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9" r:id="rId8"/>
    <p:sldId id="270" r:id="rId9"/>
    <p:sldId id="268" r:id="rId10"/>
    <p:sldId id="267" r:id="rId11"/>
    <p:sldId id="271" r:id="rId12"/>
    <p:sldId id="272" r:id="rId13"/>
    <p:sldId id="274" r:id="rId14"/>
    <p:sldId id="273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2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3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5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81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03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4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3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07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9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4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6FC388-772E-41FB-89EE-1F3A10B94F7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3C2AA9-1FB8-490E-9E90-13E1EB1173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4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ocus.cc/article/61c499cafd89780001fb768a" TargetMode="External"/><Relationship Id="rId2" Type="http://schemas.openxmlformats.org/officeDocument/2006/relationships/hyperlink" Target="https://zh.wikipedia.org/zh-tw/%E4%BA%8C%E5%8D%81%E4%B8%80%E9%BB%9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72522?sc=rss.ir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Python 379</a:t>
            </a:r>
            <a:r>
              <a:rPr lang="zh-TW" altLang="en-US" dirty="0" smtClean="0"/>
              <a:t>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期末專題報告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♠ ♥ ♦ ♣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6000" dirty="0" smtClean="0"/>
              <a:t>Black Jack 21</a:t>
            </a:r>
            <a:r>
              <a:rPr lang="zh-TW" altLang="en-US" sz="6000" dirty="0" smtClean="0"/>
              <a:t>點</a:t>
            </a:r>
            <a:endParaRPr lang="zh-TW" altLang="en-US" sz="5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/>
          </a:p>
          <a:p>
            <a:r>
              <a:rPr lang="zh-TW" altLang="en-US" sz="3200" dirty="0" smtClean="0"/>
              <a:t>學號：</a:t>
            </a:r>
            <a:r>
              <a:rPr lang="en-US" altLang="zh-TW" sz="3200" dirty="0" smtClean="0"/>
              <a:t>PYT379105</a:t>
            </a:r>
          </a:p>
          <a:p>
            <a:r>
              <a:rPr lang="zh-TW" altLang="en-US" sz="3200" dirty="0" smtClean="0"/>
              <a:t>姓名：　　莊東翰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1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判斷勝負</a:t>
            </a:r>
            <a:endParaRPr lang="en-US" altLang="zh-TW" sz="2000" dirty="0" smtClean="0"/>
          </a:p>
          <a:p>
            <a:r>
              <a:rPr lang="en-US" altLang="zh-TW" sz="2000" dirty="0" smtClean="0"/>
              <a:t>WIN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玩家贏</a:t>
            </a:r>
            <a:endParaRPr lang="en-US" altLang="zh-TW" sz="2000" dirty="0" smtClean="0"/>
          </a:p>
          <a:p>
            <a:r>
              <a:rPr lang="en-US" altLang="zh-TW" sz="2000" dirty="0" smtClean="0"/>
              <a:t>LOSE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玩家輸</a:t>
            </a:r>
            <a:endParaRPr lang="en-US" altLang="zh-TW" sz="2000" dirty="0" smtClean="0"/>
          </a:p>
          <a:p>
            <a:r>
              <a:rPr lang="en-US" altLang="zh-TW" sz="2000" dirty="0" smtClean="0"/>
              <a:t>PUSH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平手</a:t>
            </a:r>
            <a:endParaRPr lang="en-US" altLang="zh-TW" sz="2000" dirty="0" smtClean="0"/>
          </a:p>
          <a:p>
            <a:r>
              <a:rPr lang="zh-TW" altLang="en-US" sz="2000" dirty="0" smtClean="0"/>
              <a:t>先判斷玩家是否過五關</a:t>
            </a:r>
            <a:endParaRPr lang="en-US" altLang="zh-TW" sz="2000" dirty="0" smtClean="0"/>
          </a:p>
          <a:p>
            <a:r>
              <a:rPr lang="zh-TW" altLang="en-US" sz="2000" dirty="0" smtClean="0"/>
              <a:t>若過五關則判斷 玩家贏 </a:t>
            </a:r>
            <a:r>
              <a:rPr lang="en-US" altLang="zh-TW" sz="2000" dirty="0" smtClean="0"/>
              <a:t>OR</a:t>
            </a:r>
            <a:r>
              <a:rPr lang="zh-TW" altLang="en-US" sz="2000" dirty="0" smtClean="0"/>
              <a:t> 平手</a:t>
            </a:r>
            <a:endParaRPr lang="zh-TW" altLang="en-US" sz="20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7213" y="2801937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若玩家沒有過五關，判斷莊家是否爆牌</a:t>
            </a:r>
            <a:endParaRPr lang="en-US" altLang="zh-TW" sz="2000" dirty="0" smtClean="0"/>
          </a:p>
          <a:p>
            <a:r>
              <a:rPr lang="zh-TW" altLang="en-US" sz="2000" dirty="0" smtClean="0"/>
              <a:t>莊家沒爆牌，則判斷莊家是否過五關</a:t>
            </a:r>
            <a:endParaRPr lang="en-US" altLang="zh-TW" sz="2000" dirty="0" smtClean="0"/>
          </a:p>
          <a:p>
            <a:r>
              <a:rPr lang="zh-TW" altLang="en-US" sz="2000" dirty="0" smtClean="0"/>
              <a:t>若玩家拿</a:t>
            </a:r>
            <a:r>
              <a:rPr lang="en-US" altLang="zh-TW" sz="2000" dirty="0" smtClean="0"/>
              <a:t>21</a:t>
            </a:r>
            <a:r>
              <a:rPr lang="zh-TW" altLang="en-US" sz="2000" dirty="0" smtClean="0"/>
              <a:t>點，但莊家過五關，則平手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若都沒有過五關，也都沒有爆牌</a:t>
            </a:r>
            <a:endParaRPr lang="en-US" altLang="zh-TW" sz="2000" dirty="0" smtClean="0"/>
          </a:p>
          <a:p>
            <a:r>
              <a:rPr lang="zh-TW" altLang="en-US" sz="2000" dirty="0" smtClean="0"/>
              <a:t>則比點數大小</a:t>
            </a:r>
            <a:endParaRPr lang="en-US" altLang="zh-TW" sz="2000" dirty="0" smtClean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856504"/>
            <a:ext cx="4876800" cy="22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</a:t>
            </a:r>
            <a:r>
              <a:rPr lang="zh-TW" altLang="en-US" sz="4800" dirty="0" smtClean="0"/>
              <a:t>介紹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進階功能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未來希望增加 </a:t>
            </a:r>
            <a:r>
              <a:rPr lang="en-US" altLang="zh-TW" sz="2000" dirty="0" smtClean="0"/>
              <a:t>PLAY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AGAIN</a:t>
            </a:r>
            <a:r>
              <a:rPr lang="zh-TW" altLang="en-US" sz="2000" dirty="0" smtClean="0"/>
              <a:t> 功能</a:t>
            </a:r>
            <a:endParaRPr lang="en-US" altLang="zh-TW" sz="2000" dirty="0" smtClean="0"/>
          </a:p>
          <a:p>
            <a:r>
              <a:rPr lang="zh-TW" altLang="en-US" sz="2000" dirty="0" smtClean="0"/>
              <a:t>使用</a:t>
            </a:r>
            <a:r>
              <a:rPr lang="zh-TW" altLang="en-US" sz="2000" dirty="0"/>
              <a:t>舊</a:t>
            </a:r>
            <a:r>
              <a:rPr lang="zh-TW" altLang="en-US" sz="2000" dirty="0" smtClean="0"/>
              <a:t>有牌庫，繼續玩</a:t>
            </a:r>
            <a:endParaRPr lang="en-US" altLang="zh-TW" sz="2000" dirty="0" smtClean="0"/>
          </a:p>
          <a:p>
            <a:r>
              <a:rPr lang="zh-TW" altLang="en-US" sz="2000" dirty="0" smtClean="0"/>
              <a:t>用</a:t>
            </a:r>
            <a:r>
              <a:rPr lang="en-US" altLang="zh-TW" sz="2000" dirty="0" smtClean="0"/>
              <a:t>WHILE</a:t>
            </a:r>
            <a:r>
              <a:rPr lang="zh-TW" altLang="en-US" sz="2000" dirty="0"/>
              <a:t>迴</a:t>
            </a:r>
            <a:r>
              <a:rPr lang="zh-TW" altLang="en-US" sz="2000" dirty="0" smtClean="0"/>
              <a:t>圈包起來</a:t>
            </a:r>
            <a:endParaRPr lang="en-US" altLang="zh-TW" sz="2000" dirty="0" smtClean="0"/>
          </a:p>
          <a:p>
            <a:r>
              <a:rPr lang="en-US" altLang="zh-TW" sz="2000" dirty="0" smtClean="0"/>
              <a:t>PLAY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AGAIN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YES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CONTINUE</a:t>
            </a:r>
          </a:p>
          <a:p>
            <a:r>
              <a:rPr lang="zh-TW" altLang="en-US" sz="2000" dirty="0" smtClean="0"/>
              <a:t>檢視剩餘卡牌數量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除錯用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**當牌庫不足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張牌，則重新洗牌</a:t>
            </a:r>
            <a:endParaRPr lang="en-US" altLang="zh-TW" sz="2000" dirty="0" smtClean="0"/>
          </a:p>
          <a:p>
            <a:r>
              <a:rPr lang="zh-TW" altLang="en-US" sz="2000" dirty="0" smtClean="0"/>
              <a:t>**計算牌值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算牌</a:t>
            </a:r>
            <a:r>
              <a:rPr lang="en-US" altLang="zh-TW" sz="2000" dirty="0" smtClean="0"/>
              <a:t>/</a:t>
            </a:r>
            <a:r>
              <a:rPr lang="zh-TW" altLang="en-US" sz="2000" dirty="0"/>
              <a:t>勝</a:t>
            </a:r>
            <a:r>
              <a:rPr lang="zh-TW" altLang="en-US" sz="2000" dirty="0" smtClean="0"/>
              <a:t>率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、賭金功能</a:t>
            </a:r>
            <a:endParaRPr lang="zh-TW" altLang="en-US" sz="20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175029"/>
            <a:ext cx="4215027" cy="36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實測範例</a:t>
            </a:r>
            <a:r>
              <a:rPr lang="en-US" altLang="zh-TW" sz="4800" dirty="0" smtClean="0"/>
              <a:t>-1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玩家起始手牌 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點</a:t>
            </a:r>
            <a:endParaRPr lang="en-US" altLang="zh-TW" sz="2000" dirty="0" smtClean="0"/>
          </a:p>
          <a:p>
            <a:r>
              <a:rPr lang="en-US" altLang="zh-TW" sz="2000" dirty="0" smtClean="0"/>
              <a:t>HIT</a:t>
            </a:r>
            <a:r>
              <a:rPr lang="zh-TW" altLang="en-US" sz="2000" dirty="0"/>
              <a:t>要</a:t>
            </a:r>
            <a:r>
              <a:rPr lang="zh-TW" altLang="en-US" sz="2000" dirty="0" smtClean="0"/>
              <a:t>牌，過五關</a:t>
            </a:r>
            <a:endParaRPr lang="en-US" altLang="zh-TW" sz="2000" dirty="0" smtClean="0"/>
          </a:p>
          <a:p>
            <a:r>
              <a:rPr lang="zh-TW" altLang="en-US" sz="2000" dirty="0" smtClean="0"/>
              <a:t>且 莊家 未過五關，也不是</a:t>
            </a:r>
            <a:r>
              <a:rPr lang="en-US" altLang="zh-TW" sz="2000" dirty="0" smtClean="0"/>
              <a:t>21</a:t>
            </a:r>
            <a:r>
              <a:rPr lang="zh-TW" altLang="en-US" sz="2000" dirty="0" smtClean="0"/>
              <a:t>點</a:t>
            </a:r>
            <a:endParaRPr lang="en-US" altLang="zh-TW" sz="2000" dirty="0" smtClean="0"/>
          </a:p>
          <a:p>
            <a:r>
              <a:rPr lang="zh-TW" altLang="en-US" sz="2000" dirty="0" smtClean="0"/>
              <a:t>玩家贏！</a:t>
            </a:r>
            <a:endParaRPr lang="zh-TW" altLang="en-US" sz="2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79893"/>
            <a:ext cx="4876800" cy="26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實測範例</a:t>
            </a:r>
            <a:r>
              <a:rPr lang="en-US" altLang="zh-TW" sz="4800" dirty="0" smtClean="0"/>
              <a:t>-2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玩家手牌</a:t>
            </a:r>
            <a:r>
              <a:rPr lang="en-US" altLang="zh-TW" sz="2000" dirty="0" smtClean="0"/>
              <a:t>19</a:t>
            </a:r>
            <a:r>
              <a:rPr lang="zh-TW" altLang="en-US" sz="2000" dirty="0" smtClean="0"/>
              <a:t>點，</a:t>
            </a:r>
            <a:r>
              <a:rPr lang="en-US" altLang="zh-TW" sz="2000" dirty="0" smtClean="0"/>
              <a:t>STAND</a:t>
            </a:r>
            <a:r>
              <a:rPr lang="zh-TW" altLang="en-US" sz="2000" dirty="0" smtClean="0"/>
              <a:t>換莊家拿牌</a:t>
            </a:r>
            <a:endParaRPr lang="en-US" altLang="zh-TW" sz="2000" dirty="0" smtClean="0"/>
          </a:p>
          <a:p>
            <a:r>
              <a:rPr lang="zh-TW" altLang="en-US" sz="2000" dirty="0" smtClean="0"/>
              <a:t>莊家第二</a:t>
            </a:r>
            <a:r>
              <a:rPr lang="zh-TW" altLang="en-US" sz="2000" dirty="0"/>
              <a:t>張牌為♥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，點數僅</a:t>
            </a:r>
            <a:r>
              <a:rPr lang="en-US" altLang="zh-TW" sz="2000" dirty="0" smtClean="0"/>
              <a:t>14</a:t>
            </a:r>
            <a:r>
              <a:rPr lang="zh-TW" altLang="en-US" sz="2000" dirty="0" smtClean="0"/>
              <a:t>點</a:t>
            </a:r>
            <a:endParaRPr lang="en-US" altLang="zh-TW" sz="2000" dirty="0" smtClean="0"/>
          </a:p>
          <a:p>
            <a:r>
              <a:rPr lang="zh-TW" altLang="en-US" sz="2000" dirty="0" smtClean="0"/>
              <a:t>強迫莊家要牌</a:t>
            </a:r>
            <a:endParaRPr lang="en-US" altLang="zh-TW" sz="2000" dirty="0" smtClean="0"/>
          </a:p>
          <a:p>
            <a:r>
              <a:rPr lang="zh-TW" altLang="en-US" sz="2000" dirty="0" smtClean="0"/>
              <a:t>第三張牌為</a:t>
            </a:r>
            <a:r>
              <a:rPr lang="en-US" altLang="zh-TW" sz="2000" dirty="0"/>
              <a:t>♦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，若用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點計算會爆牌</a:t>
            </a:r>
            <a:endParaRPr lang="en-US" altLang="zh-TW" sz="2000" dirty="0" smtClean="0"/>
          </a:p>
          <a:p>
            <a:r>
              <a:rPr lang="zh-TW" altLang="en-US" sz="2000" dirty="0" smtClean="0"/>
              <a:t>改用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點計算，取代為</a:t>
            </a:r>
            <a:r>
              <a:rPr lang="en-US" altLang="zh-TW" sz="2000" dirty="0"/>
              <a:t>♦</a:t>
            </a:r>
            <a:r>
              <a:rPr lang="en-US" altLang="zh-TW" sz="2000" dirty="0" smtClean="0"/>
              <a:t>A.</a:t>
            </a:r>
          </a:p>
          <a:p>
            <a:r>
              <a:rPr lang="zh-TW" altLang="en-US" sz="2000" dirty="0" smtClean="0"/>
              <a:t>第四張牌亦同上，最後過五關，玩家輸</a:t>
            </a:r>
            <a:endParaRPr lang="zh-TW" altLang="en-US" sz="2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088477"/>
            <a:ext cx="4876800" cy="17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實測範例</a:t>
            </a:r>
            <a:r>
              <a:rPr lang="en-US" altLang="zh-TW" sz="4800" dirty="0" smtClean="0"/>
              <a:t>-3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玩家手牌</a:t>
            </a:r>
            <a:r>
              <a:rPr lang="en-US" altLang="zh-TW" sz="2000" dirty="0" smtClean="0"/>
              <a:t>14</a:t>
            </a:r>
            <a:r>
              <a:rPr lang="zh-TW" altLang="en-US" sz="2000" dirty="0" smtClean="0"/>
              <a:t>點，</a:t>
            </a:r>
            <a:r>
              <a:rPr lang="en-US" altLang="zh-TW" sz="2000" dirty="0" smtClean="0"/>
              <a:t>STAND</a:t>
            </a:r>
            <a:r>
              <a:rPr lang="zh-TW" altLang="en-US" sz="2000" dirty="0" smtClean="0"/>
              <a:t>換莊家拿牌</a:t>
            </a:r>
            <a:endParaRPr lang="en-US" altLang="zh-TW" sz="2000" dirty="0" smtClean="0"/>
          </a:p>
          <a:p>
            <a:r>
              <a:rPr lang="zh-TW" altLang="en-US" sz="2000" dirty="0"/>
              <a:t>莊家第二張</a:t>
            </a:r>
            <a:r>
              <a:rPr lang="zh-TW" altLang="en-US" sz="2000" dirty="0" smtClean="0"/>
              <a:t>牌♦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，合計</a:t>
            </a:r>
            <a:r>
              <a:rPr lang="en-US" altLang="zh-TW" sz="2000" dirty="0" smtClean="0"/>
              <a:t>21</a:t>
            </a:r>
            <a:r>
              <a:rPr lang="zh-TW" altLang="en-US" sz="2000" dirty="0" smtClean="0"/>
              <a:t>點</a:t>
            </a:r>
            <a:endParaRPr lang="en-US" altLang="zh-TW" sz="2000" dirty="0" smtClean="0"/>
          </a:p>
          <a:p>
            <a:r>
              <a:rPr lang="zh-TW" altLang="en-US" sz="2000" dirty="0" smtClean="0"/>
              <a:t>因未爆牌，且</a:t>
            </a:r>
            <a:r>
              <a:rPr lang="en-US" altLang="zh-TW" sz="2000" dirty="0" smtClean="0"/>
              <a:t>17</a:t>
            </a:r>
            <a:r>
              <a:rPr lang="zh-TW" altLang="en-US" sz="2000" dirty="0" smtClean="0"/>
              <a:t>點以上，所以不用補牌</a:t>
            </a:r>
            <a:endParaRPr lang="en-US" altLang="zh-TW" sz="2000" dirty="0" smtClean="0"/>
          </a:p>
          <a:p>
            <a:r>
              <a:rPr lang="zh-TW" altLang="en-US" sz="2000" dirty="0" smtClean="0"/>
              <a:t>莊家</a:t>
            </a:r>
            <a:r>
              <a:rPr lang="en-US" altLang="zh-TW" sz="2000" dirty="0" smtClean="0"/>
              <a:t>BLACK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JACK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21</a:t>
            </a:r>
            <a:r>
              <a:rPr lang="zh-TW" altLang="en-US" sz="2000" dirty="0" smtClean="0"/>
              <a:t>點，玩家輸</a:t>
            </a:r>
            <a:endParaRPr lang="zh-TW" altLang="en-US" sz="20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3" y="3101975"/>
            <a:ext cx="4191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參考資料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41413" y="2175029"/>
            <a:ext cx="9905998" cy="3616171"/>
          </a:xfrm>
        </p:spPr>
        <p:txBody>
          <a:bodyPr>
            <a:noAutofit/>
          </a:bodyPr>
          <a:lstStyle/>
          <a:p>
            <a:r>
              <a:rPr lang="zh-TW" altLang="en-US" dirty="0"/>
              <a:t>二十一點 維基百科</a:t>
            </a:r>
          </a:p>
          <a:p>
            <a:r>
              <a:rPr lang="en-US" altLang="zh-TW" dirty="0">
                <a:hlinkClick r:id="rId2"/>
              </a:rPr>
              <a:t>https://zh.wikipedia.org/zh-tw/%</a:t>
            </a:r>
            <a:r>
              <a:rPr lang="en-US" altLang="zh-TW" dirty="0" smtClean="0">
                <a:hlinkClick r:id="rId2"/>
              </a:rPr>
              <a:t>E4%BA%8C%E5%8D%81%E4%B8%80%E9%BB%9E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間斷 </a:t>
            </a:r>
            <a:r>
              <a:rPr lang="en-US" altLang="zh-TW" dirty="0"/>
              <a:t>Python </a:t>
            </a:r>
            <a:r>
              <a:rPr lang="zh-TW" altLang="en-US" dirty="0"/>
              <a:t>挑戰 </a:t>
            </a:r>
            <a:r>
              <a:rPr lang="en-US" altLang="zh-TW" dirty="0"/>
              <a:t>Day 16 - </a:t>
            </a:r>
            <a:r>
              <a:rPr lang="zh-TW" altLang="en-US" dirty="0"/>
              <a:t>專題：</a:t>
            </a:r>
            <a:r>
              <a:rPr lang="en-US" altLang="zh-TW" dirty="0"/>
              <a:t>21</a:t>
            </a:r>
            <a:r>
              <a:rPr lang="zh-TW" altLang="en-US" dirty="0"/>
              <a:t>點 </a:t>
            </a:r>
            <a:r>
              <a:rPr lang="en-US" altLang="zh-TW" dirty="0"/>
              <a:t>(Blackjack)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vocus.cc/article/61c499cafd89780001fb768a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Day </a:t>
            </a:r>
            <a:r>
              <a:rPr lang="en-US" altLang="zh-TW" dirty="0"/>
              <a:t>13 : </a:t>
            </a:r>
            <a:r>
              <a:rPr lang="zh-TW" altLang="en-US" dirty="0"/>
              <a:t>基礎套件的介紹</a:t>
            </a:r>
            <a:r>
              <a:rPr lang="en-US" altLang="zh-TW" dirty="0"/>
              <a:t>-random</a:t>
            </a:r>
            <a:r>
              <a:rPr lang="zh-TW" altLang="en-US" dirty="0"/>
              <a:t>，利用程式幫你做亂數選擇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ithelp.ithome.com.tw/articles/10272522?sc=rss.iron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10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報告結束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-END-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♠ </a:t>
            </a:r>
            <a:r>
              <a:rPr lang="en-US" altLang="zh-TW" dirty="0"/>
              <a:t>♥ ♦ ♣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感謝聆聽</a:t>
            </a:r>
            <a:endParaRPr lang="en-US" altLang="zh-TW" sz="3200" dirty="0" smtClean="0"/>
          </a:p>
          <a:p>
            <a:r>
              <a:rPr lang="en-US" altLang="zh-TW" sz="3200" dirty="0" smtClean="0"/>
              <a:t>THANK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YOU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FOR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PLAYING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GAME.</a:t>
            </a:r>
          </a:p>
        </p:txBody>
      </p:sp>
    </p:spTree>
    <p:extLst>
      <p:ext uri="{BB962C8B-B14F-4D97-AF65-F5344CB8AC3E}">
        <p14:creationId xmlns:p14="http://schemas.microsoft.com/office/powerpoint/2010/main" val="381447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遊戲規則</a:t>
            </a:r>
            <a:r>
              <a:rPr lang="zh-TW" altLang="en-US" sz="4800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175029"/>
            <a:ext cx="9905998" cy="3616171"/>
          </a:xfrm>
        </p:spPr>
        <p:txBody>
          <a:bodyPr>
            <a:noAutofit/>
          </a:bodyPr>
          <a:lstStyle/>
          <a:p>
            <a:r>
              <a:rPr lang="zh-TW" altLang="en-US" dirty="0"/>
              <a:t>洗</a:t>
            </a:r>
            <a:r>
              <a:rPr lang="zh-TW" altLang="en-US" dirty="0" smtClean="0"/>
              <a:t>牌後，向玩家派</a:t>
            </a:r>
            <a:r>
              <a:rPr lang="zh-TW" altLang="en-US" dirty="0"/>
              <a:t>發一張</a:t>
            </a:r>
            <a:r>
              <a:rPr lang="zh-TW" altLang="en-US" dirty="0" smtClean="0"/>
              <a:t>牌，莊家</a:t>
            </a:r>
            <a:r>
              <a:rPr lang="zh-TW" altLang="en-US" dirty="0"/>
              <a:t>發給自己一張</a:t>
            </a:r>
            <a:r>
              <a:rPr lang="zh-TW" altLang="en-US" dirty="0" smtClean="0"/>
              <a:t>牌，向玩家</a:t>
            </a:r>
            <a:r>
              <a:rPr lang="zh-TW" altLang="en-US" dirty="0"/>
              <a:t>派第二張</a:t>
            </a:r>
            <a:r>
              <a:rPr lang="zh-TW" altLang="en-US" dirty="0" smtClean="0"/>
              <a:t>牌</a:t>
            </a:r>
            <a:endParaRPr lang="en-US" altLang="zh-TW" dirty="0" smtClean="0"/>
          </a:p>
          <a:p>
            <a:r>
              <a:rPr lang="zh-TW" altLang="en-US" dirty="0"/>
              <a:t>玩家</a:t>
            </a:r>
            <a:r>
              <a:rPr lang="zh-TW" altLang="en-US" dirty="0" smtClean="0"/>
              <a:t>可選擇要牌</a:t>
            </a:r>
            <a:r>
              <a:rPr lang="en-US" altLang="zh-TW" dirty="0" smtClean="0"/>
              <a:t>(HIT)</a:t>
            </a:r>
            <a:r>
              <a:rPr lang="zh-TW" altLang="en-US" dirty="0" smtClean="0"/>
              <a:t>、不要牌</a:t>
            </a:r>
            <a:r>
              <a:rPr lang="en-US" altLang="zh-TW" dirty="0" smtClean="0"/>
              <a:t>(STAND)</a:t>
            </a:r>
            <a:r>
              <a:rPr lang="zh-TW" altLang="en-US" dirty="0" smtClean="0"/>
              <a:t>、投降</a:t>
            </a:r>
            <a:r>
              <a:rPr lang="en-US" altLang="zh-TW" dirty="0" smtClean="0"/>
              <a:t>(SURRENDER)</a:t>
            </a:r>
          </a:p>
          <a:p>
            <a:r>
              <a:rPr lang="zh-TW" altLang="en-US" dirty="0" smtClean="0"/>
              <a:t>若手牌點數超過</a:t>
            </a:r>
            <a:r>
              <a:rPr lang="en-US" altLang="zh-TW" dirty="0" smtClean="0"/>
              <a:t>21</a:t>
            </a:r>
            <a:r>
              <a:rPr lang="zh-TW" altLang="en-US" dirty="0" smtClean="0"/>
              <a:t>點，則為爆牌</a:t>
            </a:r>
            <a:r>
              <a:rPr lang="en-US" altLang="zh-TW" dirty="0" smtClean="0"/>
              <a:t>(BUST)</a:t>
            </a:r>
            <a:r>
              <a:rPr lang="zh-TW" altLang="en-US" dirty="0" smtClean="0"/>
              <a:t>，玩家即輸；</a:t>
            </a:r>
            <a:r>
              <a:rPr lang="en-US" altLang="zh-TW" dirty="0" smtClean="0"/>
              <a:t>J,Q,K=10</a:t>
            </a:r>
            <a:r>
              <a:rPr lang="zh-TW" altLang="en-US" dirty="0" smtClean="0"/>
              <a:t>點　</a:t>
            </a:r>
            <a:r>
              <a:rPr lang="en-US" altLang="zh-TW" dirty="0" smtClean="0"/>
              <a:t>A=11</a:t>
            </a:r>
            <a:r>
              <a:rPr lang="zh-TW" altLang="en-US" dirty="0" smtClean="0"/>
              <a:t>點 </a:t>
            </a:r>
            <a:r>
              <a:rPr lang="zh-TW" altLang="en-US" dirty="0"/>
              <a:t>或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zh-TW" altLang="en-US" dirty="0"/>
              <a:t>玩家結束要牌後，發第二張牌給</a:t>
            </a:r>
            <a:r>
              <a:rPr lang="zh-TW" altLang="en-US" dirty="0" smtClean="0"/>
              <a:t>莊家；如莊家不足</a:t>
            </a:r>
            <a:r>
              <a:rPr lang="en-US" altLang="zh-TW" dirty="0"/>
              <a:t>17</a:t>
            </a:r>
            <a:r>
              <a:rPr lang="zh-TW" altLang="en-US" dirty="0"/>
              <a:t>點便需加牌直</a:t>
            </a:r>
            <a:r>
              <a:rPr lang="zh-TW" altLang="en-US" dirty="0" smtClean="0"/>
              <a:t>至</a:t>
            </a:r>
            <a:r>
              <a:rPr lang="en-US" altLang="zh-TW" dirty="0" smtClean="0"/>
              <a:t>17</a:t>
            </a:r>
            <a:r>
              <a:rPr lang="zh-TW" altLang="en-US" dirty="0" smtClean="0"/>
              <a:t>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</a:t>
            </a:r>
            <a:endParaRPr lang="zh-TW" altLang="en-US" dirty="0"/>
          </a:p>
          <a:p>
            <a:r>
              <a:rPr lang="zh-TW" altLang="en-US" dirty="0" smtClean="0"/>
              <a:t>未爆</a:t>
            </a:r>
            <a:r>
              <a:rPr lang="zh-TW" altLang="en-US" dirty="0"/>
              <a:t>牌的</a:t>
            </a:r>
            <a:r>
              <a:rPr lang="zh-TW" altLang="en-US" dirty="0" smtClean="0"/>
              <a:t>玩家與莊家比點數，</a:t>
            </a:r>
            <a:r>
              <a:rPr lang="zh-TW" altLang="en-US" dirty="0"/>
              <a:t>大者</a:t>
            </a:r>
            <a:r>
              <a:rPr lang="zh-TW" altLang="en-US" dirty="0" smtClean="0"/>
              <a:t>勝，相同者平手；如</a:t>
            </a:r>
            <a:r>
              <a:rPr lang="zh-TW" altLang="en-US" dirty="0"/>
              <a:t>莊家爆</a:t>
            </a:r>
            <a:r>
              <a:rPr lang="zh-TW" altLang="en-US" dirty="0" smtClean="0"/>
              <a:t>牌，則未爆</a:t>
            </a:r>
            <a:r>
              <a:rPr lang="zh-TW" altLang="en-US" dirty="0"/>
              <a:t>牌的</a:t>
            </a:r>
            <a:r>
              <a:rPr lang="zh-TW" altLang="en-US" dirty="0" smtClean="0"/>
              <a:t>玩家贏</a:t>
            </a:r>
            <a:endParaRPr lang="en-US" altLang="zh-TW" dirty="0" smtClean="0"/>
          </a:p>
          <a:p>
            <a:r>
              <a:rPr lang="zh-TW" altLang="en-US" dirty="0" smtClean="0"/>
              <a:t>特例：如取得</a:t>
            </a:r>
            <a:r>
              <a:rPr lang="en-US" altLang="zh-TW" dirty="0" smtClean="0"/>
              <a:t>5</a:t>
            </a:r>
            <a:r>
              <a:rPr lang="zh-TW" altLang="en-US" dirty="0" smtClean="0"/>
              <a:t>張手牌且未爆牌即贏；但若對手也取得</a:t>
            </a:r>
            <a:r>
              <a:rPr lang="en-US" altLang="zh-TW" dirty="0" smtClean="0"/>
              <a:t>5</a:t>
            </a:r>
            <a:r>
              <a:rPr lang="zh-TW" altLang="en-US" dirty="0" smtClean="0"/>
              <a:t>張手牌或</a:t>
            </a:r>
            <a:r>
              <a:rPr lang="en-US" altLang="zh-TW" dirty="0" smtClean="0"/>
              <a:t>21</a:t>
            </a:r>
            <a:r>
              <a:rPr lang="zh-TW" altLang="en-US" dirty="0" smtClean="0"/>
              <a:t>點則平手</a:t>
            </a:r>
            <a:r>
              <a:rPr lang="en-US" altLang="zh-TW" dirty="0" smtClean="0"/>
              <a:t>(PUSH)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3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5725" y="2349500"/>
            <a:ext cx="4448175" cy="326707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導入 亂數 </a:t>
            </a:r>
            <a:r>
              <a:rPr lang="en-US" altLang="zh-TW" sz="2000" dirty="0"/>
              <a:t>RANDOM</a:t>
            </a:r>
            <a:r>
              <a:rPr lang="zh-TW" altLang="en-US" sz="2000" dirty="0"/>
              <a:t>功能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KEY = 52</a:t>
            </a:r>
            <a:r>
              <a:rPr lang="zh-TW" altLang="en-US" sz="2000" dirty="0"/>
              <a:t>張</a:t>
            </a:r>
            <a:r>
              <a:rPr lang="zh-TW" altLang="en-US" sz="2000" dirty="0" smtClean="0"/>
              <a:t>撲克牌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VALUE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撲克牌對應之點數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建立字典 索引牌值</a:t>
            </a:r>
            <a:r>
              <a:rPr lang="zh-TW" altLang="en-US" sz="2000" dirty="0" smtClean="0"/>
              <a:t>點數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25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7263" y="2182812"/>
            <a:ext cx="2705100" cy="360045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建立變數</a:t>
            </a:r>
            <a:endParaRPr lang="en-US" altLang="zh-TW" sz="2000" dirty="0"/>
          </a:p>
          <a:p>
            <a:r>
              <a:rPr lang="zh-TW" altLang="en-US" sz="2000" dirty="0"/>
              <a:t>手牌使用 </a:t>
            </a:r>
            <a:r>
              <a:rPr lang="en-US" altLang="zh-TW" sz="2000" dirty="0"/>
              <a:t>LIST</a:t>
            </a:r>
            <a:r>
              <a:rPr lang="zh-TW" altLang="en-US" sz="2000" dirty="0"/>
              <a:t> </a:t>
            </a:r>
            <a:r>
              <a:rPr lang="en-US" altLang="zh-TW" sz="2000" dirty="0"/>
              <a:t>[</a:t>
            </a:r>
            <a:r>
              <a:rPr lang="zh-TW" altLang="en-US" sz="2000" dirty="0"/>
              <a:t> </a:t>
            </a:r>
            <a:r>
              <a:rPr lang="en-US" altLang="zh-TW" sz="2000" dirty="0"/>
              <a:t>]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功能</a:t>
            </a:r>
            <a:endParaRPr lang="en-US" altLang="zh-TW" sz="2000" dirty="0" smtClean="0"/>
          </a:p>
          <a:p>
            <a:r>
              <a:rPr lang="zh-TW" altLang="en-US" sz="2000" dirty="0" smtClean="0"/>
              <a:t>立</a:t>
            </a:r>
            <a:r>
              <a:rPr lang="zh-TW" altLang="en-US" sz="2000" dirty="0"/>
              <a:t>一個遊戲開始的</a:t>
            </a:r>
            <a:r>
              <a:rPr lang="en-US" altLang="zh-TW" sz="2000" dirty="0"/>
              <a:t>FLAG ♠♥♦♣</a:t>
            </a:r>
          </a:p>
          <a:p>
            <a:r>
              <a:rPr lang="zh-TW" altLang="en-US" sz="2000" dirty="0"/>
              <a:t>洗牌 將撲克牌加入牌庫中</a:t>
            </a:r>
            <a:endParaRPr lang="en-US" altLang="zh-TW" sz="2000" dirty="0"/>
          </a:p>
          <a:p>
            <a:r>
              <a:rPr lang="zh-TW" altLang="en-US" sz="2000" dirty="0"/>
              <a:t>可透過</a:t>
            </a:r>
            <a:r>
              <a:rPr lang="en-US" altLang="zh-TW" sz="2000" dirty="0"/>
              <a:t>RANGE</a:t>
            </a:r>
            <a:r>
              <a:rPr lang="zh-TW" altLang="en-US" sz="2000" dirty="0"/>
              <a:t>調整要玩幾副牌</a:t>
            </a:r>
            <a:endParaRPr lang="en-US" altLang="zh-TW" sz="2000" dirty="0"/>
          </a:p>
          <a:p>
            <a:r>
              <a:rPr lang="zh-TW" altLang="en-US" sz="2000" dirty="0"/>
              <a:t>使用</a:t>
            </a:r>
            <a:r>
              <a:rPr lang="en-US" altLang="zh-TW" sz="2000" dirty="0"/>
              <a:t>RANDOM</a:t>
            </a:r>
            <a:r>
              <a:rPr lang="zh-TW" altLang="en-US" sz="2000" dirty="0"/>
              <a:t>中的</a:t>
            </a:r>
            <a:r>
              <a:rPr lang="en-US" altLang="zh-TW" sz="2000" dirty="0"/>
              <a:t>SHUFFLE</a:t>
            </a:r>
            <a:r>
              <a:rPr lang="zh-TW" altLang="en-US" sz="2000" dirty="0"/>
              <a:t>功能洗牌</a:t>
            </a:r>
            <a:endParaRPr lang="en-US" altLang="zh-TW" sz="2000" dirty="0"/>
          </a:p>
          <a:p>
            <a:r>
              <a:rPr lang="zh-TW" altLang="en-US" sz="2000" dirty="0"/>
              <a:t>檢視牌庫 </a:t>
            </a:r>
            <a:r>
              <a:rPr lang="en-US" altLang="zh-TW" sz="2000" dirty="0"/>
              <a:t>(</a:t>
            </a:r>
            <a:r>
              <a:rPr lang="zh-TW" altLang="en-US" sz="2000" dirty="0"/>
              <a:t>除錯用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2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023463"/>
            <a:ext cx="4876800" cy="1919149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開始發牌</a:t>
            </a:r>
            <a:endParaRPr lang="en-US" altLang="zh-TW" sz="2000" dirty="0"/>
          </a:p>
          <a:p>
            <a:r>
              <a:rPr lang="zh-TW" altLang="en-US" sz="2000" dirty="0"/>
              <a:t>使用</a:t>
            </a:r>
            <a:r>
              <a:rPr lang="en-US" altLang="zh-TW" sz="2000" dirty="0"/>
              <a:t>LIST</a:t>
            </a:r>
            <a:r>
              <a:rPr lang="zh-TW" altLang="en-US" sz="2000" dirty="0"/>
              <a:t>中</a:t>
            </a:r>
            <a:r>
              <a:rPr lang="en-US" altLang="zh-TW" sz="2000" dirty="0"/>
              <a:t>APPEND</a:t>
            </a:r>
            <a:r>
              <a:rPr lang="zh-TW" altLang="en-US" sz="2000" dirty="0"/>
              <a:t>與</a:t>
            </a:r>
            <a:r>
              <a:rPr lang="en-US" altLang="zh-TW" sz="2000" dirty="0"/>
              <a:t>POP</a:t>
            </a:r>
            <a:r>
              <a:rPr lang="zh-TW" altLang="en-US" sz="2000" dirty="0"/>
              <a:t>功能</a:t>
            </a:r>
            <a:endParaRPr lang="en-US" altLang="zh-TW" sz="2000" dirty="0"/>
          </a:p>
          <a:p>
            <a:r>
              <a:rPr lang="zh-TW" altLang="en-US" sz="2000" dirty="0"/>
              <a:t>因</a:t>
            </a:r>
            <a:r>
              <a:rPr lang="en-US" altLang="zh-TW" sz="2000" dirty="0"/>
              <a:t>POP</a:t>
            </a:r>
            <a:r>
              <a:rPr lang="zh-TW" altLang="en-US" sz="2000" dirty="0"/>
              <a:t>有回傳值，等於從牌庫中發牌</a:t>
            </a:r>
            <a:endParaRPr lang="en-US" altLang="zh-TW" sz="2000" dirty="0"/>
          </a:p>
          <a:p>
            <a:r>
              <a:rPr lang="zh-TW" altLang="en-US" sz="2000" dirty="0"/>
              <a:t>並</a:t>
            </a:r>
            <a:r>
              <a:rPr lang="en-US" altLang="zh-TW" sz="2000" dirty="0"/>
              <a:t>APPEND</a:t>
            </a:r>
            <a:r>
              <a:rPr lang="zh-TW" altLang="en-US" sz="2000" dirty="0"/>
              <a:t>新增至 玩家與莊家的手</a:t>
            </a:r>
            <a:r>
              <a:rPr lang="zh-TW" altLang="en-US" sz="2000" dirty="0" smtClean="0"/>
              <a:t>牌</a:t>
            </a:r>
            <a:endParaRPr lang="en-US" altLang="zh-TW" sz="2000" dirty="0" smtClean="0"/>
          </a:p>
          <a:p>
            <a:r>
              <a:rPr lang="zh-TW" altLang="en-US" sz="2000" dirty="0" smtClean="0"/>
              <a:t>透過</a:t>
            </a:r>
            <a:r>
              <a:rPr lang="zh-TW" altLang="en-US" sz="2000" dirty="0"/>
              <a:t>字典索引功能 </a:t>
            </a:r>
            <a:r>
              <a:rPr lang="en-US" altLang="zh-TW" sz="2000" dirty="0"/>
              <a:t>[-1]</a:t>
            </a:r>
            <a:r>
              <a:rPr lang="zh-TW" altLang="en-US" sz="2000" dirty="0"/>
              <a:t>，計算手牌點數 </a:t>
            </a:r>
            <a:endParaRPr lang="en-US" altLang="zh-TW" sz="2000" dirty="0"/>
          </a:p>
          <a:p>
            <a:r>
              <a:rPr lang="zh-TW" altLang="en-US" sz="2000" dirty="0"/>
              <a:t>顯示 莊家 與 玩家 起始手牌 及 </a:t>
            </a:r>
            <a:r>
              <a:rPr lang="zh-TW" altLang="en-US" sz="2000" dirty="0" smtClean="0"/>
              <a:t>點數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590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1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使用</a:t>
            </a:r>
            <a:r>
              <a:rPr lang="en-US" altLang="zh-TW" sz="2000" dirty="0" smtClean="0"/>
              <a:t>WHILE</a:t>
            </a:r>
            <a:r>
              <a:rPr lang="zh-TW" altLang="en-US" sz="2000" dirty="0" smtClean="0"/>
              <a:t>迴圈，讓玩家輸入三種選項</a:t>
            </a:r>
            <a:endParaRPr lang="en-US" altLang="zh-TW" sz="2000" dirty="0" smtClean="0"/>
          </a:p>
          <a:p>
            <a:r>
              <a:rPr lang="en-US" altLang="zh-TW" sz="2000" dirty="0" smtClean="0"/>
              <a:t>HIT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要牌</a:t>
            </a:r>
            <a:endParaRPr lang="en-US" altLang="zh-TW" sz="2000" dirty="0" smtClean="0"/>
          </a:p>
          <a:p>
            <a:r>
              <a:rPr lang="en-US" altLang="zh-TW" sz="2000" dirty="0" smtClean="0"/>
              <a:t>STAND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玩家停止要牌，換莊家拿牌</a:t>
            </a:r>
            <a:endParaRPr lang="en-US" altLang="zh-TW" sz="2000" dirty="0" smtClean="0"/>
          </a:p>
          <a:p>
            <a:r>
              <a:rPr lang="en-US" altLang="zh-TW" sz="2000" dirty="0" smtClean="0"/>
              <a:t>SURRENDER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玩家投降，玩家即輸</a:t>
            </a:r>
            <a:endParaRPr lang="en-US" altLang="zh-TW" sz="2000" dirty="0" smtClean="0"/>
          </a:p>
          <a:p>
            <a:r>
              <a:rPr lang="zh-TW" altLang="en-US" sz="2000" dirty="0" smtClean="0"/>
              <a:t>如輸入不是這三種選項</a:t>
            </a:r>
            <a:endParaRPr lang="en-US" altLang="zh-TW" sz="2000" dirty="0" smtClean="0"/>
          </a:p>
          <a:p>
            <a:r>
              <a:rPr lang="zh-TW" altLang="en-US" sz="2000" dirty="0" smtClean="0"/>
              <a:t>則跳出提示，要求玩家重新輸入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7200" y="2170112"/>
            <a:ext cx="3705225" cy="1171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3621268"/>
            <a:ext cx="2295525" cy="2381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56078"/>
          <a:stretch/>
        </p:blipFill>
        <p:spPr>
          <a:xfrm>
            <a:off x="1727199" y="5163663"/>
            <a:ext cx="6562725" cy="62753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199" y="4138974"/>
            <a:ext cx="2638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41413" y="2175029"/>
            <a:ext cx="9905998" cy="3616171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HIT</a:t>
            </a:r>
            <a:r>
              <a:rPr lang="zh-TW" altLang="en-US" dirty="0"/>
              <a:t>則發一張牌給</a:t>
            </a:r>
            <a:r>
              <a:rPr lang="zh-TW" altLang="en-US" dirty="0" smtClean="0"/>
              <a:t>玩家，並</a:t>
            </a:r>
            <a:r>
              <a:rPr lang="zh-TW" altLang="en-US" dirty="0"/>
              <a:t>計算點數，判斷是否爆</a:t>
            </a:r>
            <a:r>
              <a:rPr lang="zh-TW" altLang="en-US" dirty="0" smtClean="0"/>
              <a:t>牌；若未爆牌則繼續輸入選項</a:t>
            </a:r>
            <a:endParaRPr lang="en-US" altLang="zh-TW" dirty="0"/>
          </a:p>
          <a:p>
            <a:r>
              <a:rPr lang="zh-TW" altLang="en-US" dirty="0"/>
              <a:t>如過五關則直接換莊家要</a:t>
            </a:r>
            <a:r>
              <a:rPr lang="zh-TW" altLang="en-US" dirty="0" smtClean="0"/>
              <a:t>牌，使用</a:t>
            </a:r>
            <a:r>
              <a:rPr lang="en-US" altLang="zh-TW" dirty="0"/>
              <a:t>CONTINUE</a:t>
            </a:r>
            <a:r>
              <a:rPr lang="zh-TW" altLang="en-US" dirty="0"/>
              <a:t>功能跳回迴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　　　　　　　　　　　　　　　　　　　　　　　　　　　　　</a:t>
            </a:r>
            <a:r>
              <a:rPr lang="zh-TW" altLang="en-US" dirty="0"/>
              <a:t>過五關手牌計算 </a:t>
            </a:r>
            <a:endParaRPr lang="en-US" altLang="zh-TW" dirty="0" smtClean="0"/>
          </a:p>
          <a:p>
            <a:r>
              <a:rPr lang="zh-TW" altLang="en-US" dirty="0" smtClean="0"/>
              <a:t>　　　　　　　　　　　　　　　　　　　　　　　　　　　　　使</a:t>
            </a:r>
            <a:r>
              <a:rPr lang="zh-TW" altLang="en-US" dirty="0"/>
              <a:t>用</a:t>
            </a:r>
            <a:r>
              <a:rPr lang="en-US" altLang="zh-TW" dirty="0" smtClean="0"/>
              <a:t>LEN()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內容版面配置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44536"/>
            <a:ext cx="7385711" cy="23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41413" y="2175029"/>
            <a:ext cx="9905998" cy="361617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如點數超過</a:t>
            </a:r>
            <a:r>
              <a:rPr lang="en-US" altLang="zh-TW" dirty="0" smtClean="0"/>
              <a:t>21</a:t>
            </a:r>
            <a:r>
              <a:rPr lang="zh-TW" altLang="en-US" dirty="0" smtClean="0"/>
              <a:t>點，判斷玩家手牌是否有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，若有則</a:t>
            </a:r>
            <a:r>
              <a:rPr lang="en-US" altLang="zh-TW" dirty="0" smtClean="0"/>
              <a:t>A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點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玩家點數</a:t>
            </a:r>
            <a:r>
              <a:rPr lang="en-US" altLang="zh-TW" dirty="0" smtClean="0"/>
              <a:t>-10)</a:t>
            </a:r>
          </a:p>
          <a:p>
            <a:r>
              <a:rPr lang="zh-TW" altLang="en-US" dirty="0" smtClean="0"/>
              <a:t>原本的撲克牌 </a:t>
            </a:r>
            <a:r>
              <a:rPr lang="en-US" altLang="zh-TW" dirty="0" smtClean="0"/>
              <a:t>♠A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LIST.INDEX</a:t>
            </a:r>
            <a:r>
              <a:rPr lang="zh-TW" altLang="en-US" dirty="0" smtClean="0"/>
              <a:t>功能，改為 </a:t>
            </a:r>
            <a:r>
              <a:rPr lang="en-US" altLang="zh-TW" dirty="0" smtClean="0"/>
              <a:t>♠A.</a:t>
            </a:r>
            <a:r>
              <a:rPr lang="zh-TW" altLang="en-US" dirty="0" smtClean="0"/>
              <a:t> 取代，以免再次</a:t>
            </a:r>
            <a:r>
              <a:rPr lang="en-US" altLang="zh-TW" dirty="0" smtClean="0"/>
              <a:t>-10</a:t>
            </a:r>
          </a:p>
          <a:p>
            <a:r>
              <a:rPr lang="zh-TW" altLang="en-US" dirty="0" smtClean="0"/>
              <a:t>如過五關則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跳至莊家要牌階段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　　　　　　　　　　　　　　　　　　　　　如玩家爆牌，則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迴圈，玩家輸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798"/>
          <a:stretch/>
        </p:blipFill>
        <p:spPr>
          <a:xfrm>
            <a:off x="1203557" y="3533313"/>
            <a:ext cx="5752148" cy="171781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57" y="5251132"/>
            <a:ext cx="5374958" cy="5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1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程式碼介紹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0612" y="2175029"/>
            <a:ext cx="4876800" cy="361617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STAND</a:t>
            </a:r>
            <a:r>
              <a:rPr lang="zh-TW" altLang="en-US" sz="2000" dirty="0" smtClean="0"/>
              <a:t> 玩家回合結束，莊家要牌階段</a:t>
            </a:r>
            <a:endParaRPr lang="en-US" altLang="zh-TW" sz="2000" dirty="0" smtClean="0"/>
          </a:p>
          <a:p>
            <a:r>
              <a:rPr lang="zh-TW" altLang="en-US" sz="2000" dirty="0" smtClean="0"/>
              <a:t>莊家未滿</a:t>
            </a:r>
            <a:r>
              <a:rPr lang="en-US" altLang="zh-TW" sz="2000" dirty="0" smtClean="0"/>
              <a:t>17</a:t>
            </a:r>
            <a:r>
              <a:rPr lang="zh-TW" altLang="en-US" sz="2000" dirty="0" smtClean="0"/>
              <a:t>點強迫要牌</a:t>
            </a:r>
            <a:endParaRPr lang="en-US" altLang="zh-TW" sz="2000" dirty="0" smtClean="0"/>
          </a:p>
          <a:p>
            <a:r>
              <a:rPr lang="zh-TW" altLang="en-US" sz="2000" dirty="0" smtClean="0"/>
              <a:t>如爆牌則判斷是否有</a:t>
            </a:r>
            <a:r>
              <a:rPr lang="en-US" altLang="zh-TW" sz="2000" dirty="0" smtClean="0"/>
              <a:t>A</a:t>
            </a:r>
            <a:endParaRPr lang="en-US" altLang="zh-TW" sz="2000" dirty="0"/>
          </a:p>
          <a:p>
            <a:r>
              <a:rPr lang="zh-TW" altLang="en-US" sz="2000" dirty="0" smtClean="0"/>
              <a:t>若有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則變為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點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莊家點數</a:t>
            </a:r>
            <a:r>
              <a:rPr lang="en-US" altLang="zh-TW" sz="2000" dirty="0" smtClean="0"/>
              <a:t>-10)</a:t>
            </a:r>
          </a:p>
          <a:p>
            <a:r>
              <a:rPr lang="zh-TW" altLang="en-US" sz="2000" dirty="0" smtClean="0"/>
              <a:t>若沒有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則爆牌，</a:t>
            </a:r>
            <a:r>
              <a:rPr lang="en-US" altLang="zh-TW" sz="2000" dirty="0" smtClean="0"/>
              <a:t>BREAK</a:t>
            </a:r>
            <a:r>
              <a:rPr lang="zh-TW" altLang="en-US" sz="2000" dirty="0" smtClean="0"/>
              <a:t>跳出迴圈</a:t>
            </a:r>
            <a:endParaRPr lang="en-US" altLang="zh-TW" sz="2000" dirty="0" smtClean="0"/>
          </a:p>
          <a:p>
            <a:r>
              <a:rPr lang="zh-TW" altLang="en-US" sz="2000" dirty="0" smtClean="0"/>
              <a:t>若過五關則一樣</a:t>
            </a:r>
            <a:r>
              <a:rPr lang="en-US" altLang="zh-TW" sz="2000" dirty="0" smtClean="0"/>
              <a:t>BREAK</a:t>
            </a:r>
            <a:r>
              <a:rPr lang="zh-TW" altLang="en-US" sz="2000" dirty="0" smtClean="0"/>
              <a:t>跳出迴圈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5029200"/>
            <a:ext cx="5610225" cy="76200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175029"/>
            <a:ext cx="4876800" cy="14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181</TotalTime>
  <Words>788</Words>
  <Application>Microsoft Office PowerPoint</Application>
  <PresentationFormat>寬螢幕</PresentationFormat>
  <Paragraphs>115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Century Gothic</vt:lpstr>
      <vt:lpstr>網狀</vt:lpstr>
      <vt:lpstr>Python 379期 期末專題報告 ♠ ♥ ♦ ♣ Black Jack 21點</vt:lpstr>
      <vt:lpstr>遊戲規則介紹</vt:lpstr>
      <vt:lpstr>程式碼介紹</vt:lpstr>
      <vt:lpstr>程式碼介紹</vt:lpstr>
      <vt:lpstr>程式碼介紹</vt:lpstr>
      <vt:lpstr>程式碼介紹</vt:lpstr>
      <vt:lpstr>程式碼介紹</vt:lpstr>
      <vt:lpstr>程式碼介紹</vt:lpstr>
      <vt:lpstr>程式碼介紹</vt:lpstr>
      <vt:lpstr>程式碼介紹</vt:lpstr>
      <vt:lpstr>程式碼介紹</vt:lpstr>
      <vt:lpstr>程式碼介紹 &amp; 進階功能</vt:lpstr>
      <vt:lpstr>實測範例-1</vt:lpstr>
      <vt:lpstr>實測範例-2</vt:lpstr>
      <vt:lpstr>實測範例-3</vt:lpstr>
      <vt:lpstr>參考資料</vt:lpstr>
      <vt:lpstr>報告結束 -END-  ♠ ♥ ♦ 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43</cp:revision>
  <dcterms:created xsi:type="dcterms:W3CDTF">2023-03-18T15:49:16Z</dcterms:created>
  <dcterms:modified xsi:type="dcterms:W3CDTF">2023-03-18T19:04:45Z</dcterms:modified>
</cp:coreProperties>
</file>