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3" r:id="rId18"/>
  </p:sldIdLst>
  <p:sldSz cx="9144000" cy="5143500" type="screen16x9"/>
  <p:notesSz cx="9144000" cy="5143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703" y="-99643"/>
            <a:ext cx="8172593" cy="148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00685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8825" y="3029908"/>
            <a:ext cx="762634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E767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825" y="1531407"/>
            <a:ext cx="397319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825" y="1531407"/>
            <a:ext cx="397319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7615" y="4757489"/>
            <a:ext cx="273684" cy="21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E7676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5" y="1117707"/>
            <a:ext cx="561276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6000" b="1" spc="-295" dirty="0">
                <a:solidFill>
                  <a:srgbClr val="335A53"/>
                </a:solidFill>
                <a:latin typeface="Trebuchet MS"/>
                <a:cs typeface="Trebuchet MS"/>
              </a:rPr>
              <a:t>Hello Asso,</a:t>
            </a:r>
            <a:r>
              <a:rPr lang="fr-FR" sz="6000" b="1" spc="-409" dirty="0">
                <a:solidFill>
                  <a:srgbClr val="335A53"/>
                </a:solidFill>
                <a:latin typeface="Trebuchet MS"/>
                <a:cs typeface="Trebuchet MS"/>
              </a:rPr>
              <a:t> </a:t>
            </a:r>
            <a:r>
              <a:rPr lang="fr-FR" sz="6000" b="1" spc="229" dirty="0">
                <a:solidFill>
                  <a:srgbClr val="FFFFFF"/>
                </a:solidFill>
                <a:latin typeface="Trebuchet MS"/>
                <a:cs typeface="Trebuchet MS"/>
              </a:rPr>
              <a:t>agrée  </a:t>
            </a:r>
            <a:r>
              <a:rPr lang="fr-FR" sz="6000" b="1" spc="20" dirty="0">
                <a:solidFill>
                  <a:srgbClr val="FFFFFF"/>
                </a:solidFill>
                <a:latin typeface="Trebuchet MS"/>
                <a:cs typeface="Trebuchet MS"/>
              </a:rPr>
              <a:t>ESUS*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825" y="3876147"/>
            <a:ext cx="73700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Entreprises solidaires d’utilité sociale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64657" y="371226"/>
            <a:ext cx="896619" cy="896619"/>
            <a:chOff x="7864657" y="371226"/>
            <a:chExt cx="896619" cy="896619"/>
          </a:xfrm>
        </p:grpSpPr>
        <p:sp>
          <p:nvSpPr>
            <p:cNvPr id="7" name="object 7"/>
            <p:cNvSpPr/>
            <p:nvPr/>
          </p:nvSpPr>
          <p:spPr>
            <a:xfrm>
              <a:off x="7864657" y="371226"/>
              <a:ext cx="896619" cy="896619"/>
            </a:xfrm>
            <a:custGeom>
              <a:avLst/>
              <a:gdLst/>
              <a:ahLst/>
              <a:cxnLst/>
              <a:rect l="l" t="t" r="r" b="b"/>
              <a:pathLst>
                <a:path w="896620" h="896619">
                  <a:moveTo>
                    <a:pt x="390106" y="867807"/>
                  </a:moveTo>
                  <a:lnTo>
                    <a:pt x="385153" y="867807"/>
                  </a:lnTo>
                  <a:lnTo>
                    <a:pt x="378986" y="866594"/>
                  </a:lnTo>
                  <a:lnTo>
                    <a:pt x="37049" y="528346"/>
                  </a:lnTo>
                  <a:lnTo>
                    <a:pt x="28406" y="511060"/>
                  </a:lnTo>
                  <a:lnTo>
                    <a:pt x="28406" y="506107"/>
                  </a:lnTo>
                  <a:lnTo>
                    <a:pt x="114838" y="480228"/>
                  </a:lnTo>
                  <a:lnTo>
                    <a:pt x="130861" y="464154"/>
                  </a:lnTo>
                  <a:lnTo>
                    <a:pt x="8643" y="343200"/>
                  </a:lnTo>
                  <a:lnTo>
                    <a:pt x="3740" y="336983"/>
                  </a:lnTo>
                  <a:lnTo>
                    <a:pt x="1264" y="332080"/>
                  </a:lnTo>
                  <a:lnTo>
                    <a:pt x="0" y="327127"/>
                  </a:lnTo>
                  <a:lnTo>
                    <a:pt x="0" y="323437"/>
                  </a:lnTo>
                  <a:lnTo>
                    <a:pt x="2477" y="319747"/>
                  </a:lnTo>
                  <a:lnTo>
                    <a:pt x="7430" y="317270"/>
                  </a:lnTo>
                  <a:lnTo>
                    <a:pt x="12383" y="316007"/>
                  </a:lnTo>
                  <a:lnTo>
                    <a:pt x="19763" y="314794"/>
                  </a:lnTo>
                  <a:lnTo>
                    <a:pt x="280222" y="314794"/>
                  </a:lnTo>
                  <a:lnTo>
                    <a:pt x="538254" y="56762"/>
                  </a:lnTo>
                  <a:lnTo>
                    <a:pt x="548110" y="50595"/>
                  </a:lnTo>
                  <a:lnTo>
                    <a:pt x="556753" y="43215"/>
                  </a:lnTo>
                  <a:lnTo>
                    <a:pt x="567873" y="38262"/>
                  </a:lnTo>
                  <a:lnTo>
                    <a:pt x="614779" y="18499"/>
                  </a:lnTo>
                  <a:lnTo>
                    <a:pt x="667851" y="6166"/>
                  </a:lnTo>
                  <a:lnTo>
                    <a:pt x="749329" y="0"/>
                  </a:lnTo>
                  <a:lnTo>
                    <a:pt x="774046" y="0"/>
                  </a:lnTo>
                  <a:lnTo>
                    <a:pt x="819688" y="3689"/>
                  </a:lnTo>
                  <a:lnTo>
                    <a:pt x="866594" y="16022"/>
                  </a:lnTo>
                  <a:lnTo>
                    <a:pt x="874024" y="22239"/>
                  </a:lnTo>
                  <a:lnTo>
                    <a:pt x="876500" y="24665"/>
                  </a:lnTo>
                  <a:lnTo>
                    <a:pt x="892524" y="76525"/>
                  </a:lnTo>
                  <a:lnTo>
                    <a:pt x="896214" y="122217"/>
                  </a:lnTo>
                  <a:lnTo>
                    <a:pt x="896214" y="137027"/>
                  </a:lnTo>
                  <a:lnTo>
                    <a:pt x="640708" y="137027"/>
                  </a:lnTo>
                  <a:lnTo>
                    <a:pt x="630852" y="138240"/>
                  </a:lnTo>
                  <a:lnTo>
                    <a:pt x="619732" y="140717"/>
                  </a:lnTo>
                  <a:lnTo>
                    <a:pt x="609825" y="144407"/>
                  </a:lnTo>
                  <a:lnTo>
                    <a:pt x="601182" y="149360"/>
                  </a:lnTo>
                  <a:lnTo>
                    <a:pt x="591326" y="154313"/>
                  </a:lnTo>
                  <a:lnTo>
                    <a:pt x="525921" y="217242"/>
                  </a:lnTo>
                  <a:lnTo>
                    <a:pt x="513537" y="245648"/>
                  </a:lnTo>
                  <a:lnTo>
                    <a:pt x="514800" y="253078"/>
                  </a:lnTo>
                  <a:lnTo>
                    <a:pt x="623422" y="370343"/>
                  </a:lnTo>
                  <a:lnTo>
                    <a:pt x="650564" y="382676"/>
                  </a:lnTo>
                  <a:lnTo>
                    <a:pt x="814739" y="382676"/>
                  </a:lnTo>
                  <a:lnTo>
                    <a:pt x="749296" y="448131"/>
                  </a:lnTo>
                  <a:lnTo>
                    <a:pt x="423415" y="448131"/>
                  </a:lnTo>
                  <a:lnTo>
                    <a:pt x="413559" y="450558"/>
                  </a:lnTo>
                  <a:lnTo>
                    <a:pt x="406179" y="455511"/>
                  </a:lnTo>
                  <a:lnTo>
                    <a:pt x="277795" y="583895"/>
                  </a:lnTo>
                  <a:lnTo>
                    <a:pt x="274055" y="587585"/>
                  </a:lnTo>
                  <a:lnTo>
                    <a:pt x="271579" y="591325"/>
                  </a:lnTo>
                  <a:lnTo>
                    <a:pt x="270365" y="596228"/>
                  </a:lnTo>
                  <a:lnTo>
                    <a:pt x="270365" y="606135"/>
                  </a:lnTo>
                  <a:lnTo>
                    <a:pt x="271579" y="611038"/>
                  </a:lnTo>
                  <a:lnTo>
                    <a:pt x="274055" y="614778"/>
                  </a:lnTo>
                  <a:lnTo>
                    <a:pt x="277795" y="618468"/>
                  </a:lnTo>
                  <a:lnTo>
                    <a:pt x="281485" y="622158"/>
                  </a:lnTo>
                  <a:lnTo>
                    <a:pt x="285174" y="624635"/>
                  </a:lnTo>
                  <a:lnTo>
                    <a:pt x="290129" y="625848"/>
                  </a:lnTo>
                  <a:lnTo>
                    <a:pt x="581470" y="625848"/>
                  </a:lnTo>
                  <a:lnTo>
                    <a:pt x="581470" y="765352"/>
                  </a:lnTo>
                  <a:lnTo>
                    <a:pt x="432058" y="765352"/>
                  </a:lnTo>
                  <a:lnTo>
                    <a:pt x="416036" y="781425"/>
                  </a:lnTo>
                  <a:lnTo>
                    <a:pt x="403703" y="848094"/>
                  </a:lnTo>
                  <a:lnTo>
                    <a:pt x="401226" y="855474"/>
                  </a:lnTo>
                  <a:lnTo>
                    <a:pt x="398749" y="861640"/>
                  </a:lnTo>
                  <a:lnTo>
                    <a:pt x="393796" y="865380"/>
                  </a:lnTo>
                  <a:lnTo>
                    <a:pt x="390106" y="867807"/>
                  </a:lnTo>
                  <a:close/>
                </a:path>
                <a:path w="896620" h="896619">
                  <a:moveTo>
                    <a:pt x="814739" y="382676"/>
                  </a:moveTo>
                  <a:lnTo>
                    <a:pt x="650564" y="382676"/>
                  </a:lnTo>
                  <a:lnTo>
                    <a:pt x="659208" y="381463"/>
                  </a:lnTo>
                  <a:lnTo>
                    <a:pt x="666638" y="378986"/>
                  </a:lnTo>
                  <a:lnTo>
                    <a:pt x="728354" y="322173"/>
                  </a:lnTo>
                  <a:lnTo>
                    <a:pt x="746853" y="295031"/>
                  </a:lnTo>
                  <a:lnTo>
                    <a:pt x="751807" y="286387"/>
                  </a:lnTo>
                  <a:lnTo>
                    <a:pt x="755496" y="276531"/>
                  </a:lnTo>
                  <a:lnTo>
                    <a:pt x="757973" y="265411"/>
                  </a:lnTo>
                  <a:lnTo>
                    <a:pt x="759236" y="255555"/>
                  </a:lnTo>
                  <a:lnTo>
                    <a:pt x="759236" y="234528"/>
                  </a:lnTo>
                  <a:lnTo>
                    <a:pt x="757973" y="224672"/>
                  </a:lnTo>
                  <a:lnTo>
                    <a:pt x="755496" y="213552"/>
                  </a:lnTo>
                  <a:lnTo>
                    <a:pt x="751807" y="203696"/>
                  </a:lnTo>
                  <a:lnTo>
                    <a:pt x="746853" y="195053"/>
                  </a:lnTo>
                  <a:lnTo>
                    <a:pt x="741949" y="185146"/>
                  </a:lnTo>
                  <a:lnTo>
                    <a:pt x="711067" y="154313"/>
                  </a:lnTo>
                  <a:lnTo>
                    <a:pt x="701211" y="149360"/>
                  </a:lnTo>
                  <a:lnTo>
                    <a:pt x="692568" y="144407"/>
                  </a:lnTo>
                  <a:lnTo>
                    <a:pt x="682661" y="140717"/>
                  </a:lnTo>
                  <a:lnTo>
                    <a:pt x="671541" y="138240"/>
                  </a:lnTo>
                  <a:lnTo>
                    <a:pt x="661685" y="137027"/>
                  </a:lnTo>
                  <a:lnTo>
                    <a:pt x="896214" y="137027"/>
                  </a:lnTo>
                  <a:lnTo>
                    <a:pt x="893787" y="201219"/>
                  </a:lnTo>
                  <a:lnTo>
                    <a:pt x="883880" y="255555"/>
                  </a:lnTo>
                  <a:lnTo>
                    <a:pt x="869071" y="306151"/>
                  </a:lnTo>
                  <a:lnTo>
                    <a:pt x="857950" y="328390"/>
                  </a:lnTo>
                  <a:lnTo>
                    <a:pt x="853048" y="338247"/>
                  </a:lnTo>
                  <a:lnTo>
                    <a:pt x="845618" y="348103"/>
                  </a:lnTo>
                  <a:lnTo>
                    <a:pt x="839451" y="358010"/>
                  </a:lnTo>
                  <a:lnTo>
                    <a:pt x="814739" y="382676"/>
                  </a:lnTo>
                  <a:close/>
                </a:path>
                <a:path w="896620" h="896619">
                  <a:moveTo>
                    <a:pt x="581470" y="625848"/>
                  </a:moveTo>
                  <a:lnTo>
                    <a:pt x="299985" y="625848"/>
                  </a:lnTo>
                  <a:lnTo>
                    <a:pt x="304938" y="624635"/>
                  </a:lnTo>
                  <a:lnTo>
                    <a:pt x="308628" y="622158"/>
                  </a:lnTo>
                  <a:lnTo>
                    <a:pt x="440702" y="490084"/>
                  </a:lnTo>
                  <a:lnTo>
                    <a:pt x="443179" y="486394"/>
                  </a:lnTo>
                  <a:lnTo>
                    <a:pt x="445655" y="482654"/>
                  </a:lnTo>
                  <a:lnTo>
                    <a:pt x="446868" y="477751"/>
                  </a:lnTo>
                  <a:lnTo>
                    <a:pt x="448132" y="472797"/>
                  </a:lnTo>
                  <a:lnTo>
                    <a:pt x="423415" y="448131"/>
                  </a:lnTo>
                  <a:lnTo>
                    <a:pt x="749296" y="448131"/>
                  </a:lnTo>
                  <a:lnTo>
                    <a:pt x="581470" y="615991"/>
                  </a:lnTo>
                  <a:lnTo>
                    <a:pt x="581470" y="625848"/>
                  </a:lnTo>
                  <a:close/>
                </a:path>
                <a:path w="896620" h="896619">
                  <a:moveTo>
                    <a:pt x="572826" y="896213"/>
                  </a:moveTo>
                  <a:lnTo>
                    <a:pt x="569086" y="896213"/>
                  </a:lnTo>
                  <a:lnTo>
                    <a:pt x="564183" y="895000"/>
                  </a:lnTo>
                  <a:lnTo>
                    <a:pt x="559230" y="892523"/>
                  </a:lnTo>
                  <a:lnTo>
                    <a:pt x="553064" y="887570"/>
                  </a:lnTo>
                  <a:lnTo>
                    <a:pt x="432058" y="765352"/>
                  </a:lnTo>
                  <a:lnTo>
                    <a:pt x="581470" y="765352"/>
                  </a:lnTo>
                  <a:lnTo>
                    <a:pt x="581470" y="876450"/>
                  </a:lnTo>
                  <a:lnTo>
                    <a:pt x="580206" y="883880"/>
                  </a:lnTo>
                  <a:lnTo>
                    <a:pt x="578993" y="888833"/>
                  </a:lnTo>
                  <a:lnTo>
                    <a:pt x="576516" y="893736"/>
                  </a:lnTo>
                  <a:lnTo>
                    <a:pt x="572826" y="896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5684" y="1003291"/>
              <a:ext cx="243171" cy="243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4" y="571608"/>
            <a:ext cx="6320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65" dirty="0">
                <a:solidFill>
                  <a:srgbClr val="335A53"/>
                </a:solidFill>
              </a:rPr>
              <a:t>Vraie campagne de communication: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181425"/>
            <a:ext cx="6570345" cy="151515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90" dirty="0">
                <a:solidFill>
                  <a:srgbClr val="666666"/>
                </a:solidFill>
                <a:latin typeface="Trebuchet MS"/>
                <a:cs typeface="Trebuchet MS"/>
              </a:rPr>
              <a:t>Projet précis </a:t>
            </a:r>
            <a:r>
              <a:rPr lang="fr-FR" spc="90" dirty="0" err="1">
                <a:solidFill>
                  <a:srgbClr val="666666"/>
                </a:solidFill>
                <a:latin typeface="Trebuchet MS"/>
                <a:cs typeface="Trebuchet MS"/>
              </a:rPr>
              <a:t>budgétisable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60" dirty="0">
                <a:solidFill>
                  <a:srgbClr val="666666"/>
                </a:solidFill>
                <a:latin typeface="Trebuchet MS"/>
                <a:cs typeface="Trebuchet MS"/>
              </a:rPr>
              <a:t>Sur une durée s’étalant de 1 à 3 mois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z="1800" spc="60" dirty="0">
                <a:solidFill>
                  <a:srgbClr val="666666"/>
                </a:solidFill>
                <a:latin typeface="Trebuchet MS"/>
                <a:cs typeface="Trebuchet MS"/>
              </a:rPr>
              <a:t>Pas soumis à l’atteinte de l’objectif pour être reversée même si l’objectif n’est pas atteint, on peut recevoir l’</a:t>
            </a:r>
            <a:r>
              <a:rPr lang="fr-FR" sz="1800" spc="60" dirty="0" err="1">
                <a:solidFill>
                  <a:srgbClr val="666666"/>
                </a:solidFill>
                <a:latin typeface="Trebuchet MS"/>
                <a:cs typeface="Trebuchet MS"/>
              </a:rPr>
              <a:t>intégralitée</a:t>
            </a:r>
            <a:r>
              <a:rPr lang="fr-FR" sz="1800" spc="60" dirty="0">
                <a:solidFill>
                  <a:srgbClr val="666666"/>
                </a:solidFill>
                <a:latin typeface="Trebuchet MS"/>
                <a:cs typeface="Trebuchet MS"/>
              </a:rPr>
              <a:t> des dons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6729" y="4747583"/>
            <a:ext cx="2152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E76768"/>
                </a:solidFill>
                <a:latin typeface="Trebuchet MS"/>
                <a:cs typeface="Trebuchet MS"/>
              </a:rPr>
              <a:t>23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9025" y="211850"/>
            <a:ext cx="896749" cy="896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2674958"/>
            <a:ext cx="7623175" cy="1519555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fr-FR" sz="4800" b="1" spc="204" dirty="0">
                <a:solidFill>
                  <a:srgbClr val="335A53"/>
                </a:solidFill>
                <a:latin typeface="Trebuchet MS"/>
                <a:cs typeface="Trebuchet MS"/>
              </a:rPr>
              <a:t>Collecter les adhésions </a:t>
            </a: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26726" y="0"/>
            <a:ext cx="7302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00685C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4" y="571608"/>
            <a:ext cx="4567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100" dirty="0">
                <a:solidFill>
                  <a:srgbClr val="335A53"/>
                </a:solidFill>
              </a:rPr>
              <a:t>Pour récupérer 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086175"/>
            <a:ext cx="6744970" cy="214994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fr-FR" b="1" spc="10" dirty="0">
                <a:solidFill>
                  <a:srgbClr val="666666"/>
                </a:solidFill>
                <a:latin typeface="Trebuchet MS"/>
                <a:cs typeface="Trebuchet MS"/>
              </a:rPr>
              <a:t>Les cotisations annuelles facilement</a:t>
            </a:r>
          </a:p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fr-FR" sz="1800" b="1" spc="10" dirty="0">
                <a:solidFill>
                  <a:srgbClr val="666666"/>
                </a:solidFill>
                <a:latin typeface="Trebuchet MS"/>
                <a:cs typeface="Trebuchet MS"/>
              </a:rPr>
              <a:t>Proposer un paiement en ligne</a:t>
            </a:r>
          </a:p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fr-FR" b="1" spc="10" dirty="0">
                <a:solidFill>
                  <a:srgbClr val="666666"/>
                </a:solidFill>
                <a:latin typeface="Trebuchet MS"/>
                <a:cs typeface="Trebuchet MS"/>
              </a:rPr>
              <a:t>Récupérer les informations des adhérents</a:t>
            </a:r>
          </a:p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fr-FR" sz="1800" b="1" spc="10" dirty="0">
                <a:solidFill>
                  <a:srgbClr val="666666"/>
                </a:solidFill>
                <a:latin typeface="Trebuchet MS"/>
                <a:cs typeface="Trebuchet MS"/>
              </a:rPr>
              <a:t>Information de contact et pièces justificatives</a:t>
            </a:r>
          </a:p>
          <a:p>
            <a:pPr marL="379095" indent="-367030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fr-FR" b="1" spc="10" dirty="0">
                <a:solidFill>
                  <a:srgbClr val="666666"/>
                </a:solidFill>
                <a:latin typeface="Trebuchet MS"/>
                <a:cs typeface="Trebuchet MS"/>
              </a:rPr>
              <a:t>Accès aux données 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7636" y="4747583"/>
            <a:ext cx="2133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E76768"/>
                </a:solidFill>
                <a:latin typeface="Trebuchet MS"/>
                <a:cs typeface="Trebuchet MS"/>
              </a:rPr>
              <a:t>25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800" y="169450"/>
            <a:ext cx="1066199" cy="1066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2674958"/>
            <a:ext cx="7470775" cy="1515158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fr-FR" sz="4800" b="1" spc="50" dirty="0">
                <a:solidFill>
                  <a:srgbClr val="335A53"/>
                </a:solidFill>
                <a:latin typeface="Trebuchet MS"/>
                <a:cs typeface="Trebuchet MS"/>
              </a:rPr>
              <a:t>Recevoir des paiements</a:t>
            </a: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’i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ﬁni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delà)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38918" y="0"/>
            <a:ext cx="7061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00685C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5" y="568559"/>
            <a:ext cx="65487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spc="130" dirty="0">
                <a:solidFill>
                  <a:srgbClr val="335A53"/>
                </a:solidFill>
              </a:rPr>
              <a:t>Formulaire de vente permet de :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193675"/>
            <a:ext cx="4811395" cy="168058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tabLst>
                <a:tab pos="379095" algn="l"/>
                <a:tab pos="379730" algn="l"/>
              </a:tabLst>
            </a:pPr>
            <a:endParaRPr lang="fr-FR" u="heavy" spc="75" dirty="0">
              <a:solidFill>
                <a:srgbClr val="E76768"/>
              </a:solidFill>
              <a:uFill>
                <a:solidFill>
                  <a:srgbClr val="E76768"/>
                </a:solidFill>
              </a:uFill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125" dirty="0">
                <a:solidFill>
                  <a:srgbClr val="666666"/>
                </a:solidFill>
                <a:latin typeface="Trebuchet MS"/>
                <a:cs typeface="Trebuchet MS"/>
              </a:rPr>
              <a:t>Paiement divers hors cotisation</a:t>
            </a: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z="1800" spc="125" dirty="0">
                <a:solidFill>
                  <a:srgbClr val="666666"/>
                </a:solidFill>
                <a:latin typeface="Trebuchet MS"/>
                <a:cs typeface="Trebuchet MS"/>
              </a:rPr>
              <a:t>Règlement rapide &amp; </a:t>
            </a:r>
            <a:r>
              <a:rPr lang="fr-FR" spc="125" dirty="0">
                <a:solidFill>
                  <a:srgbClr val="666666"/>
                </a:solidFill>
                <a:latin typeface="Trebuchet MS"/>
                <a:cs typeface="Trebuchet MS"/>
              </a:rPr>
              <a:t>Vente unique</a:t>
            </a: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z="1800" spc="125" dirty="0">
                <a:solidFill>
                  <a:srgbClr val="666666"/>
                </a:solidFill>
                <a:latin typeface="Trebuchet MS"/>
                <a:cs typeface="Trebuchet MS"/>
              </a:rPr>
              <a:t>Possibilité sans limite</a:t>
            </a:r>
            <a:endParaRPr lang="fr-FR"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8925" y="261275"/>
            <a:ext cx="1000674" cy="1000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38192" y="4757489"/>
            <a:ext cx="272415" cy="219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b="1" spc="5" dirty="0">
                <a:solidFill>
                  <a:srgbClr val="E76768"/>
                </a:solidFill>
                <a:latin typeface="Trebuchet MS"/>
                <a:cs typeface="Trebuchet MS"/>
              </a:rPr>
              <a:t>14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2674958"/>
            <a:ext cx="7470775" cy="1515158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fr-FR" sz="4800" b="1" spc="50" dirty="0">
                <a:solidFill>
                  <a:srgbClr val="335A53"/>
                </a:solidFill>
                <a:latin typeface="Trebuchet MS"/>
                <a:cs typeface="Trebuchet MS"/>
              </a:rPr>
              <a:t>Vendre des billets</a:t>
            </a: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fr-FR" spc="45" dirty="0">
                <a:solidFill>
                  <a:srgbClr val="FFFFFF"/>
                </a:solidFill>
                <a:latin typeface="Trebuchet MS"/>
                <a:cs typeface="Trebuchet MS"/>
              </a:rPr>
              <a:t>Stage/Concert/Kermesse….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38918" y="0"/>
            <a:ext cx="7061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270" dirty="0">
                <a:solidFill>
                  <a:srgbClr val="00685C"/>
                </a:solidFill>
              </a:rPr>
              <a:t>6</a:t>
            </a:r>
            <a:endParaRPr spc="-270" dirty="0">
              <a:solidFill>
                <a:srgbClr val="0068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9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5" y="568559"/>
            <a:ext cx="70059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spc="130" dirty="0">
                <a:solidFill>
                  <a:srgbClr val="335A53"/>
                </a:solidFill>
              </a:rPr>
              <a:t>Formulaire d’inscription permet :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193675"/>
            <a:ext cx="4811395" cy="1957587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65"/>
              </a:spcBef>
              <a:buClr>
                <a:srgbClr val="335A53"/>
              </a:buClr>
              <a:tabLst>
                <a:tab pos="379095" algn="l"/>
                <a:tab pos="379730" algn="l"/>
              </a:tabLst>
            </a:pPr>
            <a:endParaRPr lang="fr-FR" u="heavy" spc="75" dirty="0">
              <a:solidFill>
                <a:srgbClr val="E76768"/>
              </a:solidFill>
              <a:uFill>
                <a:solidFill>
                  <a:srgbClr val="E76768"/>
                </a:solidFill>
              </a:uFill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125" dirty="0">
                <a:solidFill>
                  <a:srgbClr val="666666"/>
                </a:solidFill>
                <a:latin typeface="Trebuchet MS"/>
                <a:cs typeface="Trebuchet MS"/>
              </a:rPr>
              <a:t>Personnalisable</a:t>
            </a: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125" dirty="0">
                <a:solidFill>
                  <a:srgbClr val="666666"/>
                </a:solidFill>
                <a:latin typeface="Trebuchet MS"/>
                <a:cs typeface="Trebuchet MS"/>
              </a:rPr>
              <a:t>Paiement en ligne sécurisée</a:t>
            </a: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z="1800" spc="125" dirty="0">
                <a:solidFill>
                  <a:srgbClr val="666666"/>
                </a:solidFill>
                <a:latin typeface="Trebuchet MS"/>
                <a:cs typeface="Trebuchet MS"/>
              </a:rPr>
              <a:t>Possibilité sans limite ( boutique en ligne, tombola …)</a:t>
            </a: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8192" y="4757489"/>
            <a:ext cx="272415" cy="219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b="1" spc="5" dirty="0">
                <a:solidFill>
                  <a:srgbClr val="E76768"/>
                </a:solidFill>
                <a:latin typeface="Trebuchet MS"/>
                <a:cs typeface="Trebuchet MS"/>
              </a:rPr>
              <a:t>16</a:t>
            </a:fld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A3DFF70-2D40-4571-9791-7531764AE711}"/>
              </a:ext>
            </a:extLst>
          </p:cNvPr>
          <p:cNvSpPr/>
          <p:nvPr/>
        </p:nvSpPr>
        <p:spPr>
          <a:xfrm>
            <a:off x="8054283" y="327815"/>
            <a:ext cx="798195" cy="726440"/>
          </a:xfrm>
          <a:custGeom>
            <a:avLst/>
            <a:gdLst/>
            <a:ahLst/>
            <a:cxnLst/>
            <a:rect l="l" t="t" r="r" b="b"/>
            <a:pathLst>
              <a:path w="798195" h="726440">
                <a:moveTo>
                  <a:pt x="67263" y="725835"/>
                </a:moveTo>
                <a:lnTo>
                  <a:pt x="24012" y="725835"/>
                </a:lnTo>
                <a:lnTo>
                  <a:pt x="6003" y="723424"/>
                </a:lnTo>
                <a:lnTo>
                  <a:pt x="0" y="723424"/>
                </a:lnTo>
                <a:lnTo>
                  <a:pt x="13186" y="717421"/>
                </a:lnTo>
                <a:lnTo>
                  <a:pt x="25192" y="712599"/>
                </a:lnTo>
                <a:lnTo>
                  <a:pt x="36017" y="705416"/>
                </a:lnTo>
                <a:lnTo>
                  <a:pt x="46842" y="698183"/>
                </a:lnTo>
                <a:lnTo>
                  <a:pt x="57667" y="690999"/>
                </a:lnTo>
                <a:lnTo>
                  <a:pt x="67263" y="682586"/>
                </a:lnTo>
                <a:lnTo>
                  <a:pt x="99738" y="646520"/>
                </a:lnTo>
                <a:lnTo>
                  <a:pt x="122569" y="609274"/>
                </a:lnTo>
                <a:lnTo>
                  <a:pt x="132164" y="591266"/>
                </a:lnTo>
                <a:lnTo>
                  <a:pt x="117747" y="579211"/>
                </a:lnTo>
                <a:lnTo>
                  <a:pt x="103330" y="566025"/>
                </a:lnTo>
                <a:lnTo>
                  <a:pt x="90094" y="552790"/>
                </a:lnTo>
                <a:lnTo>
                  <a:pt x="76907" y="539554"/>
                </a:lnTo>
                <a:lnTo>
                  <a:pt x="66081" y="525138"/>
                </a:lnTo>
                <a:lnTo>
                  <a:pt x="54076" y="509541"/>
                </a:lnTo>
                <a:lnTo>
                  <a:pt x="27603" y="462651"/>
                </a:lnTo>
                <a:lnTo>
                  <a:pt x="9595" y="410988"/>
                </a:lnTo>
                <a:lnTo>
                  <a:pt x="4772" y="394161"/>
                </a:lnTo>
                <a:lnTo>
                  <a:pt x="2361" y="376153"/>
                </a:lnTo>
                <a:lnTo>
                  <a:pt x="0" y="356914"/>
                </a:lnTo>
                <a:lnTo>
                  <a:pt x="0" y="320849"/>
                </a:lnTo>
                <a:lnTo>
                  <a:pt x="2361" y="304022"/>
                </a:lnTo>
                <a:lnTo>
                  <a:pt x="4772" y="287244"/>
                </a:lnTo>
                <a:lnTo>
                  <a:pt x="8413" y="270416"/>
                </a:lnTo>
                <a:lnTo>
                  <a:pt x="12006" y="253589"/>
                </a:lnTo>
                <a:lnTo>
                  <a:pt x="31245" y="206699"/>
                </a:lnTo>
                <a:lnTo>
                  <a:pt x="57667" y="162269"/>
                </a:lnTo>
                <a:lnTo>
                  <a:pt x="68493" y="149034"/>
                </a:lnTo>
                <a:lnTo>
                  <a:pt x="79269" y="135798"/>
                </a:lnTo>
                <a:lnTo>
                  <a:pt x="116566" y="98552"/>
                </a:lnTo>
                <a:lnTo>
                  <a:pt x="159817" y="67309"/>
                </a:lnTo>
                <a:lnTo>
                  <a:pt x="209071" y="40887"/>
                </a:lnTo>
                <a:lnTo>
                  <a:pt x="225899" y="32473"/>
                </a:lnTo>
                <a:lnTo>
                  <a:pt x="243909" y="26470"/>
                </a:lnTo>
                <a:lnTo>
                  <a:pt x="261967" y="20468"/>
                </a:lnTo>
                <a:lnTo>
                  <a:pt x="279976" y="14416"/>
                </a:lnTo>
                <a:lnTo>
                  <a:pt x="318454" y="6051"/>
                </a:lnTo>
                <a:lnTo>
                  <a:pt x="358113" y="1230"/>
                </a:lnTo>
                <a:lnTo>
                  <a:pt x="378534" y="0"/>
                </a:lnTo>
                <a:lnTo>
                  <a:pt x="419373" y="0"/>
                </a:lnTo>
                <a:lnTo>
                  <a:pt x="460263" y="3640"/>
                </a:lnTo>
                <a:lnTo>
                  <a:pt x="498692" y="9643"/>
                </a:lnTo>
                <a:lnTo>
                  <a:pt x="535940" y="20468"/>
                </a:lnTo>
                <a:lnTo>
                  <a:pt x="553998" y="26470"/>
                </a:lnTo>
                <a:lnTo>
                  <a:pt x="572008" y="32473"/>
                </a:lnTo>
                <a:lnTo>
                  <a:pt x="588835" y="40887"/>
                </a:lnTo>
                <a:lnTo>
                  <a:pt x="605663" y="48070"/>
                </a:lnTo>
                <a:lnTo>
                  <a:pt x="652507" y="76903"/>
                </a:lnTo>
                <a:lnTo>
                  <a:pt x="694578" y="110557"/>
                </a:lnTo>
                <a:lnTo>
                  <a:pt x="729414" y="149034"/>
                </a:lnTo>
                <a:lnTo>
                  <a:pt x="740239" y="162269"/>
                </a:lnTo>
                <a:lnTo>
                  <a:pt x="766663" y="206699"/>
                </a:lnTo>
                <a:lnTo>
                  <a:pt x="785902" y="253589"/>
                </a:lnTo>
                <a:lnTo>
                  <a:pt x="795546" y="304022"/>
                </a:lnTo>
                <a:lnTo>
                  <a:pt x="797908" y="320849"/>
                </a:lnTo>
                <a:lnTo>
                  <a:pt x="797908" y="355734"/>
                </a:lnTo>
                <a:lnTo>
                  <a:pt x="789543" y="407396"/>
                </a:lnTo>
                <a:lnTo>
                  <a:pt x="773896" y="455467"/>
                </a:lnTo>
                <a:lnTo>
                  <a:pt x="749884" y="499897"/>
                </a:lnTo>
                <a:lnTo>
                  <a:pt x="718638" y="541965"/>
                </a:lnTo>
                <a:lnTo>
                  <a:pt x="706583" y="553970"/>
                </a:lnTo>
                <a:lnTo>
                  <a:pt x="694578" y="567206"/>
                </a:lnTo>
                <a:lnTo>
                  <a:pt x="681341" y="578030"/>
                </a:lnTo>
                <a:lnTo>
                  <a:pt x="666924" y="590036"/>
                </a:lnTo>
                <a:lnTo>
                  <a:pt x="652507" y="600860"/>
                </a:lnTo>
                <a:lnTo>
                  <a:pt x="588835" y="636926"/>
                </a:lnTo>
                <a:lnTo>
                  <a:pt x="535940" y="657345"/>
                </a:lnTo>
                <a:lnTo>
                  <a:pt x="498692" y="666939"/>
                </a:lnTo>
                <a:lnTo>
                  <a:pt x="479453" y="670531"/>
                </a:lnTo>
                <a:lnTo>
                  <a:pt x="460263" y="674172"/>
                </a:lnTo>
                <a:lnTo>
                  <a:pt x="439794" y="676583"/>
                </a:lnTo>
                <a:lnTo>
                  <a:pt x="419373" y="677764"/>
                </a:lnTo>
                <a:lnTo>
                  <a:pt x="378534" y="677764"/>
                </a:lnTo>
                <a:lnTo>
                  <a:pt x="358113" y="676583"/>
                </a:lnTo>
                <a:lnTo>
                  <a:pt x="338874" y="674172"/>
                </a:lnTo>
                <a:lnTo>
                  <a:pt x="319635" y="670531"/>
                </a:lnTo>
                <a:lnTo>
                  <a:pt x="300396" y="666939"/>
                </a:lnTo>
                <a:lnTo>
                  <a:pt x="281206" y="663348"/>
                </a:lnTo>
                <a:lnTo>
                  <a:pt x="263148" y="657345"/>
                </a:lnTo>
                <a:lnTo>
                  <a:pt x="245138" y="651342"/>
                </a:lnTo>
                <a:lnTo>
                  <a:pt x="225899" y="669350"/>
                </a:lnTo>
                <a:lnTo>
                  <a:pt x="185060" y="694591"/>
                </a:lnTo>
                <a:lnTo>
                  <a:pt x="142989" y="711418"/>
                </a:lnTo>
                <a:lnTo>
                  <a:pt x="103330" y="721013"/>
                </a:lnTo>
                <a:lnTo>
                  <a:pt x="84091" y="724654"/>
                </a:lnTo>
                <a:lnTo>
                  <a:pt x="67263" y="725835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22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58825" y="1531407"/>
            <a:ext cx="7470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330" dirty="0"/>
              <a:t>Services adaptés à votre activité dans le respect de la PSU*</a:t>
            </a:r>
            <a:endParaRPr sz="3600" spc="-330" dirty="0"/>
          </a:p>
        </p:txBody>
      </p:sp>
      <p:sp>
        <p:nvSpPr>
          <p:cNvPr id="3" name="object 3"/>
          <p:cNvSpPr txBox="1"/>
          <p:nvPr/>
        </p:nvSpPr>
        <p:spPr>
          <a:xfrm>
            <a:off x="758825" y="2812629"/>
            <a:ext cx="7165975" cy="1078821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fr-FR" sz="3600" spc="270" dirty="0">
                <a:solidFill>
                  <a:srgbClr val="335A53"/>
                </a:solidFill>
                <a:latin typeface="Trebuchet MS"/>
                <a:cs typeface="Trebuchet MS"/>
              </a:rPr>
              <a:t>Prestation de service unique</a:t>
            </a:r>
            <a:endParaRPr lang="fr-FR" sz="3600" spc="135" dirty="0">
              <a:solidFill>
                <a:srgbClr val="335A53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28499"/>
              </a:lnSpc>
              <a:spcBef>
                <a:spcPts val="85"/>
              </a:spcBef>
            </a:pP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4283" y="327815"/>
            <a:ext cx="798195" cy="726440"/>
          </a:xfrm>
          <a:custGeom>
            <a:avLst/>
            <a:gdLst/>
            <a:ahLst/>
            <a:cxnLst/>
            <a:rect l="l" t="t" r="r" b="b"/>
            <a:pathLst>
              <a:path w="798195" h="726440">
                <a:moveTo>
                  <a:pt x="67263" y="725835"/>
                </a:moveTo>
                <a:lnTo>
                  <a:pt x="24012" y="725835"/>
                </a:lnTo>
                <a:lnTo>
                  <a:pt x="6003" y="723424"/>
                </a:lnTo>
                <a:lnTo>
                  <a:pt x="0" y="723424"/>
                </a:lnTo>
                <a:lnTo>
                  <a:pt x="13186" y="717421"/>
                </a:lnTo>
                <a:lnTo>
                  <a:pt x="25192" y="712599"/>
                </a:lnTo>
                <a:lnTo>
                  <a:pt x="36017" y="705416"/>
                </a:lnTo>
                <a:lnTo>
                  <a:pt x="46842" y="698183"/>
                </a:lnTo>
                <a:lnTo>
                  <a:pt x="57667" y="690999"/>
                </a:lnTo>
                <a:lnTo>
                  <a:pt x="67263" y="682586"/>
                </a:lnTo>
                <a:lnTo>
                  <a:pt x="99738" y="646520"/>
                </a:lnTo>
                <a:lnTo>
                  <a:pt x="122569" y="609274"/>
                </a:lnTo>
                <a:lnTo>
                  <a:pt x="132164" y="591266"/>
                </a:lnTo>
                <a:lnTo>
                  <a:pt x="117747" y="579211"/>
                </a:lnTo>
                <a:lnTo>
                  <a:pt x="103330" y="566025"/>
                </a:lnTo>
                <a:lnTo>
                  <a:pt x="90094" y="552790"/>
                </a:lnTo>
                <a:lnTo>
                  <a:pt x="76907" y="539554"/>
                </a:lnTo>
                <a:lnTo>
                  <a:pt x="66081" y="525138"/>
                </a:lnTo>
                <a:lnTo>
                  <a:pt x="54076" y="509541"/>
                </a:lnTo>
                <a:lnTo>
                  <a:pt x="27603" y="462651"/>
                </a:lnTo>
                <a:lnTo>
                  <a:pt x="9595" y="410988"/>
                </a:lnTo>
                <a:lnTo>
                  <a:pt x="4772" y="394161"/>
                </a:lnTo>
                <a:lnTo>
                  <a:pt x="2361" y="376153"/>
                </a:lnTo>
                <a:lnTo>
                  <a:pt x="0" y="356914"/>
                </a:lnTo>
                <a:lnTo>
                  <a:pt x="0" y="320849"/>
                </a:lnTo>
                <a:lnTo>
                  <a:pt x="2361" y="304022"/>
                </a:lnTo>
                <a:lnTo>
                  <a:pt x="4772" y="287244"/>
                </a:lnTo>
                <a:lnTo>
                  <a:pt x="8413" y="270416"/>
                </a:lnTo>
                <a:lnTo>
                  <a:pt x="12006" y="253589"/>
                </a:lnTo>
                <a:lnTo>
                  <a:pt x="31245" y="206699"/>
                </a:lnTo>
                <a:lnTo>
                  <a:pt x="57667" y="162269"/>
                </a:lnTo>
                <a:lnTo>
                  <a:pt x="68493" y="149034"/>
                </a:lnTo>
                <a:lnTo>
                  <a:pt x="79269" y="135798"/>
                </a:lnTo>
                <a:lnTo>
                  <a:pt x="116566" y="98552"/>
                </a:lnTo>
                <a:lnTo>
                  <a:pt x="159817" y="67309"/>
                </a:lnTo>
                <a:lnTo>
                  <a:pt x="209071" y="40887"/>
                </a:lnTo>
                <a:lnTo>
                  <a:pt x="225899" y="32473"/>
                </a:lnTo>
                <a:lnTo>
                  <a:pt x="243909" y="26470"/>
                </a:lnTo>
                <a:lnTo>
                  <a:pt x="261967" y="20468"/>
                </a:lnTo>
                <a:lnTo>
                  <a:pt x="279976" y="14416"/>
                </a:lnTo>
                <a:lnTo>
                  <a:pt x="318454" y="6051"/>
                </a:lnTo>
                <a:lnTo>
                  <a:pt x="358113" y="1230"/>
                </a:lnTo>
                <a:lnTo>
                  <a:pt x="378534" y="0"/>
                </a:lnTo>
                <a:lnTo>
                  <a:pt x="419373" y="0"/>
                </a:lnTo>
                <a:lnTo>
                  <a:pt x="460263" y="3640"/>
                </a:lnTo>
                <a:lnTo>
                  <a:pt x="498692" y="9643"/>
                </a:lnTo>
                <a:lnTo>
                  <a:pt x="535940" y="20468"/>
                </a:lnTo>
                <a:lnTo>
                  <a:pt x="553998" y="26470"/>
                </a:lnTo>
                <a:lnTo>
                  <a:pt x="572008" y="32473"/>
                </a:lnTo>
                <a:lnTo>
                  <a:pt x="588835" y="40887"/>
                </a:lnTo>
                <a:lnTo>
                  <a:pt x="605663" y="48070"/>
                </a:lnTo>
                <a:lnTo>
                  <a:pt x="652507" y="76903"/>
                </a:lnTo>
                <a:lnTo>
                  <a:pt x="694578" y="110557"/>
                </a:lnTo>
                <a:lnTo>
                  <a:pt x="729414" y="149034"/>
                </a:lnTo>
                <a:lnTo>
                  <a:pt x="740239" y="162269"/>
                </a:lnTo>
                <a:lnTo>
                  <a:pt x="766663" y="206699"/>
                </a:lnTo>
                <a:lnTo>
                  <a:pt x="785902" y="253589"/>
                </a:lnTo>
                <a:lnTo>
                  <a:pt x="795546" y="304022"/>
                </a:lnTo>
                <a:lnTo>
                  <a:pt x="797908" y="320849"/>
                </a:lnTo>
                <a:lnTo>
                  <a:pt x="797908" y="355734"/>
                </a:lnTo>
                <a:lnTo>
                  <a:pt x="789543" y="407396"/>
                </a:lnTo>
                <a:lnTo>
                  <a:pt x="773896" y="455467"/>
                </a:lnTo>
                <a:lnTo>
                  <a:pt x="749884" y="499897"/>
                </a:lnTo>
                <a:lnTo>
                  <a:pt x="718638" y="541965"/>
                </a:lnTo>
                <a:lnTo>
                  <a:pt x="706583" y="553970"/>
                </a:lnTo>
                <a:lnTo>
                  <a:pt x="694578" y="567206"/>
                </a:lnTo>
                <a:lnTo>
                  <a:pt x="681341" y="578030"/>
                </a:lnTo>
                <a:lnTo>
                  <a:pt x="666924" y="590036"/>
                </a:lnTo>
                <a:lnTo>
                  <a:pt x="652507" y="600860"/>
                </a:lnTo>
                <a:lnTo>
                  <a:pt x="588835" y="636926"/>
                </a:lnTo>
                <a:lnTo>
                  <a:pt x="535940" y="657345"/>
                </a:lnTo>
                <a:lnTo>
                  <a:pt x="498692" y="666939"/>
                </a:lnTo>
                <a:lnTo>
                  <a:pt x="479453" y="670531"/>
                </a:lnTo>
                <a:lnTo>
                  <a:pt x="460263" y="674172"/>
                </a:lnTo>
                <a:lnTo>
                  <a:pt x="439794" y="676583"/>
                </a:lnTo>
                <a:lnTo>
                  <a:pt x="419373" y="677764"/>
                </a:lnTo>
                <a:lnTo>
                  <a:pt x="378534" y="677764"/>
                </a:lnTo>
                <a:lnTo>
                  <a:pt x="358113" y="676583"/>
                </a:lnTo>
                <a:lnTo>
                  <a:pt x="338874" y="674172"/>
                </a:lnTo>
                <a:lnTo>
                  <a:pt x="319635" y="670531"/>
                </a:lnTo>
                <a:lnTo>
                  <a:pt x="300396" y="666939"/>
                </a:lnTo>
                <a:lnTo>
                  <a:pt x="281206" y="663348"/>
                </a:lnTo>
                <a:lnTo>
                  <a:pt x="263148" y="657345"/>
                </a:lnTo>
                <a:lnTo>
                  <a:pt x="245138" y="651342"/>
                </a:lnTo>
                <a:lnTo>
                  <a:pt x="225899" y="669350"/>
                </a:lnTo>
                <a:lnTo>
                  <a:pt x="185060" y="694591"/>
                </a:lnTo>
                <a:lnTo>
                  <a:pt x="142989" y="711418"/>
                </a:lnTo>
                <a:lnTo>
                  <a:pt x="103330" y="721013"/>
                </a:lnTo>
                <a:lnTo>
                  <a:pt x="84091" y="724654"/>
                </a:lnTo>
                <a:lnTo>
                  <a:pt x="67263" y="725835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8192" y="4757489"/>
            <a:ext cx="272415" cy="219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b="1" spc="5" dirty="0">
                <a:solidFill>
                  <a:srgbClr val="E76768"/>
                </a:solidFill>
                <a:latin typeface="Trebuchet MS"/>
                <a:cs typeface="Trebuchet MS"/>
              </a:rPr>
              <a:t>17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5" y="571608"/>
            <a:ext cx="287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335A53"/>
                </a:solidFill>
              </a:rPr>
              <a:t>P</a:t>
            </a:r>
            <a:r>
              <a:rPr sz="2400" spc="-60" dirty="0">
                <a:solidFill>
                  <a:srgbClr val="335A53"/>
                </a:solidFill>
              </a:rPr>
              <a:t>r</a:t>
            </a:r>
            <a:r>
              <a:rPr sz="2400" spc="130" dirty="0">
                <a:solidFill>
                  <a:srgbClr val="335A53"/>
                </a:solidFill>
              </a:rPr>
              <a:t>og</a:t>
            </a:r>
            <a:r>
              <a:rPr sz="2400" spc="90" dirty="0">
                <a:solidFill>
                  <a:srgbClr val="335A53"/>
                </a:solidFill>
              </a:rPr>
              <a:t>r</a:t>
            </a:r>
            <a:r>
              <a:rPr sz="2400" spc="140" dirty="0">
                <a:solidFill>
                  <a:srgbClr val="335A53"/>
                </a:solidFill>
              </a:rPr>
              <a:t>amme</a:t>
            </a:r>
            <a:r>
              <a:rPr sz="2400" spc="-165" dirty="0">
                <a:solidFill>
                  <a:srgbClr val="335A53"/>
                </a:solidFill>
              </a:rPr>
              <a:t> </a:t>
            </a:r>
            <a:r>
              <a:rPr sz="2400" spc="130" dirty="0">
                <a:solidFill>
                  <a:srgbClr val="335A53"/>
                </a:solidFill>
              </a:rPr>
              <a:t>du</a:t>
            </a:r>
            <a:r>
              <a:rPr sz="2400" spc="-165" dirty="0">
                <a:solidFill>
                  <a:srgbClr val="335A53"/>
                </a:solidFill>
              </a:rPr>
              <a:t> </a:t>
            </a:r>
            <a:r>
              <a:rPr sz="2400" spc="-25" dirty="0">
                <a:solidFill>
                  <a:srgbClr val="335A53"/>
                </a:solidFill>
              </a:rPr>
              <a:t>jour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33149" y="1181425"/>
            <a:ext cx="7525051" cy="190757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-15" dirty="0">
                <a:solidFill>
                  <a:srgbClr val="666666"/>
                </a:solidFill>
                <a:latin typeface="Trebuchet MS"/>
                <a:cs typeface="Trebuchet MS"/>
              </a:rPr>
              <a:t>Trouver des financements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20" dirty="0">
                <a:solidFill>
                  <a:srgbClr val="666666"/>
                </a:solidFill>
                <a:latin typeface="Trebuchet MS"/>
                <a:cs typeface="Trebuchet MS"/>
              </a:rPr>
              <a:t>Recevoir des paiements en ligne par CB de manière sécurisée 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50" dirty="0">
                <a:solidFill>
                  <a:srgbClr val="666666"/>
                </a:solidFill>
                <a:latin typeface="Trebuchet MS"/>
                <a:cs typeface="Trebuchet MS"/>
              </a:rPr>
              <a:t>Recevoir des dons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20" dirty="0">
                <a:solidFill>
                  <a:srgbClr val="666666"/>
                </a:solidFill>
                <a:latin typeface="Trebuchet MS"/>
                <a:cs typeface="Trebuchet MS"/>
              </a:rPr>
              <a:t>Faire des appels à projet via du crowdfunding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45" dirty="0">
                <a:solidFill>
                  <a:srgbClr val="666666"/>
                </a:solidFill>
                <a:latin typeface="Trebuchet MS"/>
                <a:cs typeface="Trebuchet MS"/>
              </a:rPr>
              <a:t>Recevoir les adhésions et cotisations des membres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z="1800" spc="45" dirty="0">
                <a:solidFill>
                  <a:srgbClr val="666666"/>
                </a:solidFill>
                <a:latin typeface="Trebuchet MS"/>
                <a:cs typeface="Trebuchet MS"/>
              </a:rPr>
              <a:t>Créer des billetterie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3686" y="4747583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E76768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2350" y="196125"/>
            <a:ext cx="1077949" cy="1077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2674958"/>
            <a:ext cx="3432175" cy="1515158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4800" b="1" spc="30" dirty="0">
                <a:solidFill>
                  <a:srgbClr val="335A53"/>
                </a:solidFill>
                <a:latin typeface="Trebuchet MS"/>
                <a:cs typeface="Trebuchet MS"/>
              </a:rPr>
              <a:t>Intro</a:t>
            </a: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Comme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 err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25" dirty="0" err="1">
                <a:solidFill>
                  <a:srgbClr val="FFFFFF"/>
                </a:solidFill>
                <a:latin typeface="Trebuchet MS"/>
                <a:cs typeface="Trebuchet MS"/>
              </a:rPr>
              <a:t>onctionne</a:t>
            </a:r>
            <a:r>
              <a:rPr lang="fr-FR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pc="-80" dirty="0" err="1">
                <a:solidFill>
                  <a:srgbClr val="FFFFFF"/>
                </a:solidFill>
                <a:latin typeface="Trebuchet MS"/>
                <a:cs typeface="Trebuchet MS"/>
              </a:rPr>
              <a:t>HelloAsso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3302" y="0"/>
            <a:ext cx="6572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5" dirty="0">
                <a:solidFill>
                  <a:srgbClr val="00685C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4" y="571608"/>
            <a:ext cx="6777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10" dirty="0">
                <a:solidFill>
                  <a:srgbClr val="335A53"/>
                </a:solidFill>
              </a:rPr>
              <a:t>Présentation espace d’administration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0" y="1082562"/>
            <a:ext cx="4762499" cy="3571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8975" y="249375"/>
            <a:ext cx="833199" cy="833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85975" y="4757489"/>
            <a:ext cx="177165" cy="219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b="1" spc="25" dirty="0">
                <a:solidFill>
                  <a:srgbClr val="E76768"/>
                </a:solidFill>
                <a:latin typeface="Trebuchet MS"/>
                <a:cs typeface="Trebuchet MS"/>
              </a:rPr>
              <a:t>4</a:t>
            </a:fld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4" y="571608"/>
            <a:ext cx="5558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114" dirty="0">
                <a:solidFill>
                  <a:srgbClr val="335A53"/>
                </a:solidFill>
              </a:rPr>
              <a:t>C’est ici que vous allez: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221430"/>
            <a:ext cx="775365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80" dirty="0">
                <a:solidFill>
                  <a:srgbClr val="666666"/>
                </a:solidFill>
                <a:latin typeface="Trebuchet MS"/>
                <a:cs typeface="Trebuchet MS"/>
              </a:rPr>
              <a:t>Suivre les paiements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80" dirty="0">
                <a:solidFill>
                  <a:srgbClr val="666666"/>
                </a:solidFill>
                <a:latin typeface="Trebuchet MS"/>
                <a:cs typeface="Trebuchet MS"/>
              </a:rPr>
              <a:t>Retrouvez les attestations de reversements et gérée les paramétrages de comptes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025" y="229675"/>
            <a:ext cx="819074" cy="8190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85975" y="4757489"/>
            <a:ext cx="177165" cy="219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300" b="1" spc="25" dirty="0">
                <a:solidFill>
                  <a:srgbClr val="E76768"/>
                </a:solidFill>
                <a:latin typeface="Trebuchet MS"/>
                <a:cs typeface="Trebuchet MS"/>
              </a:rPr>
              <a:t>5</a:t>
            </a:fld>
            <a:endParaRPr sz="1300">
              <a:latin typeface="Trebuchet MS"/>
              <a:cs typeface="Trebuchet M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D073BA8-C4F7-48C9-AAC7-E8D9731E5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0750"/>
            <a:ext cx="53340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3029908"/>
            <a:ext cx="564197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4800" b="1" spc="-229" dirty="0">
                <a:solidFill>
                  <a:srgbClr val="335A53"/>
                </a:solidFill>
                <a:latin typeface="Trebuchet MS"/>
                <a:cs typeface="Trebuchet MS"/>
              </a:rPr>
              <a:t>Collecte de don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4800" b="1" spc="-229" dirty="0">
                <a:solidFill>
                  <a:srgbClr val="335A53"/>
                </a:solidFill>
                <a:latin typeface="Trebuchet MS"/>
                <a:cs typeface="Trebuchet MS"/>
              </a:rPr>
              <a:t>0 frais 0 commissions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2359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5" y="571608"/>
            <a:ext cx="3272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-50" dirty="0">
                <a:solidFill>
                  <a:srgbClr val="335A53"/>
                </a:solidFill>
              </a:rPr>
              <a:t>Le formulaire de dons: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33149" y="1221430"/>
            <a:ext cx="58470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60" dirty="0">
                <a:solidFill>
                  <a:srgbClr val="666666"/>
                </a:solidFill>
                <a:latin typeface="Trebuchet MS"/>
                <a:cs typeface="Trebuchet MS"/>
              </a:rPr>
              <a:t>Permet de faire un don en ligne par CB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90" dirty="0">
                <a:solidFill>
                  <a:srgbClr val="666666"/>
                </a:solidFill>
                <a:latin typeface="Trebuchet MS"/>
                <a:cs typeface="Trebuchet MS"/>
              </a:rPr>
              <a:t>Sécurisé &amp; rapide pour recevoir du soutient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335A53"/>
              </a:buClr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lang="fr-FR" spc="-20" dirty="0">
                <a:solidFill>
                  <a:srgbClr val="666666"/>
                </a:solidFill>
                <a:latin typeface="Trebuchet MS"/>
                <a:cs typeface="Trebuchet MS"/>
              </a:rPr>
              <a:t>Formulaire facile a intégrée dans un site web dédiée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342" y="2463690"/>
            <a:ext cx="3716419" cy="2118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4849" y="166125"/>
            <a:ext cx="840249" cy="840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25" y="571608"/>
            <a:ext cx="159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35A53"/>
                </a:solidFill>
              </a:rPr>
              <a:t>I</a:t>
            </a:r>
            <a:r>
              <a:rPr sz="2400" spc="55" dirty="0">
                <a:solidFill>
                  <a:srgbClr val="335A53"/>
                </a:solidFill>
              </a:rPr>
              <a:t>n</a:t>
            </a:r>
            <a:r>
              <a:rPr sz="2400" spc="-25" dirty="0">
                <a:solidFill>
                  <a:srgbClr val="335A53"/>
                </a:solidFill>
              </a:rPr>
              <a:t>t</a:t>
            </a:r>
            <a:r>
              <a:rPr sz="2400" spc="15" dirty="0">
                <a:solidFill>
                  <a:srgbClr val="335A53"/>
                </a:solidFill>
              </a:rPr>
              <a:t>er</a:t>
            </a:r>
            <a:r>
              <a:rPr sz="2400" spc="-10" dirty="0">
                <a:solidFill>
                  <a:srgbClr val="335A53"/>
                </a:solidFill>
              </a:rPr>
              <a:t>f</a:t>
            </a:r>
            <a:r>
              <a:rPr sz="2400" spc="135" dirty="0">
                <a:solidFill>
                  <a:srgbClr val="335A53"/>
                </a:solidFill>
              </a:rPr>
              <a:t>a</a:t>
            </a:r>
            <a:r>
              <a:rPr sz="2400" spc="114" dirty="0">
                <a:solidFill>
                  <a:srgbClr val="335A53"/>
                </a:solidFill>
              </a:rPr>
              <a:t>c</a:t>
            </a:r>
            <a:r>
              <a:rPr sz="2400" spc="70" dirty="0">
                <a:solidFill>
                  <a:srgbClr val="335A53"/>
                </a:solidFill>
              </a:rPr>
              <a:t>e</a:t>
            </a:r>
            <a:r>
              <a:rPr sz="2400" spc="-165" dirty="0">
                <a:solidFill>
                  <a:srgbClr val="335A53"/>
                </a:solidFill>
              </a:rPr>
              <a:t> </a:t>
            </a:r>
            <a:r>
              <a:rPr sz="2400" spc="120" dirty="0">
                <a:solidFill>
                  <a:srgbClr val="335A53"/>
                </a:solidFill>
              </a:rPr>
              <a:t>?</a:t>
            </a:r>
            <a:endParaRPr sz="2400"/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849" y="166125"/>
            <a:ext cx="840249" cy="84024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DEE9E61-0F3B-4177-BD6B-7881B1FAF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23950"/>
            <a:ext cx="57912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67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735" y="379876"/>
            <a:ext cx="8362950" cy="4384040"/>
          </a:xfrm>
          <a:custGeom>
            <a:avLst/>
            <a:gdLst/>
            <a:ahLst/>
            <a:cxnLst/>
            <a:rect l="l" t="t" r="r" b="b"/>
            <a:pathLst>
              <a:path w="8362950" h="4384040">
                <a:moveTo>
                  <a:pt x="7406913" y="0"/>
                </a:moveTo>
                <a:lnTo>
                  <a:pt x="387213" y="0"/>
                </a:lnTo>
                <a:lnTo>
                  <a:pt x="346383" y="1786"/>
                </a:lnTo>
                <a:lnTo>
                  <a:pt x="309068" y="7117"/>
                </a:lnTo>
                <a:lnTo>
                  <a:pt x="271781" y="17779"/>
                </a:lnTo>
                <a:lnTo>
                  <a:pt x="202511" y="46190"/>
                </a:lnTo>
                <a:lnTo>
                  <a:pt x="140328" y="88807"/>
                </a:lnTo>
                <a:lnTo>
                  <a:pt x="88807" y="140328"/>
                </a:lnTo>
                <a:lnTo>
                  <a:pt x="46190" y="202511"/>
                </a:lnTo>
                <a:lnTo>
                  <a:pt x="17779" y="271781"/>
                </a:lnTo>
                <a:lnTo>
                  <a:pt x="7117" y="309068"/>
                </a:lnTo>
                <a:lnTo>
                  <a:pt x="0" y="387213"/>
                </a:lnTo>
                <a:lnTo>
                  <a:pt x="0" y="3996532"/>
                </a:lnTo>
                <a:lnTo>
                  <a:pt x="1786" y="4037363"/>
                </a:lnTo>
                <a:lnTo>
                  <a:pt x="17779" y="4111964"/>
                </a:lnTo>
                <a:lnTo>
                  <a:pt x="46190" y="4181235"/>
                </a:lnTo>
                <a:lnTo>
                  <a:pt x="88807" y="4243418"/>
                </a:lnTo>
                <a:lnTo>
                  <a:pt x="140328" y="4294939"/>
                </a:lnTo>
                <a:lnTo>
                  <a:pt x="202511" y="4337555"/>
                </a:lnTo>
                <a:lnTo>
                  <a:pt x="271781" y="4365967"/>
                </a:lnTo>
                <a:lnTo>
                  <a:pt x="309068" y="4376628"/>
                </a:lnTo>
                <a:lnTo>
                  <a:pt x="387213" y="4383746"/>
                </a:lnTo>
                <a:lnTo>
                  <a:pt x="7975315" y="4383746"/>
                </a:lnTo>
                <a:lnTo>
                  <a:pt x="8016145" y="4381959"/>
                </a:lnTo>
                <a:lnTo>
                  <a:pt x="8090747" y="4365967"/>
                </a:lnTo>
                <a:lnTo>
                  <a:pt x="8160018" y="4337555"/>
                </a:lnTo>
                <a:lnTo>
                  <a:pt x="8222200" y="4294939"/>
                </a:lnTo>
                <a:lnTo>
                  <a:pt x="8273721" y="4243418"/>
                </a:lnTo>
                <a:lnTo>
                  <a:pt x="8316338" y="4181235"/>
                </a:lnTo>
                <a:lnTo>
                  <a:pt x="8344750" y="4111964"/>
                </a:lnTo>
                <a:lnTo>
                  <a:pt x="8355411" y="4074678"/>
                </a:lnTo>
                <a:lnTo>
                  <a:pt x="8362529" y="3996532"/>
                </a:lnTo>
                <a:lnTo>
                  <a:pt x="8362529" y="955615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4" y="2674958"/>
            <a:ext cx="7699375" cy="1519555"/>
          </a:xfrm>
          <a:prstGeom prst="rect">
            <a:avLst/>
          </a:prstGeom>
        </p:spPr>
        <p:txBody>
          <a:bodyPr vert="horz" wrap="square" lIns="0" tIns="367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lang="fr-FR" sz="4800" b="1" spc="50" dirty="0">
                <a:solidFill>
                  <a:srgbClr val="335A53"/>
                </a:solidFill>
                <a:latin typeface="Trebuchet MS"/>
                <a:cs typeface="Trebuchet MS"/>
              </a:rPr>
              <a:t>Ecrire des campagnes de </a:t>
            </a:r>
            <a:endParaRPr lang="fr-FR"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fr-FR" sz="1800" spc="-40" dirty="0">
                <a:solidFill>
                  <a:srgbClr val="FFFFFF"/>
                </a:solidFill>
                <a:latin typeface="Trebuchet MS"/>
                <a:cs typeface="Trebuchet MS"/>
              </a:rPr>
              <a:t>Financements participatif</a:t>
            </a:r>
            <a:endParaRPr lang="fr-FR"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32212" y="0"/>
            <a:ext cx="7194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>
                <a:solidFill>
                  <a:srgbClr val="00685C"/>
                </a:solidFill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276</Words>
  <Application>Microsoft Office PowerPoint</Application>
  <PresentationFormat>Affichage à l'écran (16:9)</PresentationFormat>
  <Paragraphs>67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Trebuchet MS</vt:lpstr>
      <vt:lpstr>Office Theme</vt:lpstr>
      <vt:lpstr>Présentation PowerPoint</vt:lpstr>
      <vt:lpstr>Programme du jour</vt:lpstr>
      <vt:lpstr>1</vt:lpstr>
      <vt:lpstr>Présentation espace d’administration</vt:lpstr>
      <vt:lpstr>C’est ici que vous allez:</vt:lpstr>
      <vt:lpstr>2</vt:lpstr>
      <vt:lpstr>Le formulaire de dons:</vt:lpstr>
      <vt:lpstr>Interface ?</vt:lpstr>
      <vt:lpstr>3</vt:lpstr>
      <vt:lpstr>Vraie campagne de communication:</vt:lpstr>
      <vt:lpstr>4</vt:lpstr>
      <vt:lpstr>Pour récupérer :</vt:lpstr>
      <vt:lpstr>5</vt:lpstr>
      <vt:lpstr>Formulaire de vente permet de :</vt:lpstr>
      <vt:lpstr>6</vt:lpstr>
      <vt:lpstr>Formulaire d’inscription permet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acs</cp:lastModifiedBy>
  <cp:revision>1</cp:revision>
  <dcterms:created xsi:type="dcterms:W3CDTF">2021-09-13T17:16:02Z</dcterms:created>
  <dcterms:modified xsi:type="dcterms:W3CDTF">2021-09-13T19:15:37Z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