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8" r:id="rId12"/>
    <p:sldId id="267" r:id="rId13"/>
    <p:sldId id="269" r:id="rId14"/>
    <p:sldId id="270" r:id="rId15"/>
    <p:sldId id="272" r:id="rId16"/>
    <p:sldId id="275" r:id="rId17"/>
    <p:sldId id="276" r:id="rId18"/>
    <p:sldId id="279" r:id="rId19"/>
    <p:sldId id="280" r:id="rId20"/>
    <p:sldId id="281" r:id="rId21"/>
    <p:sldId id="283" r:id="rId22"/>
    <p:sldId id="274" r:id="rId23"/>
    <p:sldId id="28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92"/>
    <p:restoredTop sz="94621"/>
  </p:normalViewPr>
  <p:slideViewPr>
    <p:cSldViewPr snapToGrid="0" snapToObjects="1">
      <p:cViewPr varScale="1">
        <p:scale>
          <a:sx n="91" d="100"/>
          <a:sy n="91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87187-C561-EF42-810B-1AF8330A49DC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1C092-85D8-4B42-81B2-083C0B1F54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01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  <p:sldLayoutId id="2147484151" r:id="rId12"/>
    <p:sldLayoutId id="2147484152" r:id="rId13"/>
    <p:sldLayoutId id="2147484153" r:id="rId14"/>
    <p:sldLayoutId id="2147484154" r:id="rId15"/>
    <p:sldLayoutId id="214748415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Introduction de l’Algorithme </a:t>
            </a:r>
            <a:r>
              <a:rPr lang="fr-FR" dirty="0" smtClean="0"/>
              <a:t>Apriori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Zhibin Lu</a:t>
            </a:r>
          </a:p>
          <a:p>
            <a:r>
              <a:rPr lang="fr-FR" i="1" dirty="0"/>
              <a:t>D.I.R.O de l’Université de Montréal</a:t>
            </a:r>
          </a:p>
          <a:p>
            <a:r>
              <a:rPr lang="fr-FR" i="1" dirty="0"/>
              <a:t>Montréal, Canada</a:t>
            </a:r>
          </a:p>
          <a:p>
            <a:r>
              <a:rPr lang="fr-FR" i="1" dirty="0"/>
              <a:t>Courriel : </a:t>
            </a:r>
            <a:r>
              <a:rPr lang="fr-FR" i="1" dirty="0" err="1"/>
              <a:t>louis.lv.info@gmail.com</a:t>
            </a:r>
            <a:endParaRPr lang="fr-FR" i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839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461206"/>
            <a:ext cx="2974328" cy="3930127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4"/>
          <a:stretch>
            <a:fillRect/>
          </a:stretch>
        </p:blipFill>
        <p:spPr>
          <a:xfrm>
            <a:off x="4257042" y="1541330"/>
            <a:ext cx="2974328" cy="389746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36041" y="618518"/>
            <a:ext cx="4034039" cy="1478570"/>
          </a:xfrm>
        </p:spPr>
        <p:txBody>
          <a:bodyPr anchor="b">
            <a:normAutofit/>
          </a:bodyPr>
          <a:lstStyle/>
          <a:p>
            <a:r>
              <a:rPr lang="fr-FR" sz="2800" dirty="0" smtClean="0"/>
              <a:t>2 Loi pour l’élagage:</a:t>
            </a:r>
            <a:endParaRPr lang="fr-FR" sz="28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pPr lvl="0"/>
            <a:r>
              <a:rPr lang="fr-FR" sz="2000" u="sng" dirty="0"/>
              <a:t>Tous les sous-ensembles d’un ensemble d’items fréquents sont fréquents.</a:t>
            </a:r>
          </a:p>
          <a:p>
            <a:pPr lvl="0"/>
            <a:r>
              <a:rPr lang="fr-FR" sz="2000" u="sng" dirty="0"/>
              <a:t>Tous les sur-ensembles d’un ensemble d’items fréquents non fréquent sont non fréquents</a:t>
            </a:r>
            <a:r>
              <a:rPr lang="fr-FR" sz="2000" u="sng" dirty="0" smtClean="0"/>
              <a:t>.</a:t>
            </a:r>
            <a:endParaRPr lang="fr-FR" sz="2000" u="sng" dirty="0"/>
          </a:p>
        </p:txBody>
      </p:sp>
    </p:spTree>
    <p:extLst>
      <p:ext uri="{BB962C8B-B14F-4D97-AF65-F5344CB8AC3E}">
        <p14:creationId xmlns:p14="http://schemas.microsoft.com/office/powerpoint/2010/main" val="363578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988" y="1225812"/>
            <a:ext cx="6112382" cy="4400914"/>
          </a:xfrm>
          <a:prstGeom prst="rect">
            <a:avLst/>
          </a:prstGeom>
          <a:noFill/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Autofit/>
          </a:bodyPr>
          <a:lstStyle/>
          <a:p>
            <a:r>
              <a:rPr lang="en-US" sz="2000" dirty="0"/>
              <a:t>On </a:t>
            </a:r>
            <a:r>
              <a:rPr lang="en-US" sz="2000" dirty="0" err="1"/>
              <a:t>utilise</a:t>
            </a:r>
            <a:r>
              <a:rPr lang="en-US" sz="2000" dirty="0"/>
              <a:t> </a:t>
            </a:r>
            <a:r>
              <a:rPr lang="en-US" sz="2000" dirty="0" err="1"/>
              <a:t>l’indice</a:t>
            </a:r>
            <a:r>
              <a:rPr lang="en-US" sz="2000" dirty="0"/>
              <a:t> pour </a:t>
            </a:r>
            <a:r>
              <a:rPr lang="en-US" sz="2000" dirty="0" err="1"/>
              <a:t>représenter</a:t>
            </a:r>
            <a:r>
              <a:rPr lang="en-US" sz="2000" dirty="0"/>
              <a:t> les items </a:t>
            </a:r>
            <a:r>
              <a:rPr lang="en-US" sz="2000" dirty="0" err="1"/>
              <a:t>dans</a:t>
            </a:r>
            <a:r>
              <a:rPr lang="en-US" sz="2000" dirty="0"/>
              <a:t> Mathematica, </a:t>
            </a:r>
            <a:r>
              <a:rPr lang="en-US" sz="2000" dirty="0" err="1"/>
              <a:t>soit</a:t>
            </a:r>
            <a:r>
              <a:rPr lang="en-US" sz="2000" dirty="0"/>
              <a:t> : 1-Vin, 2-Baguette, 3-Fromage, 4-Chocolat, 5-Croissant. </a:t>
            </a:r>
          </a:p>
        </p:txBody>
      </p:sp>
    </p:spTree>
    <p:extLst>
      <p:ext uri="{BB962C8B-B14F-4D97-AF65-F5344CB8AC3E}">
        <p14:creationId xmlns:p14="http://schemas.microsoft.com/office/powerpoint/2010/main" val="2906093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Phase1 : construction des EIF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Par exemple </a:t>
            </a:r>
            <a:r>
              <a:rPr lang="fr-FR" sz="2400" dirty="0" smtClean="0"/>
              <a:t>:</a:t>
            </a:r>
          </a:p>
          <a:p>
            <a:r>
              <a:rPr lang="fr-FR" sz="2400" dirty="0" smtClean="0"/>
              <a:t>si </a:t>
            </a:r>
            <a:r>
              <a:rPr lang="fr-FR" sz="2400" dirty="0"/>
              <a:t>ABCD est un EIF, alors, les sous-ensembles : ABC, ABD, BCD, AB, AC, BC, BD, CD, A, B, C, D les sont aussi. </a:t>
            </a:r>
            <a:endParaRPr lang="fr-FR" sz="2400" dirty="0" smtClean="0"/>
          </a:p>
          <a:p>
            <a:r>
              <a:rPr lang="fr-FR" sz="2400" dirty="0" smtClean="0"/>
              <a:t>Au </a:t>
            </a:r>
            <a:r>
              <a:rPr lang="fr-FR" sz="2400" dirty="0"/>
              <a:t>contraire, si on a les ensemble de EIF : L1{A, B, C}, L2{ AB, AC}, alors C3{ABC} n’est pas un EIF, car BC n’est pas un EIF dans L2. </a:t>
            </a:r>
          </a:p>
        </p:txBody>
      </p:sp>
    </p:spTree>
    <p:extLst>
      <p:ext uri="{BB962C8B-B14F-4D97-AF65-F5344CB8AC3E}">
        <p14:creationId xmlns:p14="http://schemas.microsoft.com/office/powerpoint/2010/main" val="2256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Principal d’Apriori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b="1" dirty="0"/>
              <a:t>La phase2 : Génération des règles</a:t>
            </a:r>
            <a:r>
              <a:rPr lang="fr-FR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854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phase2 : Génération des règles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3000" y="2404232"/>
            <a:ext cx="9905999" cy="3541714"/>
          </a:xfrm>
        </p:spPr>
        <p:txBody>
          <a:bodyPr>
            <a:normAutofit/>
          </a:bodyPr>
          <a:lstStyle/>
          <a:p>
            <a:r>
              <a:rPr lang="fr-FR" sz="3200" dirty="0"/>
              <a:t>Selon tous les EIF, chaque </a:t>
            </a:r>
            <a:r>
              <a:rPr lang="fr-FR" sz="3200" dirty="0" smtClean="0"/>
              <a:t>L1,L2... </a:t>
            </a:r>
            <a:r>
              <a:rPr lang="fr-FR" sz="3200" dirty="0"/>
              <a:t>étant une liste des ensembles </a:t>
            </a:r>
            <a:r>
              <a:rPr lang="fr-FR" sz="3200" dirty="0" smtClean="0"/>
              <a:t>de items, On cherche tous les combinaisons dont la </a:t>
            </a:r>
            <a:r>
              <a:rPr lang="fr-FR" sz="3200" dirty="0" err="1" smtClean="0"/>
              <a:t>probablité</a:t>
            </a:r>
            <a:r>
              <a:rPr lang="fr-FR" sz="3200" dirty="0" smtClean="0"/>
              <a:t> conditionnelle ( confiance ) est </a:t>
            </a:r>
            <a:r>
              <a:rPr lang="fr-FR" sz="3200" dirty="0"/>
              <a:t>supérieure à un certain </a:t>
            </a:r>
            <a:r>
              <a:rPr lang="fr-FR" sz="3200" dirty="0" smtClean="0"/>
              <a:t>seuil.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8500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phase2 : Génération des règles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000" dirty="0" smtClean="0"/>
              <a:t>Exemple: L3 </a:t>
            </a:r>
            <a:r>
              <a:rPr lang="en-US" sz="2000" dirty="0" smtClean="0"/>
              <a:t>{A,B,C}</a:t>
            </a:r>
            <a:r>
              <a:rPr lang="fr-FR" sz="2000" dirty="0" smtClean="0"/>
              <a:t> </a:t>
            </a:r>
          </a:p>
          <a:p>
            <a:pPr lvl="1"/>
            <a:r>
              <a:rPr lang="fr-FR" sz="2000" dirty="0"/>
              <a:t>1.  si a et b alors c : P(</a:t>
            </a:r>
            <a:r>
              <a:rPr lang="fr-FR" sz="2000" dirty="0" err="1"/>
              <a:t>c|a,b</a:t>
            </a:r>
            <a:r>
              <a:rPr lang="fr-FR" sz="2000" dirty="0"/>
              <a:t>)</a:t>
            </a:r>
          </a:p>
          <a:p>
            <a:pPr lvl="1"/>
            <a:r>
              <a:rPr lang="fr-FR" sz="2000" dirty="0"/>
              <a:t>2.  si a alors b et c : P(</a:t>
            </a:r>
            <a:r>
              <a:rPr lang="fr-FR" sz="2000" dirty="0" err="1"/>
              <a:t>b,c|a</a:t>
            </a:r>
            <a:r>
              <a:rPr lang="fr-FR" sz="2000" dirty="0"/>
              <a:t>)</a:t>
            </a:r>
          </a:p>
          <a:p>
            <a:pPr lvl="1"/>
            <a:r>
              <a:rPr lang="fr-FR" sz="2000" dirty="0"/>
              <a:t>3.  si b et c alors a : P(</a:t>
            </a:r>
            <a:r>
              <a:rPr lang="fr-FR" sz="2000" dirty="0" err="1"/>
              <a:t>a|b,c</a:t>
            </a:r>
            <a:r>
              <a:rPr lang="fr-FR" sz="2000" dirty="0"/>
              <a:t>)</a:t>
            </a:r>
          </a:p>
          <a:p>
            <a:pPr lvl="1"/>
            <a:r>
              <a:rPr lang="fr-FR" sz="2000" dirty="0"/>
              <a:t>4.  si b alors a et c : P(</a:t>
            </a:r>
            <a:r>
              <a:rPr lang="fr-FR" sz="2000" dirty="0" err="1"/>
              <a:t>a,c|b</a:t>
            </a:r>
            <a:r>
              <a:rPr lang="fr-FR" sz="2000" dirty="0"/>
              <a:t>)</a:t>
            </a:r>
          </a:p>
          <a:p>
            <a:pPr lvl="1"/>
            <a:r>
              <a:rPr lang="fr-FR" sz="2000" dirty="0"/>
              <a:t>5.  si a et c alors b : P(</a:t>
            </a:r>
            <a:r>
              <a:rPr lang="fr-FR" sz="2000" dirty="0" err="1"/>
              <a:t>b|a,c</a:t>
            </a:r>
            <a:r>
              <a:rPr lang="fr-FR" sz="2000" dirty="0"/>
              <a:t>)</a:t>
            </a:r>
          </a:p>
          <a:p>
            <a:pPr lvl="1"/>
            <a:r>
              <a:rPr lang="fr-FR" sz="2000" dirty="0"/>
              <a:t>6.  si c alors a et b : P(</a:t>
            </a:r>
            <a:r>
              <a:rPr lang="fr-FR" sz="2000" dirty="0" err="1"/>
              <a:t>a,b|c</a:t>
            </a:r>
            <a:r>
              <a:rPr lang="fr-FR" sz="2000" dirty="0"/>
              <a:t>) </a:t>
            </a:r>
            <a:endParaRPr lang="fr-FR" sz="2000" dirty="0" smtClean="0"/>
          </a:p>
          <a:p>
            <a:r>
              <a:rPr lang="fr-FR" sz="2000" dirty="0"/>
              <a:t>On calcule les confiances en utilisant l’équation précédente parmi ces 6 règles candidates, on ne conserve que celles dont la confiance est supérieure au seuil fixé.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51618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Un ensemble de données réel contient les listes de catégories de 77,185 places aux États-Unis. Chaque ligne correspond à la liste de catégories d'un lieu, où la liste est constituée d'un certain nombre d'instances de catégorie. Par exemple, hôtels, </a:t>
            </a:r>
            <a:r>
              <a:rPr lang="fr-FR" sz="2400" dirty="0" smtClean="0"/>
              <a:t>restaurants, etc. </a:t>
            </a:r>
          </a:p>
          <a:p>
            <a:r>
              <a:rPr lang="fr-FR" sz="2400" dirty="0"/>
              <a:t>Un exemple de </a:t>
            </a:r>
            <a:r>
              <a:rPr lang="fr-FR" sz="2400" dirty="0" smtClean="0"/>
              <a:t>ligne :"Hôtels et voyages", "Arts et divertissements", "Casinos", "Services et planification d’événements", "Hôtels".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6073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3"/>
          <p:cNvPicPr>
            <a:picLocks/>
          </p:cNvPicPr>
          <p:nvPr/>
        </p:nvPicPr>
        <p:blipFill rotWithShape="1">
          <a:blip r:embed="rId3"/>
          <a:srcRect r="14858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962519" y="912813"/>
            <a:ext cx="3084892" cy="4878388"/>
          </a:xfrm>
        </p:spPr>
        <p:txBody>
          <a:bodyPr>
            <a:normAutofit/>
          </a:bodyPr>
          <a:lstStyle/>
          <a:p>
            <a:r>
              <a:rPr lang="fr-FR" sz="2000" dirty="0"/>
              <a:t>on affiche les 20 plus grand nombre de catégories, on constate que le nombre de restaurants atteinte 25,071, c’est-à-dire il y a un restaurant chaque 3 lieu.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85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3"/>
          <p:cNvPicPr>
            <a:picLocks/>
          </p:cNvPicPr>
          <p:nvPr/>
        </p:nvPicPr>
        <p:blipFill rotWithShape="1">
          <a:blip r:embed="rId3"/>
          <a:srcRect l="5492" r="15770" b="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48425" y="488950"/>
            <a:ext cx="4598986" cy="5616428"/>
          </a:xfrm>
        </p:spPr>
        <p:txBody>
          <a:bodyPr>
            <a:normAutofit lnSpcReduction="10000"/>
          </a:bodyPr>
          <a:lstStyle/>
          <a:p>
            <a:r>
              <a:rPr lang="fr-FR" sz="2800" dirty="0"/>
              <a:t>En calculant les EIF L2, on constate que les bars et les </a:t>
            </a:r>
            <a:r>
              <a:rPr lang="fr-FR" sz="2800" dirty="0" err="1"/>
              <a:t>nightlifes</a:t>
            </a:r>
            <a:r>
              <a:rPr lang="fr-FR" sz="2800" dirty="0"/>
              <a:t> restent souvent ensemble, ils ont 5.6% de probabilité dans tous les lieus. </a:t>
            </a:r>
            <a:endParaRPr lang="fr-FR" sz="2800" dirty="0" smtClean="0"/>
          </a:p>
          <a:p>
            <a:r>
              <a:rPr lang="fr-FR" sz="2800" dirty="0" smtClean="0"/>
              <a:t>Il </a:t>
            </a:r>
            <a:r>
              <a:rPr lang="fr-FR" sz="2800" dirty="0"/>
              <a:t>y a les autres divertissements restent aussi ensemble, comme </a:t>
            </a:r>
            <a:r>
              <a:rPr lang="fr-FR" sz="2800" dirty="0" err="1"/>
              <a:t>fashion</a:t>
            </a:r>
            <a:r>
              <a:rPr lang="fr-FR" sz="2800" dirty="0"/>
              <a:t> et shoping, </a:t>
            </a:r>
            <a:r>
              <a:rPr lang="fr-FR" sz="2800" dirty="0" err="1"/>
              <a:t>fast</a:t>
            </a:r>
            <a:r>
              <a:rPr lang="fr-FR" sz="2800" dirty="0"/>
              <a:t> </a:t>
            </a:r>
            <a:r>
              <a:rPr lang="fr-FR" sz="2800" dirty="0" err="1"/>
              <a:t>food</a:t>
            </a:r>
            <a:r>
              <a:rPr lang="fr-FR" sz="2800" dirty="0"/>
              <a:t> et restaurent, </a:t>
            </a:r>
            <a:r>
              <a:rPr lang="fr-FR" sz="2800" dirty="0" err="1"/>
              <a:t>etc</a:t>
            </a:r>
            <a:r>
              <a:rPr lang="fr-FR" sz="2800" dirty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926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3"/>
          <p:cNvPicPr>
            <a:picLocks/>
          </p:cNvPicPr>
          <p:nvPr/>
        </p:nvPicPr>
        <p:blipFill rotWithShape="1">
          <a:blip r:embed="rId3"/>
          <a:srcRect b="30817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962518" y="527051"/>
            <a:ext cx="3924681" cy="5264150"/>
          </a:xfrm>
        </p:spPr>
        <p:txBody>
          <a:bodyPr>
            <a:noAutofit/>
          </a:bodyPr>
          <a:lstStyle/>
          <a:p>
            <a:r>
              <a:rPr lang="fr-FR" sz="2000" dirty="0"/>
              <a:t>En calculant les EIF L3, on constate que les bars et les </a:t>
            </a:r>
            <a:r>
              <a:rPr lang="fr-FR" sz="2000" dirty="0" err="1"/>
              <a:t>nightlifes</a:t>
            </a:r>
            <a:r>
              <a:rPr lang="fr-FR" sz="2000" dirty="0"/>
              <a:t> restent souvent ensemble avec les restaurants, ils ont 3.1% de probabilité dans tous les lieus. </a:t>
            </a:r>
            <a:endParaRPr lang="fr-FR" sz="2000" dirty="0" smtClean="0"/>
          </a:p>
          <a:p>
            <a:r>
              <a:rPr lang="fr-FR" sz="2000" dirty="0" smtClean="0"/>
              <a:t>Il </a:t>
            </a:r>
            <a:r>
              <a:rPr lang="fr-FR" sz="2000" dirty="0"/>
              <a:t>y a les autres divertissements restent aussi ensemble, comme </a:t>
            </a:r>
            <a:r>
              <a:rPr lang="fr-FR" sz="2000" dirty="0" err="1"/>
              <a:t>dentists</a:t>
            </a:r>
            <a:r>
              <a:rPr lang="fr-FR" sz="2000" dirty="0"/>
              <a:t> et </a:t>
            </a:r>
            <a:r>
              <a:rPr lang="fr-FR" sz="2000" dirty="0" err="1"/>
              <a:t>general</a:t>
            </a:r>
            <a:r>
              <a:rPr lang="fr-FR" sz="2000" dirty="0"/>
              <a:t> </a:t>
            </a:r>
            <a:r>
              <a:rPr lang="fr-FR" sz="2000" dirty="0" err="1"/>
              <a:t>dentistry</a:t>
            </a:r>
            <a:r>
              <a:rPr lang="fr-FR" sz="2000" dirty="0"/>
              <a:t> et </a:t>
            </a:r>
            <a:r>
              <a:rPr lang="fr-FR" sz="2000" dirty="0" err="1"/>
              <a:t>health&amp;medical</a:t>
            </a:r>
            <a:r>
              <a:rPr lang="fr-FR" sz="2000" dirty="0"/>
              <a:t>, </a:t>
            </a:r>
            <a:r>
              <a:rPr lang="fr-FR" sz="2000" dirty="0" err="1"/>
              <a:t>event</a:t>
            </a:r>
            <a:r>
              <a:rPr lang="fr-FR" sz="2000" dirty="0"/>
              <a:t> </a:t>
            </a:r>
            <a:r>
              <a:rPr lang="fr-FR" sz="2000" dirty="0" err="1"/>
              <a:t>planing&amp;services</a:t>
            </a:r>
            <a:r>
              <a:rPr lang="fr-FR" sz="2000" dirty="0"/>
              <a:t> et </a:t>
            </a:r>
            <a:r>
              <a:rPr lang="fr-FR" sz="2000" dirty="0" err="1"/>
              <a:t>hotels</a:t>
            </a:r>
            <a:r>
              <a:rPr lang="fr-FR" sz="2000" dirty="0"/>
              <a:t> et </a:t>
            </a:r>
            <a:r>
              <a:rPr lang="fr-FR" sz="2000" dirty="0" err="1"/>
              <a:t>hotels&amp;travel</a:t>
            </a:r>
            <a:r>
              <a:rPr lang="fr-FR" sz="2000" dirty="0"/>
              <a:t>, </a:t>
            </a:r>
            <a:r>
              <a:rPr lang="fr-FR" sz="2000" dirty="0" err="1"/>
              <a:t>etc</a:t>
            </a:r>
            <a:r>
              <a:rPr lang="fr-FR" sz="20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618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Introduiction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2800" dirty="0" smtClean="0"/>
          </a:p>
          <a:p>
            <a:r>
              <a:rPr lang="fr-FR" sz="2800" dirty="0"/>
              <a:t>Approches d’apprentissage non supervisé</a:t>
            </a:r>
            <a:r>
              <a:rPr lang="fr-FR" sz="2800" dirty="0" smtClean="0"/>
              <a:t>.</a:t>
            </a:r>
          </a:p>
          <a:p>
            <a:r>
              <a:rPr lang="fr-FR" sz="2800" dirty="0" smtClean="0"/>
              <a:t>Plutôt </a:t>
            </a:r>
            <a:r>
              <a:rPr lang="fr-FR" sz="2800" dirty="0"/>
              <a:t>pour le domaine de fouille de donnée (data </a:t>
            </a:r>
            <a:r>
              <a:rPr lang="fr-FR" sz="2800" dirty="0" err="1"/>
              <a:t>mining</a:t>
            </a:r>
            <a:r>
              <a:rPr lang="fr-FR" sz="2800" dirty="0"/>
              <a:t>) .</a:t>
            </a:r>
          </a:p>
        </p:txBody>
      </p:sp>
    </p:spTree>
    <p:extLst>
      <p:ext uri="{BB962C8B-B14F-4D97-AF65-F5344CB8AC3E}">
        <p14:creationId xmlns:p14="http://schemas.microsoft.com/office/powerpoint/2010/main" val="34837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628999" y="488722"/>
            <a:ext cx="6050612" cy="5566562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55175" y="1223889"/>
            <a:ext cx="4976479" cy="5383285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Il </a:t>
            </a:r>
            <a:r>
              <a:rPr lang="en-US" sz="2800" dirty="0"/>
              <a:t>a 59 </a:t>
            </a:r>
            <a:r>
              <a:rPr lang="en-US" sz="2800" dirty="0" err="1"/>
              <a:t>règles</a:t>
            </a:r>
            <a:r>
              <a:rPr lang="en-US" sz="2800" dirty="0"/>
              <a:t> </a:t>
            </a:r>
            <a:r>
              <a:rPr lang="en-US" sz="2800" dirty="0" err="1"/>
              <a:t>d’association</a:t>
            </a:r>
            <a:r>
              <a:rPr lang="en-US" sz="2800" dirty="0"/>
              <a:t> </a:t>
            </a:r>
            <a:r>
              <a:rPr lang="en-US" sz="2800" dirty="0" smtClean="0"/>
              <a:t>fortes</a:t>
            </a:r>
            <a:r>
              <a:rPr lang="en-US" sz="2800" dirty="0" smtClean="0"/>
              <a:t>(la </a:t>
            </a:r>
            <a:r>
              <a:rPr lang="en-US" sz="2800" dirty="0" err="1"/>
              <a:t>confiance</a:t>
            </a:r>
            <a:r>
              <a:rPr lang="en-US" sz="2800" dirty="0"/>
              <a:t>&gt;0.8). </a:t>
            </a:r>
            <a:endParaRPr lang="en-US" sz="2800" dirty="0" smtClean="0"/>
          </a:p>
          <a:p>
            <a:r>
              <a:rPr lang="en-US" sz="2800" dirty="0" err="1" smtClean="0"/>
              <a:t>s’il</a:t>
            </a:r>
            <a:r>
              <a:rPr lang="en-US" sz="2800" dirty="0" smtClean="0"/>
              <a:t> </a:t>
            </a:r>
            <a:r>
              <a:rPr lang="en-US" sz="2800" dirty="0"/>
              <a:t>y a un sport bar, </a:t>
            </a:r>
            <a:r>
              <a:rPr lang="en-US" sz="2800" dirty="0" err="1"/>
              <a:t>il</a:t>
            </a:r>
            <a:r>
              <a:rPr lang="en-US" sz="2800" dirty="0"/>
              <a:t> y a </a:t>
            </a:r>
            <a:r>
              <a:rPr lang="en-US" sz="2800" dirty="0" err="1"/>
              <a:t>sûrement</a:t>
            </a:r>
            <a:r>
              <a:rPr lang="en-US" sz="2800" dirty="0"/>
              <a:t> bar et nightlife ;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c’est</a:t>
            </a:r>
            <a:r>
              <a:rPr lang="en-US" sz="2800" dirty="0"/>
              <a:t> un quartier Chinois, </a:t>
            </a:r>
            <a:r>
              <a:rPr lang="en-US" sz="2800" dirty="0" err="1"/>
              <a:t>Italien</a:t>
            </a:r>
            <a:r>
              <a:rPr lang="en-US" sz="2800" dirty="0"/>
              <a:t>, </a:t>
            </a:r>
            <a:r>
              <a:rPr lang="en-US" sz="2800" dirty="0" err="1"/>
              <a:t>Japonais</a:t>
            </a:r>
            <a:r>
              <a:rPr lang="en-US" sz="2800" dirty="0"/>
              <a:t> </a:t>
            </a:r>
            <a:r>
              <a:rPr lang="en-US" sz="2800" dirty="0" err="1"/>
              <a:t>ou</a:t>
            </a:r>
            <a:r>
              <a:rPr lang="en-US" sz="2800" dirty="0"/>
              <a:t> </a:t>
            </a:r>
            <a:r>
              <a:rPr lang="en-US" sz="2800" dirty="0" err="1"/>
              <a:t>Mexicain</a:t>
            </a:r>
            <a:r>
              <a:rPr lang="en-US" sz="2800" dirty="0"/>
              <a:t>, </a:t>
            </a:r>
            <a:r>
              <a:rPr lang="en-US" sz="2800" dirty="0" err="1"/>
              <a:t>il</a:t>
            </a:r>
            <a:r>
              <a:rPr lang="en-US" sz="2800" dirty="0"/>
              <a:t> y a 100% des </a:t>
            </a:r>
            <a:r>
              <a:rPr lang="en-US" sz="2800" dirty="0" err="1"/>
              <a:t>restaurents</a:t>
            </a:r>
            <a:r>
              <a:rPr lang="en-US" sz="2800" dirty="0"/>
              <a:t> ; </a:t>
            </a:r>
            <a:endParaRPr lang="en-US" sz="2800" dirty="0" smtClean="0"/>
          </a:p>
          <a:p>
            <a:r>
              <a:rPr lang="en-US" sz="2800" dirty="0" smtClean="0"/>
              <a:t>on </a:t>
            </a:r>
            <a:r>
              <a:rPr lang="en-US" sz="2800" dirty="0" err="1"/>
              <a:t>remarque</a:t>
            </a:r>
            <a:r>
              <a:rPr lang="en-US" sz="2800" dirty="0"/>
              <a:t> que shopping , women’s clothing et fashion, les 3 </a:t>
            </a:r>
            <a:r>
              <a:rPr lang="en-US" sz="2800" dirty="0" err="1"/>
              <a:t>sont</a:t>
            </a:r>
            <a:r>
              <a:rPr lang="en-US" sz="2800" dirty="0"/>
              <a:t> </a:t>
            </a:r>
            <a:r>
              <a:rPr lang="en-US" sz="2800" dirty="0" err="1"/>
              <a:t>presque</a:t>
            </a:r>
            <a:r>
              <a:rPr lang="en-US" sz="2800" dirty="0"/>
              <a:t> la </a:t>
            </a:r>
            <a:r>
              <a:rPr lang="en-US" sz="2800" dirty="0" err="1"/>
              <a:t>même</a:t>
            </a:r>
            <a:r>
              <a:rPr lang="en-US" sz="2800" dirty="0"/>
              <a:t> chose </a:t>
            </a:r>
            <a:r>
              <a:rPr lang="en-US" sz="2800" dirty="0" err="1"/>
              <a:t>selon</a:t>
            </a:r>
            <a:r>
              <a:rPr lang="en-US" sz="2800" dirty="0"/>
              <a:t> le chart.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3973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très utile pour les affaire de </a:t>
            </a:r>
            <a:r>
              <a:rPr lang="fr-FR" sz="3200" dirty="0" smtClean="0"/>
              <a:t>transaction</a:t>
            </a:r>
          </a:p>
          <a:p>
            <a:r>
              <a:rPr lang="fr-FR" sz="3200" dirty="0" smtClean="0"/>
              <a:t>améliorer </a:t>
            </a:r>
            <a:r>
              <a:rPr lang="fr-FR" sz="3200" dirty="0"/>
              <a:t>l’expérience de </a:t>
            </a:r>
            <a:r>
              <a:rPr lang="fr-FR" sz="3200" dirty="0" smtClean="0"/>
              <a:t>client</a:t>
            </a:r>
            <a:r>
              <a:rPr lang="fr-FR" sz="3200" dirty="0"/>
              <a:t> </a:t>
            </a:r>
            <a:endParaRPr lang="fr-FR" sz="3200" dirty="0" smtClean="0"/>
          </a:p>
          <a:p>
            <a:r>
              <a:rPr lang="fr-FR" sz="3200" dirty="0" smtClean="0"/>
              <a:t>Découvre</a:t>
            </a:r>
            <a:r>
              <a:rPr lang="en-US" sz="3200" dirty="0"/>
              <a:t>r</a:t>
            </a:r>
            <a:r>
              <a:rPr lang="fr-FR" sz="3200" dirty="0" smtClean="0"/>
              <a:t> </a:t>
            </a:r>
            <a:r>
              <a:rPr lang="fr-FR" sz="3200" dirty="0"/>
              <a:t>de nouvelles opportunités d'affaires. </a:t>
            </a:r>
          </a:p>
        </p:txBody>
      </p:sp>
    </p:spTree>
    <p:extLst>
      <p:ext uri="{BB962C8B-B14F-4D97-AF65-F5344CB8AC3E}">
        <p14:creationId xmlns:p14="http://schemas.microsoft.com/office/powerpoint/2010/main" val="150351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Pour comparer par les autres algorithmes, il est difficile de lui servir à faire la classification, ou faire une régression. </a:t>
            </a:r>
            <a:endParaRPr lang="fr-FR" sz="3200" dirty="0" smtClean="0"/>
          </a:p>
          <a:p>
            <a:r>
              <a:rPr lang="fr-FR" sz="3200" dirty="0" smtClean="0"/>
              <a:t>Par exemple: </a:t>
            </a:r>
            <a:r>
              <a:rPr lang="fr-FR" sz="3200" dirty="0"/>
              <a:t>on sait seulement « si fromage alors baguette » par Apriori, mais on ne sait pas la relation entre le nombre du fromage et baguette. </a:t>
            </a:r>
          </a:p>
        </p:txBody>
      </p:sp>
    </p:spTree>
    <p:extLst>
      <p:ext uri="{BB962C8B-B14F-4D97-AF65-F5344CB8AC3E}">
        <p14:creationId xmlns:p14="http://schemas.microsoft.com/office/powerpoint/2010/main" val="156497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7200" dirty="0" smtClean="0"/>
              <a:t>Merci!</a:t>
            </a:r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val="128923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80031"/>
            <a:ext cx="5456279" cy="427298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fr-FR" sz="3200"/>
              <a:t>Introduiction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Autofit/>
          </a:bodyPr>
          <a:lstStyle/>
          <a:p>
            <a:r>
              <a:rPr lang="fr-FR" sz="2800"/>
              <a:t>Fondé sur la découverte de règles d’association à partir d’un ensemble de données qu’on appelle transaction.</a:t>
            </a:r>
          </a:p>
          <a:p>
            <a:r>
              <a:rPr lang="fr-FR" sz="2800"/>
              <a:t>exemple classique: Les couches près de la bière chez Wal-Mart </a:t>
            </a:r>
          </a:p>
          <a:p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7104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On décrit les </a:t>
            </a:r>
            <a:r>
              <a:rPr lang="fr-FR" sz="2400" dirty="0" smtClean="0"/>
              <a:t>articles </a:t>
            </a:r>
            <a:r>
              <a:rPr lang="fr-FR" sz="2400" dirty="0"/>
              <a:t>comme items, c’est les atomes pour les données. </a:t>
            </a:r>
            <a:endParaRPr lang="fr-FR" sz="2400" dirty="0" smtClean="0"/>
          </a:p>
          <a:p>
            <a:r>
              <a:rPr lang="fr-FR" sz="2400" dirty="0"/>
              <a:t>la liste des items I correspond à l’ensemble d’articles disponibles dans le supermarché : i1=vin ; i2=fromage ; i3=chocolat </a:t>
            </a:r>
            <a:endParaRPr lang="fr-FR" sz="2400" dirty="0" smtClean="0"/>
          </a:p>
          <a:p>
            <a:r>
              <a:rPr lang="fr-FR" sz="2400" dirty="0"/>
              <a:t>Chaque transaction ti est un sous-ensemble de </a:t>
            </a:r>
            <a:r>
              <a:rPr lang="fr-FR" sz="2400" dirty="0" smtClean="0"/>
              <a:t>I:</a:t>
            </a:r>
          </a:p>
          <a:p>
            <a:pPr lvl="1"/>
            <a:r>
              <a:rPr lang="fr-FR" sz="2400" dirty="0"/>
              <a:t>t1 = {Vin, Fromage, Viande}</a:t>
            </a:r>
          </a:p>
          <a:p>
            <a:pPr lvl="1"/>
            <a:r>
              <a:rPr lang="fr-FR" sz="2400" dirty="0"/>
              <a:t>t2 = {Vin, Fromage, Chocolat}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919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Notions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fr-FR" sz="2000" dirty="0"/>
                  <a:t>Une règle d’association est une application sous la forme X -&gt; Y où X et Y sont des ensembles d’items disjoints. </a:t>
                </a:r>
                <a:endParaRPr lang="fr-FR" sz="2000" dirty="0" smtClean="0"/>
              </a:p>
              <a:p>
                <a:r>
                  <a:rPr lang="fr-FR" sz="2000" dirty="0" smtClean="0"/>
                  <a:t>La valeur de Support et Confiance pour mesurer la </a:t>
                </a:r>
                <a:r>
                  <a:rPr lang="fr-FR" sz="2000" dirty="0"/>
                  <a:t>règle d’association </a:t>
                </a:r>
                <a:r>
                  <a:rPr lang="fr-FR" sz="20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sz="2000" i="1">
                        <a:latin typeface="Cambria Math" charset="0"/>
                      </a:rPr>
                      <m:t>𝑆𝑢𝑝𝑝𝑜𝑟𝑡</m:t>
                    </m:r>
                    <m:r>
                      <a:rPr lang="fr-FR" sz="2000" i="1">
                        <a:latin typeface="Cambria Math" charset="0"/>
                      </a:rPr>
                      <m:t>, </m:t>
                    </m:r>
                    <m:r>
                      <a:rPr lang="fr-FR" sz="2000" i="1">
                        <a:latin typeface="Cambria Math" charset="0"/>
                      </a:rPr>
                      <m:t>𝑠</m:t>
                    </m:r>
                    <m:d>
                      <m:dPr>
                        <m:ctrlPr>
                          <a:rPr lang="fr-FR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charset="0"/>
                          </a:rPr>
                          <m:t>𝑌</m:t>
                        </m:r>
                        <m:r>
                          <a:rPr lang="zh-CN" altLang="en-US" sz="2000" i="1">
                            <a:latin typeface="Cambria Math" charset="0"/>
                          </a:rPr>
                          <m:t>→</m:t>
                        </m:r>
                        <m:r>
                          <a:rPr lang="fr-FR" sz="2000" i="1">
                            <a:latin typeface="Cambria Math" charset="0"/>
                          </a:rPr>
                          <m:t>𝑋</m:t>
                        </m:r>
                      </m:e>
                    </m:d>
                    <m:r>
                      <a:rPr lang="fr-FR" sz="2000" i="1">
                        <a:latin typeface="Cambria Math" charset="0"/>
                      </a:rPr>
                      <m:t>=</m:t>
                    </m:r>
                    <m:r>
                      <a:rPr lang="fr-FR" sz="2000" i="1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fr-FR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charset="0"/>
                          </a:rPr>
                          <m:t>𝑋</m:t>
                        </m:r>
                        <m:r>
                          <a:rPr lang="fr-FR" sz="2000" i="1">
                            <a:latin typeface="Cambria Math" charset="0"/>
                          </a:rPr>
                          <m:t>,</m:t>
                        </m:r>
                        <m:r>
                          <a:rPr lang="fr-FR" sz="2000" i="1">
                            <a:latin typeface="Cambria Math" charset="0"/>
                          </a:rPr>
                          <m:t>𝑌</m:t>
                        </m:r>
                      </m:e>
                    </m:d>
                    <m:r>
                      <a:rPr lang="fr-FR" sz="20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fr-FR" sz="20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charset="0"/>
                          </a:rPr>
                          <m:t>𝑁𝑜𝑚𝑏𝑟𝑒</m:t>
                        </m:r>
                        <m:d>
                          <m:dPr>
                            <m:ctrlPr>
                              <a:rPr lang="fr-FR" sz="20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charset="0"/>
                              </a:rPr>
                              <m:t>𝑋</m:t>
                            </m:r>
                            <m:r>
                              <a:rPr lang="fr-FR" sz="20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fr-FR" sz="2000" i="1">
                                <a:latin typeface="Cambria Math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>
                          <a:rPr lang="fr-FR" sz="2000" i="1">
                            <a:latin typeface="Cambria Math" charset="0"/>
                          </a:rPr>
                          <m:t>𝑇𝑟𝑎𝑛𝑠𝑎𝑐𝑡𝑖𝑜𝑛</m:t>
                        </m:r>
                        <m:r>
                          <a:rPr lang="fr-FR" sz="2000" i="1">
                            <a:latin typeface="Cambria Math" charset="0"/>
                          </a:rPr>
                          <m:t> </m:t>
                        </m:r>
                        <m:r>
                          <a:rPr lang="fr-FR" sz="2000" i="1">
                            <a:latin typeface="Cambria Math" charset="0"/>
                          </a:rPr>
                          <m:t>𝑡𝑜𝑡𝑎𝑙</m:t>
                        </m:r>
                      </m:den>
                    </m:f>
                  </m:oMath>
                </a14:m>
                <a:endParaRPr lang="fr-FR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sz="2000" i="1">
                        <a:latin typeface="Cambria Math" charset="0"/>
                      </a:rPr>
                      <m:t>𝐶𝑜𝑛𝑓𝑖𝑎𝑛𝑐𝑒</m:t>
                    </m:r>
                    <m:r>
                      <a:rPr lang="fr-FR" sz="2000" i="1">
                        <a:latin typeface="Cambria Math" charset="0"/>
                      </a:rPr>
                      <m:t>, </m:t>
                    </m:r>
                    <m:r>
                      <a:rPr lang="fr-FR" sz="2000" i="1">
                        <a:latin typeface="Cambria Math" charset="0"/>
                      </a:rPr>
                      <m:t>𝑐</m:t>
                    </m:r>
                    <m:d>
                      <m:dPr>
                        <m:ctrlPr>
                          <a:rPr lang="fr-FR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charset="0"/>
                          </a:rPr>
                          <m:t>𝑌</m:t>
                        </m:r>
                        <m:r>
                          <a:rPr lang="zh-CN" altLang="en-US" sz="2000" i="1">
                            <a:latin typeface="Cambria Math" charset="0"/>
                          </a:rPr>
                          <m:t>→</m:t>
                        </m:r>
                        <m:r>
                          <a:rPr lang="fr-FR" sz="2000" i="1">
                            <a:latin typeface="Cambria Math" charset="0"/>
                          </a:rPr>
                          <m:t>𝑋</m:t>
                        </m:r>
                      </m:e>
                    </m:d>
                    <m:r>
                      <a:rPr lang="fr-FR" sz="2000" i="1">
                        <a:latin typeface="Cambria Math" charset="0"/>
                      </a:rPr>
                      <m:t>=</m:t>
                    </m:r>
                    <m:r>
                      <a:rPr lang="fr-FR" sz="2000" i="1">
                        <a:latin typeface="Cambria Math" charset="0"/>
                      </a:rPr>
                      <m:t>𝑃</m:t>
                    </m:r>
                    <m:r>
                      <a:rPr lang="fr-FR" sz="2000" i="1">
                        <a:latin typeface="Cambria Math" charset="0"/>
                      </a:rPr>
                      <m:t>(</m:t>
                    </m:r>
                    <m:r>
                      <a:rPr lang="fr-FR" sz="2000" i="1">
                        <a:latin typeface="Cambria Math" charset="0"/>
                      </a:rPr>
                      <m:t>𝑋</m:t>
                    </m:r>
                    <m:r>
                      <a:rPr lang="fr-FR" sz="2000" i="1">
                        <a:latin typeface="Cambria Math" charset="0"/>
                      </a:rPr>
                      <m:t>|</m:t>
                    </m:r>
                    <m:r>
                      <a:rPr lang="fr-FR" sz="2000" i="1">
                        <a:latin typeface="Cambria Math" charset="0"/>
                      </a:rPr>
                      <m:t>𝑌</m:t>
                    </m:r>
                    <m:r>
                      <a:rPr lang="fr-FR" sz="2000" i="1">
                        <a:latin typeface="Cambria Math" charset="0"/>
                      </a:rPr>
                      <m:t>)=</m:t>
                    </m:r>
                    <m:f>
                      <m:fPr>
                        <m:ctrlPr>
                          <a:rPr lang="fr-FR" sz="20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fr-FR" sz="20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charset="0"/>
                              </a:rPr>
                              <m:t>𝑋</m:t>
                            </m:r>
                            <m:r>
                              <a:rPr lang="fr-FR" sz="20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fr-FR" sz="2000" i="1">
                                <a:latin typeface="Cambria Math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>
                          <a:rPr lang="fr-FR" sz="2000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fr-FR" sz="20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charset="0"/>
                              </a:rPr>
                              <m:t>𝑌</m:t>
                            </m:r>
                          </m:e>
                        </m:d>
                      </m:den>
                    </m:f>
                    <m:r>
                      <a:rPr lang="fr-FR" sz="20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fr-FR" sz="20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charset="0"/>
                          </a:rPr>
                          <m:t>𝑆𝑢𝑝𝑝𝑜𝑟𝑡</m:t>
                        </m:r>
                        <m:d>
                          <m:dPr>
                            <m:ctrlPr>
                              <a:rPr lang="fr-FR" sz="20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charset="0"/>
                              </a:rPr>
                              <m:t>𝑌</m:t>
                            </m:r>
                            <m:r>
                              <a:rPr lang="zh-CN" altLang="en-US" sz="2000" i="1">
                                <a:latin typeface="Cambria Math" charset="0"/>
                              </a:rPr>
                              <m:t>→</m:t>
                            </m:r>
                            <m:r>
                              <a:rPr lang="fr-FR" sz="2000" i="1">
                                <a:latin typeface="Cambria Math" charset="0"/>
                              </a:rPr>
                              <m:t>𝑋</m:t>
                            </m:r>
                          </m:e>
                        </m:d>
                      </m:num>
                      <m:den>
                        <m:r>
                          <a:rPr lang="fr-FR" sz="2000" i="1">
                            <a:latin typeface="Cambria Math" charset="0"/>
                          </a:rPr>
                          <m:t>𝑆𝑢𝑝𝑝𝑜𝑟𝑡</m:t>
                        </m:r>
                        <m:d>
                          <m:dPr>
                            <m:ctrlPr>
                              <a:rPr lang="fr-FR" sz="20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charset="0"/>
                              </a:rPr>
                              <m:t>𝑌</m:t>
                            </m:r>
                          </m:e>
                        </m:d>
                      </m:den>
                    </m:f>
                    <m:r>
                      <a:rPr lang="fr-FR" sz="20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fr-FR" sz="20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charset="0"/>
                          </a:rPr>
                          <m:t>𝑁𝑜𝑚𝑏𝑟𝑒</m:t>
                        </m:r>
                        <m:d>
                          <m:dPr>
                            <m:ctrlPr>
                              <a:rPr lang="fr-FR" sz="20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charset="0"/>
                              </a:rPr>
                              <m:t>𝑋</m:t>
                            </m:r>
                            <m:r>
                              <a:rPr lang="fr-FR" sz="20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fr-FR" sz="2000" i="1">
                                <a:latin typeface="Cambria Math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>
                          <a:rPr lang="fr-FR" sz="2000" i="1">
                            <a:latin typeface="Cambria Math" charset="0"/>
                          </a:rPr>
                          <m:t>𝑁𝑜𝑚𝑏𝑟𝑒</m:t>
                        </m:r>
                        <m:d>
                          <m:dPr>
                            <m:ctrlPr>
                              <a:rPr lang="fr-FR" sz="20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charset="0"/>
                              </a:rPr>
                              <m:t>𝑌</m:t>
                            </m:r>
                          </m:e>
                        </m:d>
                      </m:den>
                    </m:f>
                  </m:oMath>
                </a14:m>
                <a:endParaRPr lang="fr-FR" sz="2000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4" t="-8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95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804" y="2054636"/>
            <a:ext cx="7188200" cy="1320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202601" y="3772432"/>
                <a:ext cx="7188200" cy="18446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137160" algn="just">
                  <a:spcAft>
                    <a:spcPts val="0"/>
                  </a:spcAft>
                </a:pPr>
                <a:r>
                  <a:rPr lang="fr-FR" sz="2400" dirty="0">
                    <a:latin typeface="Times New Roman" charset="0"/>
                    <a:ea typeface="SimSun" charset="-122"/>
                  </a:rPr>
                  <a:t>la règle {vin, fromage} -&gt; {chocolat}. </a:t>
                </a:r>
                <a:endParaRPr lang="fr-FR" sz="2400" dirty="0">
                  <a:effectLst/>
                  <a:latin typeface="Times New Roman" charset="0"/>
                  <a:ea typeface="SimSun" charset="-122"/>
                </a:endParaRPr>
              </a:p>
              <a:p>
                <a:pPr indent="13716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effectLst/>
                          <a:latin typeface="Cambria Math" charset="0"/>
                          <a:ea typeface="SimSun" charset="-122"/>
                        </a:rPr>
                        <m:t>𝑆</m:t>
                      </m:r>
                      <m:d>
                        <m:dPr>
                          <m:ctrlPr>
                            <a:rPr lang="fr-FR" sz="2400" i="1">
                              <a:effectLst/>
                              <a:latin typeface="Cambria Math" charset="0"/>
                              <a:ea typeface="SimSun" charset="-122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2400" i="1">
                                  <a:effectLst/>
                                  <a:latin typeface="Cambria Math" charset="0"/>
                                  <a:ea typeface="SimSun" charset="-122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effectLst/>
                                  <a:latin typeface="Cambria Math" charset="0"/>
                                  <a:ea typeface="SimSun" charset="-122"/>
                                </a:rPr>
                                <m:t>𝑣𝑖𝑛</m:t>
                              </m:r>
                              <m:r>
                                <a:rPr lang="fr-FR" sz="2400" i="1">
                                  <a:effectLst/>
                                  <a:latin typeface="Cambria Math" charset="0"/>
                                  <a:ea typeface="SimSun" charset="-122"/>
                                </a:rPr>
                                <m:t>, </m:t>
                              </m:r>
                              <m:r>
                                <a:rPr lang="fr-FR" sz="2400" i="1">
                                  <a:effectLst/>
                                  <a:latin typeface="Cambria Math" charset="0"/>
                                  <a:ea typeface="SimSun" charset="-122"/>
                                </a:rPr>
                                <m:t>𝑓𝑟𝑜𝑚𝑎𝑔𝑒</m:t>
                              </m:r>
                              <m:r>
                                <a:rPr lang="fr-FR" sz="2400" i="1">
                                  <a:effectLst/>
                                  <a:latin typeface="Cambria Math" charset="0"/>
                                  <a:ea typeface="SimSun" charset="-122"/>
                                </a:rPr>
                                <m:t>, </m:t>
                              </m:r>
                              <m:r>
                                <a:rPr lang="fr-FR" sz="2400" i="1">
                                  <a:effectLst/>
                                  <a:latin typeface="Cambria Math" charset="0"/>
                                  <a:ea typeface="SimSun" charset="-122"/>
                                </a:rPr>
                                <m:t>𝑐h𝑜𝑐𝑜𝑙𝑎𝑡</m:t>
                              </m:r>
                            </m:e>
                          </m:d>
                        </m:e>
                      </m:d>
                      <m:r>
                        <a:rPr lang="fr-FR" sz="2400" i="1">
                          <a:effectLst/>
                          <a:latin typeface="Cambria Math" charset="0"/>
                          <a:ea typeface="SimSun" charset="-122"/>
                        </a:rPr>
                        <m:t>=</m:t>
                      </m:r>
                      <m:f>
                        <m:fPr>
                          <m:ctrlPr>
                            <a:rPr lang="fr-FR" sz="2400" i="1">
                              <a:effectLst/>
                              <a:latin typeface="Cambria Math" charset="0"/>
                              <a:ea typeface="SimSun" charset="-122"/>
                            </a:rPr>
                          </m:ctrlPr>
                        </m:fPr>
                        <m:num>
                          <m:r>
                            <a:rPr lang="fr-FR" sz="2400" i="1">
                              <a:effectLst/>
                              <a:latin typeface="Cambria Math" charset="0"/>
                              <a:ea typeface="SimSun" charset="-122"/>
                            </a:rPr>
                            <m:t>1</m:t>
                          </m:r>
                        </m:num>
                        <m:den>
                          <m:r>
                            <a:rPr lang="fr-FR" sz="2400" i="1">
                              <a:effectLst/>
                              <a:latin typeface="Cambria Math" charset="0"/>
                              <a:ea typeface="SimSun" charset="-122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fr-FR" sz="2400" dirty="0">
                  <a:effectLst/>
                  <a:latin typeface="Times New Roman" charset="0"/>
                  <a:ea typeface="SimSun" charset="-122"/>
                </a:endParaRPr>
              </a:p>
              <a:p>
                <a:pPr indent="13716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effectLst/>
                          <a:latin typeface="Cambria Math" charset="0"/>
                          <a:ea typeface="SimSun" charset="-122"/>
                        </a:rPr>
                        <m:t>𝐶</m:t>
                      </m:r>
                      <m:d>
                        <m:dPr>
                          <m:ctrlPr>
                            <a:rPr lang="fr-FR" sz="2400" i="1">
                              <a:effectLst/>
                              <a:latin typeface="Cambria Math" charset="0"/>
                              <a:ea typeface="SimSun" charset="-122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2400" i="1">
                                  <a:effectLst/>
                                  <a:latin typeface="Cambria Math" charset="0"/>
                                  <a:ea typeface="SimSun" charset="-122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effectLst/>
                                  <a:latin typeface="Cambria Math" charset="0"/>
                                  <a:ea typeface="SimSun" charset="-122"/>
                                </a:rPr>
                                <m:t>𝑣𝑖𝑛</m:t>
                              </m:r>
                              <m:r>
                                <a:rPr lang="fr-FR" sz="2400" i="1">
                                  <a:effectLst/>
                                  <a:latin typeface="Cambria Math" charset="0"/>
                                  <a:ea typeface="SimSun" charset="-122"/>
                                </a:rPr>
                                <m:t>, </m:t>
                              </m:r>
                              <m:r>
                                <a:rPr lang="fr-FR" sz="2400" i="1">
                                  <a:effectLst/>
                                  <a:latin typeface="Cambria Math" charset="0"/>
                                  <a:ea typeface="SimSun" charset="-122"/>
                                </a:rPr>
                                <m:t>𝑓𝑟𝑜𝑚𝑎𝑔𝑒</m:t>
                              </m:r>
                              <m:r>
                                <a:rPr lang="fr-FR" sz="2400" i="1">
                                  <a:effectLst/>
                                  <a:latin typeface="Cambria Math" charset="0"/>
                                  <a:ea typeface="SimSun" charset="-122"/>
                                </a:rPr>
                                <m:t>}→{ </m:t>
                              </m:r>
                              <m:r>
                                <a:rPr lang="fr-FR" sz="2400" i="1">
                                  <a:effectLst/>
                                  <a:latin typeface="Cambria Math" charset="0"/>
                                  <a:ea typeface="SimSun" charset="-122"/>
                                </a:rPr>
                                <m:t>𝑐h𝑜𝑐𝑜𝑙𝑎𝑡</m:t>
                              </m:r>
                            </m:e>
                          </m:d>
                        </m:e>
                      </m:d>
                      <m:r>
                        <a:rPr lang="fr-FR" sz="2400" i="1">
                          <a:effectLst/>
                          <a:latin typeface="Cambria Math" charset="0"/>
                          <a:ea typeface="SimSun" charset="-122"/>
                        </a:rPr>
                        <m:t>=</m:t>
                      </m:r>
                      <m:f>
                        <m:fPr>
                          <m:ctrlPr>
                            <a:rPr lang="fr-FR" sz="2400" i="1">
                              <a:effectLst/>
                              <a:latin typeface="Cambria Math" charset="0"/>
                              <a:ea typeface="SimSun" charset="-122"/>
                            </a:rPr>
                          </m:ctrlPr>
                        </m:fPr>
                        <m:num>
                          <m:r>
                            <a:rPr lang="fr-FR" sz="2400" i="1">
                              <a:effectLst/>
                              <a:latin typeface="Cambria Math" charset="0"/>
                              <a:ea typeface="SimSun" charset="-122"/>
                            </a:rPr>
                            <m:t>1</m:t>
                          </m:r>
                        </m:num>
                        <m:den>
                          <m:r>
                            <a:rPr lang="fr-FR" sz="2400" i="1">
                              <a:effectLst/>
                              <a:latin typeface="Cambria Math" charset="0"/>
                              <a:ea typeface="SimSun" charset="-122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2400" dirty="0">
                  <a:effectLst/>
                  <a:latin typeface="Times New Roman" charset="0"/>
                  <a:ea typeface="SimSun" charset="-122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601" y="3772432"/>
                <a:ext cx="7188200" cy="1844608"/>
              </a:xfrm>
              <a:prstGeom prst="rect">
                <a:avLst/>
              </a:prstGeom>
              <a:blipFill rotWithShape="0">
                <a:blip r:embed="rId3"/>
                <a:stretch>
                  <a:fillRect t="-26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997242" y="1288308"/>
            <a:ext cx="4497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37160" algn="just">
              <a:spcAft>
                <a:spcPts val="0"/>
              </a:spcAft>
            </a:pPr>
            <a:r>
              <a:rPr lang="fr-FR" b="1" dirty="0">
                <a:latin typeface="Times New Roman" charset="0"/>
                <a:ea typeface="SimSun" charset="-122"/>
              </a:rPr>
              <a:t>Exemple, </a:t>
            </a:r>
            <a:r>
              <a:rPr lang="fr-FR" dirty="0">
                <a:latin typeface="Times New Roman" charset="0"/>
                <a:ea typeface="SimSun" charset="-122"/>
              </a:rPr>
              <a:t>pour un ensemble de transactions :</a:t>
            </a:r>
            <a:endParaRPr lang="fr-FR" sz="2800" dirty="0">
              <a:effectLst/>
              <a:latin typeface="Times New Roman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554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/>
              <a:t>L’Objectif d’apprentissage :</a:t>
            </a:r>
            <a:endParaRPr lang="fr-FR" sz="2800" dirty="0"/>
          </a:p>
          <a:p>
            <a:r>
              <a:rPr lang="fr-FR" sz="2800" dirty="0"/>
              <a:t>Étant donnée un ensemble de transaction </a:t>
            </a:r>
            <a:r>
              <a:rPr lang="fr-FR" sz="2800" dirty="0" err="1"/>
              <a:t>T</a:t>
            </a:r>
            <a:r>
              <a:rPr lang="fr-FR" sz="2800" dirty="0"/>
              <a:t>, trouver toute les règles d’association ayant un support ≥ seuil de support et une confiance ≥ seuil de confiance</a:t>
            </a:r>
          </a:p>
        </p:txBody>
      </p:sp>
    </p:spTree>
    <p:extLst>
      <p:ext uri="{BB962C8B-B14F-4D97-AF65-F5344CB8AC3E}">
        <p14:creationId xmlns:p14="http://schemas.microsoft.com/office/powerpoint/2010/main" val="153270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Principal d’Apriori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Apriori (</a:t>
            </a:r>
            <a:r>
              <a:rPr lang="fr-FR" sz="2000" dirty="0" err="1"/>
              <a:t>Agraval</a:t>
            </a:r>
            <a:r>
              <a:rPr lang="fr-FR" sz="2000" dirty="0"/>
              <a:t> et al, 1994) est un algorithme itératif de rechercher des ensembles d’items les plus fréquents et de découvrir des règles d’association par niveaux.</a:t>
            </a:r>
          </a:p>
          <a:p>
            <a:r>
              <a:rPr lang="fr-FR" sz="2000" dirty="0"/>
              <a:t>Le principe de l’Apriori a deux phases </a:t>
            </a:r>
            <a:r>
              <a:rPr lang="fr-FR" sz="2000" dirty="0" smtClean="0"/>
              <a:t>:</a:t>
            </a:r>
          </a:p>
          <a:p>
            <a:pPr lvl="1"/>
            <a:r>
              <a:rPr lang="fr-FR" sz="2000" b="1" dirty="0"/>
              <a:t>Phase1</a:t>
            </a:r>
            <a:r>
              <a:rPr lang="fr-FR" sz="2000" dirty="0"/>
              <a:t> : Cherche les ensembles d’items fréquents (EIF) dont le support est supérieur au seuil fixé.</a:t>
            </a:r>
          </a:p>
          <a:p>
            <a:pPr lvl="1"/>
            <a:r>
              <a:rPr lang="fr-FR" sz="2000" b="1" dirty="0"/>
              <a:t>Phase2</a:t>
            </a:r>
            <a:r>
              <a:rPr lang="fr-FR" sz="2000" dirty="0"/>
              <a:t> : Utilise ces EIF pour déterminer les règles d’association dont la confiance est supérieure au seuil fixé</a:t>
            </a:r>
            <a:r>
              <a:rPr lang="fr-FR" sz="2000" dirty="0" smtClean="0"/>
              <a:t>.</a:t>
            </a:r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1917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Principal d’Apriori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fr-FR" sz="4000" b="1" dirty="0"/>
              <a:t>Phase1</a:t>
            </a:r>
            <a:r>
              <a:rPr lang="fr-FR" sz="4000" dirty="0"/>
              <a:t> : </a:t>
            </a:r>
            <a:r>
              <a:rPr lang="fr-FR" sz="4000" b="1" dirty="0"/>
              <a:t>construction des EIF</a:t>
            </a:r>
            <a:r>
              <a:rPr lang="fr-FR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267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lute">
  <a:themeElements>
    <a:clrScheme name="Volut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Volut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olut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148</TotalTime>
  <Words>756</Words>
  <Application>Microsoft Macintosh PowerPoint</Application>
  <PresentationFormat>Grand écran</PresentationFormat>
  <Paragraphs>77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2" baseType="lpstr">
      <vt:lpstr>Calibri</vt:lpstr>
      <vt:lpstr>Cambria Math</vt:lpstr>
      <vt:lpstr>Century Gothic</vt:lpstr>
      <vt:lpstr>SimSun</vt:lpstr>
      <vt:lpstr>Times New Roman</vt:lpstr>
      <vt:lpstr>Wingdings 3</vt:lpstr>
      <vt:lpstr>幼圆</vt:lpstr>
      <vt:lpstr>Arial</vt:lpstr>
      <vt:lpstr>Volute</vt:lpstr>
      <vt:lpstr>Introduction de l’Algorithme Apriori</vt:lpstr>
      <vt:lpstr>Introduiction</vt:lpstr>
      <vt:lpstr>Introduiction</vt:lpstr>
      <vt:lpstr>Notions</vt:lpstr>
      <vt:lpstr>Notions</vt:lpstr>
      <vt:lpstr>Présentation PowerPoint</vt:lpstr>
      <vt:lpstr>Notions</vt:lpstr>
      <vt:lpstr>Principal d’Apriori</vt:lpstr>
      <vt:lpstr>Principal d’Apriori</vt:lpstr>
      <vt:lpstr>2 Loi pour l’élagage:</vt:lpstr>
      <vt:lpstr>Présentation PowerPoint</vt:lpstr>
      <vt:lpstr>Phase1 : construction des EIF </vt:lpstr>
      <vt:lpstr>Principal d’Apriori</vt:lpstr>
      <vt:lpstr>La phase2 : Génération des règles </vt:lpstr>
      <vt:lpstr>La phase2 : Génération des règles </vt:lpstr>
      <vt:lpstr>Application</vt:lpstr>
      <vt:lpstr>Présentation PowerPoint</vt:lpstr>
      <vt:lpstr>Présentation PowerPoint</vt:lpstr>
      <vt:lpstr>Présentation PowerPoint</vt:lpstr>
      <vt:lpstr>Présentation PowerPoint</vt:lpstr>
      <vt:lpstr>Conclusion</vt:lpstr>
      <vt:lpstr>Conclusion</vt:lpstr>
      <vt:lpstr>Présentation PowerPoint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de l’Algorithme Apriori</dc:title>
  <dc:creator>Lu Zhibin</dc:creator>
  <cp:lastModifiedBy>Lu Zhibin</cp:lastModifiedBy>
  <cp:revision>17</cp:revision>
  <dcterms:created xsi:type="dcterms:W3CDTF">2017-12-20T05:14:41Z</dcterms:created>
  <dcterms:modified xsi:type="dcterms:W3CDTF">2017-12-20T15:31:13Z</dcterms:modified>
</cp:coreProperties>
</file>