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7" r:id="rId3"/>
    <p:sldId id="258" r:id="rId4"/>
    <p:sldId id="265" r:id="rId5"/>
    <p:sldId id="270" r:id="rId6"/>
    <p:sldId id="269" r:id="rId7"/>
    <p:sldId id="259" r:id="rId8"/>
    <p:sldId id="260" r:id="rId9"/>
    <p:sldId id="266" r:id="rId10"/>
    <p:sldId id="267" r:id="rId11"/>
    <p:sldId id="261" r:id="rId12"/>
    <p:sldId id="262" r:id="rId13"/>
    <p:sldId id="277" r:id="rId14"/>
    <p:sldId id="268" r:id="rId15"/>
    <p:sldId id="264" r:id="rId16"/>
    <p:sldId id="263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2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1413C-EE90-430B-84F1-8EBE0AB55EF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FA7AF-23F9-4E47-9268-8F453EE7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86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45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42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0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390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58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1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3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4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6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0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7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D232-0A2A-41EF-B3F2-EE4F1951D18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E607BF-5439-4A01-9490-5BDBA3DE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1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AC1C85-74F7-9963-5DC8-20FB8F04D79A}"/>
              </a:ext>
            </a:extLst>
          </p:cNvPr>
          <p:cNvSpPr txBox="1"/>
          <p:nvPr/>
        </p:nvSpPr>
        <p:spPr>
          <a:xfrm>
            <a:off x="2086866" y="2358256"/>
            <a:ext cx="1081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Abadi" panose="020B0604020104020204" pitchFamily="34" charset="0"/>
              </a:rPr>
              <a:t>TEAM :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717182-1F6D-824C-4C2B-5FB6C1027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48981"/>
              </p:ext>
            </p:extLst>
          </p:nvPr>
        </p:nvGraphicFramePr>
        <p:xfrm>
          <a:off x="2086866" y="2968477"/>
          <a:ext cx="9896356" cy="3391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178">
                  <a:extLst>
                    <a:ext uri="{9D8B030D-6E8A-4147-A177-3AD203B41FA5}">
                      <a16:colId xmlns:a16="http://schemas.microsoft.com/office/drawing/2014/main" val="3493161765"/>
                    </a:ext>
                  </a:extLst>
                </a:gridCol>
                <a:gridCol w="4948178">
                  <a:extLst>
                    <a:ext uri="{9D8B030D-6E8A-4147-A177-3AD203B41FA5}">
                      <a16:colId xmlns:a16="http://schemas.microsoft.com/office/drawing/2014/main" val="28419345"/>
                    </a:ext>
                  </a:extLst>
                </a:gridCol>
              </a:tblGrid>
              <a:tr h="485473">
                <a:tc>
                  <a:txBody>
                    <a:bodyPr/>
                    <a:lstStyle/>
                    <a:p>
                      <a:r>
                        <a:rPr lang="en-IN">
                          <a:latin typeface="Abadi" panose="020B0604020104020204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badi" panose="020B0604020104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8306"/>
                  </a:ext>
                </a:extLst>
              </a:tr>
              <a:tr h="500327">
                <a:tc>
                  <a:txBody>
                    <a:bodyPr/>
                    <a:lstStyle/>
                    <a:p>
                      <a:r>
                        <a:rPr lang="en-IN">
                          <a:latin typeface="Abadi" panose="020B0604020104020204" pitchFamily="34" charset="0"/>
                        </a:rPr>
                        <a:t>AM.EN.U4CSE22124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badi" panose="020B0604020104020204" pitchFamily="34" charset="0"/>
                        </a:rPr>
                        <a:t>G.UMESH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27240"/>
                  </a:ext>
                </a:extLst>
              </a:tr>
              <a:tr h="57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latin typeface="Abadi" panose="020B0604020104020204" pitchFamily="34" charset="0"/>
                        </a:rPr>
                        <a:t>AM.EN.U4CSE22133</a:t>
                      </a:r>
                    </a:p>
                    <a:p>
                      <a:endParaRPr lang="en-IN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badi" panose="020B0604020104020204" pitchFamily="34" charset="0"/>
                        </a:rPr>
                        <a:t>LOUIS LARA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40938"/>
                  </a:ext>
                </a:extLst>
              </a:tr>
              <a:tr h="57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latin typeface="Abadi" panose="020B0604020104020204" pitchFamily="34" charset="0"/>
                        </a:rPr>
                        <a:t>AM.EN.U4CSE22151</a:t>
                      </a:r>
                    </a:p>
                    <a:p>
                      <a:endParaRPr lang="en-IN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badi" panose="020B0604020104020204" pitchFamily="34" charset="0"/>
                        </a:rPr>
                        <a:t>S.RAVINDRA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52980"/>
                  </a:ext>
                </a:extLst>
              </a:tr>
              <a:tr h="57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latin typeface="Abadi" panose="020B0604020104020204" pitchFamily="34" charset="0"/>
                        </a:rPr>
                        <a:t>AM.EN.U4CSE22164</a:t>
                      </a:r>
                    </a:p>
                    <a:p>
                      <a:endParaRPr lang="en-IN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badi" panose="020B0604020104020204" pitchFamily="34" charset="0"/>
                        </a:rPr>
                        <a:t>SACHIN KURUP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92307"/>
                  </a:ext>
                </a:extLst>
              </a:tr>
              <a:tr h="485473">
                <a:tc>
                  <a:txBody>
                    <a:bodyPr/>
                    <a:lstStyle/>
                    <a:p>
                      <a:endParaRPr lang="en-IN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91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D0AA43-EA35-317A-8ADD-1DFE652684C6}"/>
              </a:ext>
            </a:extLst>
          </p:cNvPr>
          <p:cNvSpPr txBox="1"/>
          <p:nvPr/>
        </p:nvSpPr>
        <p:spPr>
          <a:xfrm>
            <a:off x="2017418" y="509883"/>
            <a:ext cx="10035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19CSE202 – DATABASE MANAGEMENT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97890-F004-EFB8-8ABE-6CAD79716391}"/>
              </a:ext>
            </a:extLst>
          </p:cNvPr>
          <p:cNvSpPr txBox="1"/>
          <p:nvPr/>
        </p:nvSpPr>
        <p:spPr>
          <a:xfrm>
            <a:off x="2017418" y="1640313"/>
            <a:ext cx="762771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>
                <a:latin typeface="Abadi" panose="020B0604020104020204" pitchFamily="34" charset="0"/>
              </a:rPr>
              <a:t>Project : Music Database </a:t>
            </a:r>
          </a:p>
        </p:txBody>
      </p:sp>
    </p:spTree>
    <p:extLst>
      <p:ext uri="{BB962C8B-B14F-4D97-AF65-F5344CB8AC3E}">
        <p14:creationId xmlns:p14="http://schemas.microsoft.com/office/powerpoint/2010/main" val="282105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A3001-4C95-59B7-BE13-D33BC13E7613}"/>
              </a:ext>
            </a:extLst>
          </p:cNvPr>
          <p:cNvSpPr txBox="1"/>
          <p:nvPr/>
        </p:nvSpPr>
        <p:spPr>
          <a:xfrm>
            <a:off x="1987419" y="723021"/>
            <a:ext cx="79030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Abadi" panose="020B0604020104020204" pitchFamily="34" charset="0"/>
              </a:rPr>
              <a:t>After Removing Partial Dependencies ( 2NF )</a:t>
            </a:r>
            <a:endParaRPr lang="en-IN" sz="2500">
              <a:latin typeface="Abadi" panose="020B0604020104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E440277-FCD0-B511-9BDE-2C0761B0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2" y="2248873"/>
            <a:ext cx="70770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49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54D-18A1-9B77-3CD5-DB751907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992" y="629651"/>
            <a:ext cx="9142445" cy="533692"/>
          </a:xfrm>
        </p:spPr>
        <p:txBody>
          <a:bodyPr>
            <a:normAutofit fontScale="90000"/>
          </a:bodyPr>
          <a:lstStyle/>
          <a:p>
            <a:r>
              <a:rPr lang="en-US" sz="3000">
                <a:latin typeface="Arial Black" panose="020B0A04020102020204" pitchFamily="34" charset="0"/>
              </a:rPr>
              <a:t>2NF</a:t>
            </a:r>
            <a:endParaRPr lang="en-IN" sz="300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AB1A7-606D-87AC-FEA2-7E72B2DD4849}"/>
              </a:ext>
            </a:extLst>
          </p:cNvPr>
          <p:cNvSpPr txBox="1"/>
          <p:nvPr/>
        </p:nvSpPr>
        <p:spPr>
          <a:xfrm>
            <a:off x="731937" y="1213020"/>
            <a:ext cx="402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User_Details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DA3BA-470E-41FF-744B-EF394ADC30DC}"/>
              </a:ext>
            </a:extLst>
          </p:cNvPr>
          <p:cNvSpPr txBox="1"/>
          <p:nvPr/>
        </p:nvSpPr>
        <p:spPr>
          <a:xfrm>
            <a:off x="843904" y="4103321"/>
            <a:ext cx="402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Playlist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5E67C-B3E3-4172-C56A-A8AC82B1B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4" y="1855132"/>
            <a:ext cx="8782050" cy="185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BE5AD9-96A8-193E-36C6-8468DA5A9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4" y="4809736"/>
            <a:ext cx="52387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7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F19F54-C480-3384-31F2-7AF4E069D0B9}"/>
              </a:ext>
            </a:extLst>
          </p:cNvPr>
          <p:cNvSpPr txBox="1"/>
          <p:nvPr/>
        </p:nvSpPr>
        <p:spPr>
          <a:xfrm>
            <a:off x="840823" y="1260244"/>
            <a:ext cx="402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Song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D372D-9AF2-3E2F-7EEF-467D9A2EF4AB}"/>
              </a:ext>
            </a:extLst>
          </p:cNvPr>
          <p:cNvSpPr txBox="1"/>
          <p:nvPr/>
        </p:nvSpPr>
        <p:spPr>
          <a:xfrm>
            <a:off x="840823" y="4037457"/>
            <a:ext cx="402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Artist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FE7502-FFBE-7467-E650-0878B7A50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" y="1923879"/>
            <a:ext cx="6143625" cy="1819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1C62B7-3DDB-992D-6F52-00108F1EE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" y="4730981"/>
            <a:ext cx="7772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0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7D65E-541E-AA5B-0DE7-80356A436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08" y="2851085"/>
            <a:ext cx="4695825" cy="177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A832D-1BD0-E24C-7098-450BD02052B9}"/>
              </a:ext>
            </a:extLst>
          </p:cNvPr>
          <p:cNvSpPr txBox="1"/>
          <p:nvPr/>
        </p:nvSpPr>
        <p:spPr>
          <a:xfrm>
            <a:off x="1086500" y="1959469"/>
            <a:ext cx="402799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>
                <a:latin typeface="Arial Black"/>
              </a:rPr>
              <a:t>Universal Relation</a:t>
            </a:r>
          </a:p>
        </p:txBody>
      </p:sp>
    </p:spTree>
    <p:extLst>
      <p:ext uri="{BB962C8B-B14F-4D97-AF65-F5344CB8AC3E}">
        <p14:creationId xmlns:p14="http://schemas.microsoft.com/office/powerpoint/2010/main" val="170222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B4E2F4-6C5E-6579-EEE8-DCD11CDA9CFE}"/>
              </a:ext>
            </a:extLst>
          </p:cNvPr>
          <p:cNvSpPr txBox="1"/>
          <p:nvPr/>
        </p:nvSpPr>
        <p:spPr>
          <a:xfrm>
            <a:off x="2230017" y="665393"/>
            <a:ext cx="5103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Arial Black" panose="020B0A04020102020204" pitchFamily="34" charset="0"/>
              </a:rPr>
              <a:t>3NF</a:t>
            </a:r>
            <a:endParaRPr lang="en-IN" sz="3000">
              <a:latin typeface="Arial Black" panose="020B0A040201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65D4F22-CD38-0879-A5E2-0B34AEB7A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9825"/>
            <a:ext cx="12192000" cy="2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8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36893-CE7B-E5C7-9B5C-9F07F2953B15}"/>
              </a:ext>
            </a:extLst>
          </p:cNvPr>
          <p:cNvSpPr txBox="1"/>
          <p:nvPr/>
        </p:nvSpPr>
        <p:spPr>
          <a:xfrm>
            <a:off x="1894114" y="727787"/>
            <a:ext cx="72872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Abadi" panose="020B0604020104020204" pitchFamily="34" charset="0"/>
              </a:rPr>
              <a:t>After Removing transitive Dependencies ( 3NF )</a:t>
            </a:r>
            <a:endParaRPr lang="en-IN" sz="2500">
              <a:latin typeface="Abadi" panose="020B0604020104020204" pitchFamily="34" charset="0"/>
            </a:endParaRPr>
          </a:p>
        </p:txBody>
      </p:sp>
      <p:pic>
        <p:nvPicPr>
          <p:cNvPr id="4" name="Picture 3" descr="A screenshot of a music album&#10;&#10;Description automatically generated">
            <a:extLst>
              <a:ext uri="{FF2B5EF4-FFF2-40B4-BE49-F238E27FC236}">
                <a16:creationId xmlns:a16="http://schemas.microsoft.com/office/drawing/2014/main" id="{EB5C214F-F4A1-0C46-7B22-8F563C05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29" y="2271091"/>
            <a:ext cx="5543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1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8FCE-DA32-8C56-93FC-FDB1F4A4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050" y="599390"/>
            <a:ext cx="9832910" cy="626998"/>
          </a:xfrm>
        </p:spPr>
        <p:txBody>
          <a:bodyPr>
            <a:normAutofit/>
          </a:bodyPr>
          <a:lstStyle/>
          <a:p>
            <a:r>
              <a:rPr lang="en-US" sz="3000">
                <a:latin typeface="Arial Black" panose="020B0A04020102020204" pitchFamily="34" charset="0"/>
              </a:rPr>
              <a:t>3NF</a:t>
            </a:r>
            <a:endParaRPr lang="en-IN" sz="300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A8732-B232-A38E-8422-3715A4678557}"/>
              </a:ext>
            </a:extLst>
          </p:cNvPr>
          <p:cNvSpPr txBox="1"/>
          <p:nvPr/>
        </p:nvSpPr>
        <p:spPr>
          <a:xfrm>
            <a:off x="516020" y="1583787"/>
            <a:ext cx="402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err="1">
                <a:latin typeface="Arial Black" panose="020B0A04020102020204" pitchFamily="34" charset="0"/>
              </a:rPr>
              <a:t>ThreeNFSong</a:t>
            </a:r>
            <a:endParaRPr lang="en-IN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1798D-3B19-C64E-0B67-D9AEA46C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0" y="2514599"/>
            <a:ext cx="5324475" cy="184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C58748-899C-3EBF-016F-6FD995713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007" y="2514599"/>
            <a:ext cx="2266950" cy="1838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71E945-3547-2C27-36C7-3BA19FB35E95}"/>
              </a:ext>
            </a:extLst>
          </p:cNvPr>
          <p:cNvSpPr txBox="1"/>
          <p:nvPr/>
        </p:nvSpPr>
        <p:spPr>
          <a:xfrm>
            <a:off x="7769016" y="1583787"/>
            <a:ext cx="402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Album</a:t>
            </a:r>
          </a:p>
        </p:txBody>
      </p:sp>
    </p:spTree>
    <p:extLst>
      <p:ext uri="{BB962C8B-B14F-4D97-AF65-F5344CB8AC3E}">
        <p14:creationId xmlns:p14="http://schemas.microsoft.com/office/powerpoint/2010/main" val="237409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03D9C-1C4F-4DC3-034A-954966F6C25F}"/>
              </a:ext>
            </a:extLst>
          </p:cNvPr>
          <p:cNvSpPr txBox="1"/>
          <p:nvPr/>
        </p:nvSpPr>
        <p:spPr>
          <a:xfrm>
            <a:off x="1866122" y="718457"/>
            <a:ext cx="72032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Abadi" panose="020B0604020104020204" pitchFamily="34" charset="0"/>
              </a:rPr>
              <a:t>Final Relations with their Attributes</a:t>
            </a:r>
            <a:endParaRPr lang="en-IN" sz="2500">
              <a:latin typeface="Abadi" panose="020B0604020104020204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F75F059-8CDC-01C6-E2AB-690F553F5D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120775"/>
            <a:ext cx="12192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CB0925-F83D-0FAF-C163-2C32986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2" y="1789631"/>
            <a:ext cx="70770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9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6A52434-127B-90F2-061D-813D8011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23" y="1498514"/>
            <a:ext cx="7505700" cy="2419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AE482B-F4C9-AD20-F5CC-5D7CB2D2D156}"/>
              </a:ext>
            </a:extLst>
          </p:cNvPr>
          <p:cNvSpPr txBox="1"/>
          <p:nvPr/>
        </p:nvSpPr>
        <p:spPr>
          <a:xfrm>
            <a:off x="1548189" y="4525477"/>
            <a:ext cx="89318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Black"/>
                <a:ea typeface="+mn-lt"/>
                <a:cs typeface="+mn-lt"/>
              </a:rPr>
              <a:t>This query will retrieve all artists whose first name contains the substring 'a'.</a:t>
            </a:r>
            <a:endParaRPr lang="en-US">
              <a:latin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792A0-A101-7B2D-0F03-60CCBEBF4680}"/>
              </a:ext>
            </a:extLst>
          </p:cNvPr>
          <p:cNvSpPr txBox="1"/>
          <p:nvPr/>
        </p:nvSpPr>
        <p:spPr>
          <a:xfrm>
            <a:off x="2084101" y="416820"/>
            <a:ext cx="7562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Query 1</a:t>
            </a:r>
          </a:p>
        </p:txBody>
      </p:sp>
    </p:spTree>
    <p:extLst>
      <p:ext uri="{BB962C8B-B14F-4D97-AF65-F5344CB8AC3E}">
        <p14:creationId xmlns:p14="http://schemas.microsoft.com/office/powerpoint/2010/main" val="925086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05EC2C-EC99-84E0-D4EC-0A931963FD5A}"/>
              </a:ext>
            </a:extLst>
          </p:cNvPr>
          <p:cNvSpPr txBox="1"/>
          <p:nvPr/>
        </p:nvSpPr>
        <p:spPr>
          <a:xfrm>
            <a:off x="2203193" y="5448436"/>
            <a:ext cx="84406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This query extracts the minute part from the </a:t>
            </a:r>
            <a:r>
              <a:rPr lang="en-US" b="1" err="1">
                <a:ea typeface="+mn-lt"/>
                <a:cs typeface="+mn-lt"/>
              </a:rPr>
              <a:t>songDuration</a:t>
            </a:r>
            <a:r>
              <a:rPr lang="en-US" b="1">
                <a:ea typeface="+mn-lt"/>
                <a:cs typeface="+mn-lt"/>
              </a:rPr>
              <a:t> interval and displays it along with the song title.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8F106-F715-0DDB-6795-0689B074E48B}"/>
              </a:ext>
            </a:extLst>
          </p:cNvPr>
          <p:cNvSpPr txBox="1"/>
          <p:nvPr/>
        </p:nvSpPr>
        <p:spPr>
          <a:xfrm>
            <a:off x="2411603" y="610344"/>
            <a:ext cx="65202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Query 2</a:t>
            </a:r>
          </a:p>
        </p:txBody>
      </p:sp>
      <p:pic>
        <p:nvPicPr>
          <p:cNvPr id="5" name="Picture 4" descr="A black and white list with white text&#10;&#10;Description automatically generated">
            <a:extLst>
              <a:ext uri="{FF2B5EF4-FFF2-40B4-BE49-F238E27FC236}">
                <a16:creationId xmlns:a16="http://schemas.microsoft.com/office/drawing/2014/main" id="{0C3D5E9A-6E27-A463-E47D-8DD65ACD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53" y="1643683"/>
            <a:ext cx="6796570" cy="3504371"/>
          </a:xfrm>
          <a:prstGeom prst="rect">
            <a:avLst/>
          </a:prstGeom>
        </p:spPr>
      </p:pic>
      <p:pic>
        <p:nvPicPr>
          <p:cNvPr id="6" name="Picture 5" descr="A black background with red and blue text&#10;&#10;Description automatically generated">
            <a:extLst>
              <a:ext uri="{FF2B5EF4-FFF2-40B4-BE49-F238E27FC236}">
                <a16:creationId xmlns:a16="http://schemas.microsoft.com/office/drawing/2014/main" id="{585EFC36-B677-E62D-6EB2-E63958EF5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358" y="1144588"/>
            <a:ext cx="68008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8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8BA0-18B4-8FA0-CB6B-38856B89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42238" y="1431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   ER   Diagram</a:t>
            </a:r>
            <a:endParaRPr lang="en-IN" sz="4000">
              <a:latin typeface="Arial Black" panose="020B0A040201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907F1A-02E5-D82B-77FA-78DC38F8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53" y="0"/>
            <a:ext cx="61643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80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98B5A41-E577-AA49-4645-AEEBF476A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162175"/>
            <a:ext cx="8791575" cy="2533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FCEEED-5DC4-C181-246E-0C77ED10474C}"/>
              </a:ext>
            </a:extLst>
          </p:cNvPr>
          <p:cNvSpPr txBox="1"/>
          <p:nvPr/>
        </p:nvSpPr>
        <p:spPr>
          <a:xfrm>
            <a:off x="1648106" y="5303900"/>
            <a:ext cx="86490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These queries retrieve records based on whether the </a:t>
            </a:r>
            <a:r>
              <a:rPr lang="en-US" sz="1600" b="1" err="1">
                <a:ea typeface="+mn-lt"/>
                <a:cs typeface="+mn-lt"/>
              </a:rPr>
              <a:t>userId</a:t>
            </a:r>
            <a:r>
              <a:rPr lang="en-US" sz="1600" b="1">
                <a:ea typeface="+mn-lt"/>
                <a:cs typeface="+mn-lt"/>
              </a:rPr>
              <a:t> or </a:t>
            </a:r>
            <a:r>
              <a:rPr lang="en-US" sz="1600" b="1" err="1">
                <a:ea typeface="+mn-lt"/>
                <a:cs typeface="+mn-lt"/>
              </a:rPr>
              <a:t>artistId</a:t>
            </a:r>
            <a:r>
              <a:rPr lang="en-US" sz="1600" b="1">
                <a:ea typeface="+mn-lt"/>
                <a:cs typeface="+mn-lt"/>
              </a:rPr>
              <a:t> falls within or outside a specified range or set.</a:t>
            </a:r>
            <a:endParaRPr lang="en-US" sz="1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63400-EB54-6F4D-5CA4-5AFAE6E6CE06}"/>
              </a:ext>
            </a:extLst>
          </p:cNvPr>
          <p:cNvSpPr txBox="1"/>
          <p:nvPr/>
        </p:nvSpPr>
        <p:spPr>
          <a:xfrm>
            <a:off x="1845918" y="699662"/>
            <a:ext cx="8247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Query 3</a:t>
            </a:r>
          </a:p>
        </p:txBody>
      </p:sp>
    </p:spTree>
    <p:extLst>
      <p:ext uri="{BB962C8B-B14F-4D97-AF65-F5344CB8AC3E}">
        <p14:creationId xmlns:p14="http://schemas.microsoft.com/office/powerpoint/2010/main" val="335162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525D6D6-05C5-A44A-A5BF-053F9487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057400"/>
            <a:ext cx="8724900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902BD-6FE5-2579-0FFD-F3F895100F0A}"/>
              </a:ext>
            </a:extLst>
          </p:cNvPr>
          <p:cNvSpPr txBox="1"/>
          <p:nvPr/>
        </p:nvSpPr>
        <p:spPr>
          <a:xfrm>
            <a:off x="1756599" y="5344231"/>
            <a:ext cx="90211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0" u="none" strike="noStrike" baseline="0">
                <a:solidFill>
                  <a:srgbClr val="000000"/>
                </a:solidFill>
                <a:highlight>
                  <a:srgbClr val="EDEBE9"/>
                </a:highlight>
                <a:latin typeface="Century Gothic"/>
                <a:ea typeface="Century Gothic"/>
                <a:cs typeface="Century Gothic"/>
              </a:rPr>
              <a:t>These queries retrieve records based on whether the userId or artistId falls within or outside a specified range or set.</a:t>
            </a:r>
            <a:r>
              <a:rPr lang="en-US" sz="1600" b="0" i="0">
                <a:solidFill>
                  <a:srgbClr val="000000"/>
                </a:solidFill>
                <a:highlight>
                  <a:srgbClr val="EDEBE9"/>
                </a:highlight>
                <a:latin typeface="Century Gothic"/>
                <a:ea typeface="Century Gothic"/>
                <a:cs typeface="Century Gothic"/>
              </a:rPr>
              <a:t>​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BF9A3-997F-DCC4-61F1-9E843523F430}"/>
              </a:ext>
            </a:extLst>
          </p:cNvPr>
          <p:cNvSpPr txBox="1"/>
          <p:nvPr/>
        </p:nvSpPr>
        <p:spPr>
          <a:xfrm>
            <a:off x="1920350" y="803867"/>
            <a:ext cx="85299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Query 4</a:t>
            </a:r>
          </a:p>
        </p:txBody>
      </p:sp>
    </p:spTree>
    <p:extLst>
      <p:ext uri="{BB962C8B-B14F-4D97-AF65-F5344CB8AC3E}">
        <p14:creationId xmlns:p14="http://schemas.microsoft.com/office/powerpoint/2010/main" val="221473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B4B0DF-389A-0D72-1B19-A5051374296D}"/>
              </a:ext>
            </a:extLst>
          </p:cNvPr>
          <p:cNvSpPr txBox="1"/>
          <p:nvPr/>
        </p:nvSpPr>
        <p:spPr>
          <a:xfrm>
            <a:off x="1920350" y="5418663"/>
            <a:ext cx="830663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These queries retrieve records based on whether the </a:t>
            </a:r>
            <a:r>
              <a:rPr lang="en-US" sz="1600" b="1" err="1">
                <a:ea typeface="+mn-lt"/>
                <a:cs typeface="+mn-lt"/>
              </a:rPr>
              <a:t>userId</a:t>
            </a:r>
            <a:r>
              <a:rPr lang="en-US" sz="1600" b="1">
                <a:ea typeface="+mn-lt"/>
                <a:cs typeface="+mn-lt"/>
              </a:rPr>
              <a:t> or </a:t>
            </a:r>
            <a:r>
              <a:rPr lang="en-US" sz="1600" b="1" err="1">
                <a:ea typeface="+mn-lt"/>
                <a:cs typeface="+mn-lt"/>
              </a:rPr>
              <a:t>artistId</a:t>
            </a:r>
            <a:r>
              <a:rPr lang="en-US" sz="1600" b="1">
                <a:ea typeface="+mn-lt"/>
                <a:cs typeface="+mn-lt"/>
              </a:rPr>
              <a:t> falls within or outside a specified range or set.</a:t>
            </a:r>
            <a:endParaRPr lang="en-US" sz="1600">
              <a:ea typeface="+mn-lt"/>
              <a:cs typeface="+mn-lt"/>
            </a:endParaRPr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E01F5-7340-6454-6BF7-580C522CBBDA}"/>
              </a:ext>
            </a:extLst>
          </p:cNvPr>
          <p:cNvSpPr txBox="1"/>
          <p:nvPr/>
        </p:nvSpPr>
        <p:spPr>
          <a:xfrm>
            <a:off x="1965010" y="684776"/>
            <a:ext cx="7666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Query 5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70D5B0-F3B1-AF1E-1667-12C15968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128838"/>
            <a:ext cx="77343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34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BA45ECD-2A6C-0398-F04B-ED3CD78E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158" y="1473028"/>
            <a:ext cx="5610225" cy="331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2E487-6509-0919-9426-735050570C20}"/>
              </a:ext>
            </a:extLst>
          </p:cNvPr>
          <p:cNvSpPr txBox="1"/>
          <p:nvPr/>
        </p:nvSpPr>
        <p:spPr>
          <a:xfrm>
            <a:off x="2232966" y="5299571"/>
            <a:ext cx="8232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This query will retrieve the </a:t>
            </a:r>
            <a:r>
              <a:rPr lang="en-US" b="1" err="1">
                <a:ea typeface="+mn-lt"/>
                <a:cs typeface="+mn-lt"/>
              </a:rPr>
              <a:t>playlistIds</a:t>
            </a:r>
            <a:r>
              <a:rPr lang="en-US" b="1">
                <a:ea typeface="+mn-lt"/>
                <a:cs typeface="+mn-lt"/>
              </a:rPr>
              <a:t> that exist in both the </a:t>
            </a:r>
            <a:r>
              <a:rPr lang="en-US" b="1" err="1">
                <a:ea typeface="+mn-lt"/>
                <a:cs typeface="+mn-lt"/>
              </a:rPr>
              <a:t>Universal_Relation</a:t>
            </a:r>
            <a:r>
              <a:rPr lang="en-US" b="1">
                <a:ea typeface="+mn-lt"/>
                <a:cs typeface="+mn-lt"/>
              </a:rPr>
              <a:t> table and the Playlist table.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9EE1D-4FEE-953F-DEEA-FC2BF739E887}"/>
              </a:ext>
            </a:extLst>
          </p:cNvPr>
          <p:cNvSpPr txBox="1"/>
          <p:nvPr/>
        </p:nvSpPr>
        <p:spPr>
          <a:xfrm>
            <a:off x="2203193" y="550797"/>
            <a:ext cx="7949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Query 6</a:t>
            </a:r>
          </a:p>
        </p:txBody>
      </p:sp>
    </p:spTree>
    <p:extLst>
      <p:ext uri="{BB962C8B-B14F-4D97-AF65-F5344CB8AC3E}">
        <p14:creationId xmlns:p14="http://schemas.microsoft.com/office/powerpoint/2010/main" val="4003826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68B91A-2158-0E36-2991-AA0D6B09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628775"/>
            <a:ext cx="8315325" cy="3600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B4F4A-57D9-8658-4B66-EC8EA6524474}"/>
              </a:ext>
            </a:extLst>
          </p:cNvPr>
          <p:cNvSpPr txBox="1"/>
          <p:nvPr/>
        </p:nvSpPr>
        <p:spPr>
          <a:xfrm>
            <a:off x="2069215" y="5761051"/>
            <a:ext cx="84406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These queries check for the existence or non-existence of related records in other tables using subqueries. This query retrieves songs that have entries in the </a:t>
            </a:r>
            <a:r>
              <a:rPr lang="en-US" sz="1600" b="1" err="1">
                <a:ea typeface="+mn-lt"/>
                <a:cs typeface="+mn-lt"/>
              </a:rPr>
              <a:t>Universal_Relation</a:t>
            </a:r>
            <a:r>
              <a:rPr lang="en-US" sz="1600" b="1">
                <a:ea typeface="+mn-lt"/>
                <a:cs typeface="+mn-lt"/>
              </a:rPr>
              <a:t> table</a:t>
            </a:r>
            <a:endParaRPr lang="en-US" sz="1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E0FE3-2CA4-E512-AE09-4AB367EF8F78}"/>
              </a:ext>
            </a:extLst>
          </p:cNvPr>
          <p:cNvSpPr txBox="1"/>
          <p:nvPr/>
        </p:nvSpPr>
        <p:spPr>
          <a:xfrm>
            <a:off x="2173419" y="535911"/>
            <a:ext cx="80386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Query 7</a:t>
            </a:r>
          </a:p>
        </p:txBody>
      </p:sp>
    </p:spTree>
    <p:extLst>
      <p:ext uri="{BB962C8B-B14F-4D97-AF65-F5344CB8AC3E}">
        <p14:creationId xmlns:p14="http://schemas.microsoft.com/office/powerpoint/2010/main" val="306200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E5F3B99-0E19-DCBD-4809-CF703965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17" y="1546911"/>
            <a:ext cx="5248275" cy="3105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DEEB2-AB9C-C164-A598-33D386C5F368}"/>
              </a:ext>
            </a:extLst>
          </p:cNvPr>
          <p:cNvSpPr txBox="1"/>
          <p:nvPr/>
        </p:nvSpPr>
        <p:spPr>
          <a:xfrm>
            <a:off x="2173419" y="5284686"/>
            <a:ext cx="751765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This query retrieves all playlists from the database and sorts them alphabetically by playlist name in ascending order.</a:t>
            </a:r>
            <a:endParaRPr lang="en-US" b="1"/>
          </a:p>
          <a:p>
            <a:br>
              <a:rPr lang="en-US"/>
            </a:br>
            <a:endParaRPr lang="en-US"/>
          </a:p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41153-7308-5755-6615-2E27EBC39D7E}"/>
              </a:ext>
            </a:extLst>
          </p:cNvPr>
          <p:cNvSpPr txBox="1"/>
          <p:nvPr/>
        </p:nvSpPr>
        <p:spPr>
          <a:xfrm>
            <a:off x="2143647" y="580571"/>
            <a:ext cx="7264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Query 8</a:t>
            </a:r>
          </a:p>
        </p:txBody>
      </p:sp>
    </p:spTree>
    <p:extLst>
      <p:ext uri="{BB962C8B-B14F-4D97-AF65-F5344CB8AC3E}">
        <p14:creationId xmlns:p14="http://schemas.microsoft.com/office/powerpoint/2010/main" val="259915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FCAB5B-D72D-B833-A23B-882A1C5B0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771" y="1601873"/>
            <a:ext cx="5848350" cy="3571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60602E-C814-FC5F-7296-D2B832DF65F0}"/>
              </a:ext>
            </a:extLst>
          </p:cNvPr>
          <p:cNvSpPr txBox="1"/>
          <p:nvPr/>
        </p:nvSpPr>
        <p:spPr>
          <a:xfrm>
            <a:off x="2352057" y="5597300"/>
            <a:ext cx="76069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This query retrieves the first name of users along with the count of songs they have in their playlists, including users who haven't added any songs to their playlists.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71156-CFA3-AC40-67B1-A3EB1B426FF0}"/>
              </a:ext>
            </a:extLst>
          </p:cNvPr>
          <p:cNvSpPr txBox="1"/>
          <p:nvPr/>
        </p:nvSpPr>
        <p:spPr>
          <a:xfrm>
            <a:off x="2560467" y="625230"/>
            <a:ext cx="6832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Query 9</a:t>
            </a:r>
          </a:p>
        </p:txBody>
      </p:sp>
    </p:spTree>
    <p:extLst>
      <p:ext uri="{BB962C8B-B14F-4D97-AF65-F5344CB8AC3E}">
        <p14:creationId xmlns:p14="http://schemas.microsoft.com/office/powerpoint/2010/main" val="3365291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64EE19-C5C4-8657-E98D-720548CE6EC9}"/>
              </a:ext>
            </a:extLst>
          </p:cNvPr>
          <p:cNvSpPr txBox="1"/>
          <p:nvPr/>
        </p:nvSpPr>
        <p:spPr>
          <a:xfrm>
            <a:off x="1905463" y="491252"/>
            <a:ext cx="8991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Query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5E543-1149-4B2D-C851-7E52B5638736}"/>
              </a:ext>
            </a:extLst>
          </p:cNvPr>
          <p:cNvSpPr txBox="1"/>
          <p:nvPr/>
        </p:nvSpPr>
        <p:spPr>
          <a:xfrm>
            <a:off x="1667280" y="5835483"/>
            <a:ext cx="832151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Söhne"/>
                <a:ea typeface="Söhne"/>
                <a:cs typeface="Söhne"/>
              </a:rPr>
              <a:t>Query having Boolean operators :</a:t>
            </a:r>
            <a:r>
              <a:rPr lang="en-US" sz="2000" b="1">
                <a:latin typeface="Söhne"/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This query retrieves all songs that either belong to an album (i.e.,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2000" b="1" err="1">
                <a:latin typeface="Consolas"/>
                <a:ea typeface="Söhne"/>
                <a:cs typeface="Söhne"/>
              </a:rPr>
              <a:t>albumId</a:t>
            </a:r>
            <a:r>
              <a:rPr lang="en-US" b="1">
                <a:ea typeface="+mn-lt"/>
                <a:cs typeface="+mn-lt"/>
              </a:rPr>
              <a:t> is not null) or are by a specific artist (assuming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2000" b="1" err="1">
                <a:latin typeface="Consolas"/>
                <a:ea typeface="Söhne"/>
                <a:cs typeface="Söhne"/>
              </a:rPr>
              <a:t>artistId</a:t>
            </a:r>
            <a:r>
              <a:rPr lang="en-US" sz="2000" b="1">
                <a:latin typeface="Consolas"/>
                <a:ea typeface="Söhne"/>
                <a:cs typeface="Söhne"/>
              </a:rPr>
              <a:t> = 401</a:t>
            </a:r>
            <a:r>
              <a:rPr lang="en-US" sz="1200">
                <a:ea typeface="+mn-lt"/>
                <a:cs typeface="+mn-lt"/>
              </a:rPr>
              <a:t>)</a:t>
            </a:r>
            <a:endParaRPr lang="en-US" sz="2000" b="1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1D2BA1D-6E4A-1ADF-96E8-61353216F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1695450"/>
            <a:ext cx="61245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5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FE67-9D66-7D97-5348-C164C0B0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585912"/>
            <a:ext cx="6210300" cy="368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2E826-37A9-6A56-C21F-F59DED0221B5}"/>
              </a:ext>
            </a:extLst>
          </p:cNvPr>
          <p:cNvSpPr txBox="1"/>
          <p:nvPr/>
        </p:nvSpPr>
        <p:spPr>
          <a:xfrm>
            <a:off x="2262738" y="535911"/>
            <a:ext cx="71603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Query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2F79C-478A-47DA-585E-2038A4DFE407}"/>
              </a:ext>
            </a:extLst>
          </p:cNvPr>
          <p:cNvSpPr txBox="1"/>
          <p:nvPr/>
        </p:nvSpPr>
        <p:spPr>
          <a:xfrm>
            <a:off x="1860804" y="5716392"/>
            <a:ext cx="79791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Query having arithmetic operators: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This query will retrieve all songs where the duration is less than 5 minutes.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95507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C611B5-6E6A-D420-ED3E-A21DDBA4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714371"/>
            <a:ext cx="5924550" cy="3552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88485-C546-B9D1-4D14-D25A98ADE56E}"/>
              </a:ext>
            </a:extLst>
          </p:cNvPr>
          <p:cNvSpPr txBox="1"/>
          <p:nvPr/>
        </p:nvSpPr>
        <p:spPr>
          <a:xfrm>
            <a:off x="1950123" y="5582414"/>
            <a:ext cx="8649021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 Set operations:</a:t>
            </a:r>
            <a:r>
              <a:rPr lang="en-US" sz="2400" b="1"/>
              <a:t> </a:t>
            </a:r>
            <a:r>
              <a:rPr lang="en-US" sz="1600" b="1">
                <a:ea typeface="+mn-lt"/>
                <a:cs typeface="+mn-lt"/>
              </a:rPr>
              <a:t>This query retrieves all songs from both the </a:t>
            </a:r>
            <a:r>
              <a:rPr lang="en-US" b="1">
                <a:latin typeface="Consolas"/>
              </a:rPr>
              <a:t>Song</a:t>
            </a:r>
            <a:r>
              <a:rPr lang="en-US" sz="1600" b="1">
                <a:ea typeface="+mn-lt"/>
                <a:cs typeface="+mn-lt"/>
              </a:rPr>
              <a:t> table and the </a:t>
            </a:r>
            <a:r>
              <a:rPr lang="en-US" b="1" err="1">
                <a:latin typeface="Consolas"/>
              </a:rPr>
              <a:t>ThreeNFSong</a:t>
            </a:r>
            <a:r>
              <a:rPr lang="en-US" sz="1600" b="1">
                <a:ea typeface="+mn-lt"/>
                <a:cs typeface="+mn-lt"/>
              </a:rPr>
              <a:t> table and combines them into a single result set, eliminating any duplicate rows.</a:t>
            </a:r>
            <a:r>
              <a:rPr lang="en-US" sz="2400" b="1"/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33641-8E46-BAE3-1428-183F5A5EB6E5}"/>
              </a:ext>
            </a:extLst>
          </p:cNvPr>
          <p:cNvSpPr txBox="1"/>
          <p:nvPr/>
        </p:nvSpPr>
        <p:spPr>
          <a:xfrm>
            <a:off x="2322284" y="699662"/>
            <a:ext cx="6728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Query 12</a:t>
            </a:r>
          </a:p>
        </p:txBody>
      </p:sp>
    </p:spTree>
    <p:extLst>
      <p:ext uri="{BB962C8B-B14F-4D97-AF65-F5344CB8AC3E}">
        <p14:creationId xmlns:p14="http://schemas.microsoft.com/office/powerpoint/2010/main" val="105828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F263-5653-A073-6868-6C7C3960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35783" y="233319"/>
            <a:ext cx="10515600" cy="1325563"/>
          </a:xfrm>
        </p:spPr>
        <p:txBody>
          <a:bodyPr/>
          <a:lstStyle/>
          <a:p>
            <a:r>
              <a:rPr lang="en-US">
                <a:latin typeface="Arial Black" panose="020B0A04020102020204" pitchFamily="34" charset="0"/>
              </a:rPr>
              <a:t>Relational  Schema</a:t>
            </a:r>
            <a:endParaRPr lang="en-IN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4A305-B7FA-80A8-B029-EFF233745A92}"/>
              </a:ext>
            </a:extLst>
          </p:cNvPr>
          <p:cNvSpPr txBox="1"/>
          <p:nvPr/>
        </p:nvSpPr>
        <p:spPr>
          <a:xfrm>
            <a:off x="3155924" y="1012278"/>
            <a:ext cx="8859777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User( </a:t>
            </a:r>
            <a:r>
              <a:rPr lang="en-US" b="1" err="1">
                <a:ea typeface="+mn-lt"/>
                <a:cs typeface="+mn-lt"/>
              </a:rPr>
              <a:t>userId</a:t>
            </a:r>
            <a:r>
              <a:rPr lang="en-US" b="1">
                <a:ea typeface="+mn-lt"/>
                <a:cs typeface="+mn-lt"/>
              </a:rPr>
              <a:t> , name , email , </a:t>
            </a:r>
            <a:r>
              <a:rPr lang="en-US" b="1" err="1">
                <a:ea typeface="+mn-lt"/>
                <a:cs typeface="+mn-lt"/>
              </a:rPr>
              <a:t>subscriptionType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r>
              <a:rPr lang="en-US" b="1">
                <a:ea typeface="+mn-lt"/>
                <a:cs typeface="+mn-lt"/>
              </a:rPr>
              <a:t>User-Subscription(</a:t>
            </a:r>
            <a:r>
              <a:rPr lang="en-US" b="1" err="1">
                <a:ea typeface="+mn-lt"/>
                <a:cs typeface="+mn-lt"/>
              </a:rPr>
              <a:t>SubscriptionID</a:t>
            </a:r>
            <a:r>
              <a:rPr lang="en-US" b="1">
                <a:ea typeface="+mn-lt"/>
                <a:cs typeface="+mn-lt"/>
              </a:rPr>
              <a:t> (FK),</a:t>
            </a:r>
            <a:r>
              <a:rPr lang="en-US" b="1" err="1">
                <a:ea typeface="+mn-lt"/>
                <a:cs typeface="+mn-lt"/>
              </a:rPr>
              <a:t>UserID</a:t>
            </a:r>
            <a:r>
              <a:rPr lang="en-US" b="1">
                <a:ea typeface="+mn-lt"/>
                <a:cs typeface="+mn-lt"/>
              </a:rPr>
              <a:t> (FK))</a:t>
            </a:r>
          </a:p>
          <a:p>
            <a:r>
              <a:rPr lang="en-US" b="1">
                <a:ea typeface="+mn-lt"/>
                <a:cs typeface="+mn-lt"/>
              </a:rPr>
              <a:t>Subscription(</a:t>
            </a:r>
            <a:r>
              <a:rPr lang="en-US" b="1" err="1">
                <a:ea typeface="+mn-lt"/>
                <a:cs typeface="+mn-lt"/>
              </a:rPr>
              <a:t>SubscriptionID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SubscriptionType,price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r>
              <a:rPr lang="en-US" b="1">
                <a:ea typeface="+mn-lt"/>
                <a:cs typeface="+mn-lt"/>
              </a:rPr>
              <a:t>User-Playlist(</a:t>
            </a:r>
            <a:r>
              <a:rPr lang="en-US" b="1" err="1">
                <a:ea typeface="+mn-lt"/>
                <a:cs typeface="+mn-lt"/>
              </a:rPr>
              <a:t>UserID</a:t>
            </a:r>
            <a:r>
              <a:rPr lang="en-US" b="1">
                <a:ea typeface="+mn-lt"/>
                <a:cs typeface="+mn-lt"/>
              </a:rPr>
              <a:t> (FK),</a:t>
            </a:r>
            <a:r>
              <a:rPr lang="en-US" b="1" err="1">
                <a:ea typeface="+mn-lt"/>
                <a:cs typeface="+mn-lt"/>
              </a:rPr>
              <a:t>playlistID</a:t>
            </a:r>
            <a:r>
              <a:rPr lang="en-US" b="1">
                <a:ea typeface="+mn-lt"/>
                <a:cs typeface="+mn-lt"/>
              </a:rPr>
              <a:t> (FK))</a:t>
            </a:r>
          </a:p>
          <a:p>
            <a:r>
              <a:rPr lang="en-US" b="1">
                <a:ea typeface="+mn-lt"/>
                <a:cs typeface="+mn-lt"/>
              </a:rPr>
              <a:t>Playlist(</a:t>
            </a:r>
            <a:r>
              <a:rPr lang="en-US" b="1" err="1">
                <a:ea typeface="+mn-lt"/>
                <a:cs typeface="+mn-lt"/>
              </a:rPr>
              <a:t>PlaylistID,Name,Description,UserID</a:t>
            </a:r>
            <a:r>
              <a:rPr lang="en-US" b="1">
                <a:ea typeface="+mn-lt"/>
                <a:cs typeface="+mn-lt"/>
              </a:rPr>
              <a:t> (FK))</a:t>
            </a:r>
          </a:p>
          <a:p>
            <a:r>
              <a:rPr lang="en-US" b="1" err="1">
                <a:ea typeface="+mn-lt"/>
                <a:cs typeface="+mn-lt"/>
              </a:rPr>
              <a:t>User_Preferences</a:t>
            </a:r>
            <a:r>
              <a:rPr lang="en-US" b="1">
                <a:ea typeface="+mn-lt"/>
                <a:cs typeface="+mn-lt"/>
              </a:rPr>
              <a:t>(</a:t>
            </a:r>
            <a:r>
              <a:rPr lang="en-US" b="1" err="1">
                <a:ea typeface="+mn-lt"/>
                <a:cs typeface="+mn-lt"/>
              </a:rPr>
              <a:t>PreferenceID</a:t>
            </a:r>
            <a:r>
              <a:rPr lang="en-US" b="1">
                <a:ea typeface="+mn-lt"/>
                <a:cs typeface="+mn-lt"/>
              </a:rPr>
              <a:t> , </a:t>
            </a:r>
            <a:r>
              <a:rPr lang="en-US" b="1" err="1">
                <a:ea typeface="+mn-lt"/>
                <a:cs typeface="+mn-lt"/>
              </a:rPr>
              <a:t>UserID</a:t>
            </a:r>
            <a:r>
              <a:rPr lang="en-US" b="1">
                <a:ea typeface="+mn-lt"/>
                <a:cs typeface="+mn-lt"/>
              </a:rPr>
              <a:t> (FK), Language)</a:t>
            </a:r>
          </a:p>
          <a:p>
            <a:r>
              <a:rPr lang="en-US" b="1">
                <a:ea typeface="+mn-lt"/>
                <a:cs typeface="+mn-lt"/>
              </a:rPr>
              <a:t>Artist(</a:t>
            </a:r>
            <a:r>
              <a:rPr lang="en-US" b="1" err="1">
                <a:ea typeface="+mn-lt"/>
                <a:cs typeface="+mn-lt"/>
              </a:rPr>
              <a:t>ArtistID,Name,genreID,Description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r>
              <a:rPr lang="en-US" b="1">
                <a:ea typeface="+mn-lt"/>
                <a:cs typeface="+mn-lt"/>
              </a:rPr>
              <a:t>Artist-</a:t>
            </a:r>
            <a:r>
              <a:rPr lang="en-US" b="1" err="1">
                <a:ea typeface="+mn-lt"/>
                <a:cs typeface="+mn-lt"/>
              </a:rPr>
              <a:t>User_Preferences</a:t>
            </a:r>
            <a:r>
              <a:rPr lang="en-US" b="1">
                <a:ea typeface="+mn-lt"/>
                <a:cs typeface="+mn-lt"/>
              </a:rPr>
              <a:t>(</a:t>
            </a:r>
            <a:r>
              <a:rPr lang="en-US" b="1" err="1">
                <a:ea typeface="+mn-lt"/>
                <a:cs typeface="+mn-lt"/>
              </a:rPr>
              <a:t>ArtistID</a:t>
            </a:r>
            <a:r>
              <a:rPr lang="en-US" b="1">
                <a:ea typeface="+mn-lt"/>
                <a:cs typeface="+mn-lt"/>
              </a:rPr>
              <a:t> (FK),</a:t>
            </a:r>
            <a:r>
              <a:rPr lang="en-US" b="1" err="1">
                <a:ea typeface="+mn-lt"/>
                <a:cs typeface="+mn-lt"/>
              </a:rPr>
              <a:t>PreferencesID</a:t>
            </a:r>
            <a:r>
              <a:rPr lang="en-US" b="1">
                <a:ea typeface="+mn-lt"/>
                <a:cs typeface="+mn-lt"/>
              </a:rPr>
              <a:t> (FK))</a:t>
            </a:r>
          </a:p>
          <a:p>
            <a:r>
              <a:rPr lang="en-US" b="1" err="1">
                <a:ea typeface="+mn-lt"/>
                <a:cs typeface="+mn-lt"/>
              </a:rPr>
              <a:t>User_Preferences</a:t>
            </a:r>
            <a:r>
              <a:rPr lang="en-US" b="1">
                <a:ea typeface="+mn-lt"/>
                <a:cs typeface="+mn-lt"/>
              </a:rPr>
              <a:t>-Genre(</a:t>
            </a:r>
            <a:r>
              <a:rPr lang="en-US" b="1" err="1">
                <a:ea typeface="+mn-lt"/>
                <a:cs typeface="+mn-lt"/>
              </a:rPr>
              <a:t>PreferencesID</a:t>
            </a:r>
            <a:r>
              <a:rPr lang="en-US" b="1">
                <a:ea typeface="+mn-lt"/>
                <a:cs typeface="+mn-lt"/>
              </a:rPr>
              <a:t> (FK),</a:t>
            </a:r>
            <a:r>
              <a:rPr lang="en-US" b="1" err="1">
                <a:ea typeface="+mn-lt"/>
                <a:cs typeface="+mn-lt"/>
              </a:rPr>
              <a:t>GenreID</a:t>
            </a:r>
            <a:r>
              <a:rPr lang="en-US" b="1">
                <a:ea typeface="+mn-lt"/>
                <a:cs typeface="+mn-lt"/>
              </a:rPr>
              <a:t>(FK))</a:t>
            </a:r>
          </a:p>
          <a:p>
            <a:r>
              <a:rPr lang="en-US" b="1">
                <a:ea typeface="+mn-lt"/>
                <a:cs typeface="+mn-lt"/>
              </a:rPr>
              <a:t>Playlist-Genre(</a:t>
            </a:r>
            <a:r>
              <a:rPr lang="en-US" b="1" err="1">
                <a:ea typeface="+mn-lt"/>
                <a:cs typeface="+mn-lt"/>
              </a:rPr>
              <a:t>GenreID</a:t>
            </a:r>
            <a:r>
              <a:rPr lang="en-US" b="1">
                <a:ea typeface="+mn-lt"/>
                <a:cs typeface="+mn-lt"/>
              </a:rPr>
              <a:t> (FK),</a:t>
            </a:r>
            <a:r>
              <a:rPr lang="en-US" b="1" err="1">
                <a:ea typeface="+mn-lt"/>
                <a:cs typeface="+mn-lt"/>
              </a:rPr>
              <a:t>PlaylistID</a:t>
            </a:r>
            <a:r>
              <a:rPr lang="en-US" b="1">
                <a:ea typeface="+mn-lt"/>
                <a:cs typeface="+mn-lt"/>
              </a:rPr>
              <a:t> (FK))</a:t>
            </a:r>
          </a:p>
          <a:p>
            <a:r>
              <a:rPr lang="en-US" b="1">
                <a:ea typeface="+mn-lt"/>
                <a:cs typeface="+mn-lt"/>
              </a:rPr>
              <a:t>Playlist-Song(</a:t>
            </a:r>
            <a:r>
              <a:rPr lang="en-US" b="1" err="1">
                <a:ea typeface="+mn-lt"/>
                <a:cs typeface="+mn-lt"/>
              </a:rPr>
              <a:t>SongID</a:t>
            </a:r>
            <a:r>
              <a:rPr lang="en-US" b="1">
                <a:ea typeface="+mn-lt"/>
                <a:cs typeface="+mn-lt"/>
              </a:rPr>
              <a:t> (FK),</a:t>
            </a:r>
            <a:r>
              <a:rPr lang="en-US" b="1" err="1">
                <a:ea typeface="+mn-lt"/>
                <a:cs typeface="+mn-lt"/>
              </a:rPr>
              <a:t>PlaylistID</a:t>
            </a:r>
            <a:r>
              <a:rPr lang="en-US" b="1">
                <a:ea typeface="+mn-lt"/>
                <a:cs typeface="+mn-lt"/>
              </a:rPr>
              <a:t> (FK)) Artist-Genre(</a:t>
            </a:r>
            <a:r>
              <a:rPr lang="en-US" b="1" err="1">
                <a:ea typeface="+mn-lt"/>
                <a:cs typeface="+mn-lt"/>
              </a:rPr>
              <a:t>ArtistID</a:t>
            </a:r>
            <a:r>
              <a:rPr lang="en-US" b="1">
                <a:ea typeface="+mn-lt"/>
                <a:cs typeface="+mn-lt"/>
              </a:rPr>
              <a:t> (FK),</a:t>
            </a:r>
            <a:r>
              <a:rPr lang="en-US" b="1" err="1">
                <a:ea typeface="+mn-lt"/>
                <a:cs typeface="+mn-lt"/>
              </a:rPr>
              <a:t>GenreID</a:t>
            </a:r>
            <a:r>
              <a:rPr lang="en-US" b="1">
                <a:ea typeface="+mn-lt"/>
                <a:cs typeface="+mn-lt"/>
              </a:rPr>
              <a:t> (FK))</a:t>
            </a:r>
          </a:p>
          <a:p>
            <a:r>
              <a:rPr lang="en-US" b="1">
                <a:ea typeface="+mn-lt"/>
                <a:cs typeface="+mn-lt"/>
              </a:rPr>
              <a:t>Genre(</a:t>
            </a:r>
            <a:r>
              <a:rPr lang="en-US" b="1" err="1">
                <a:ea typeface="+mn-lt"/>
                <a:cs typeface="+mn-lt"/>
              </a:rPr>
              <a:t>GenreID,Name,Description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r>
              <a:rPr lang="en-US" b="1">
                <a:ea typeface="+mn-lt"/>
                <a:cs typeface="+mn-lt"/>
              </a:rPr>
              <a:t>Song(</a:t>
            </a:r>
            <a:r>
              <a:rPr lang="en-US" b="1" err="1">
                <a:ea typeface="+mn-lt"/>
                <a:cs typeface="+mn-lt"/>
              </a:rPr>
              <a:t>SongID,Title,Duration,AlbumID</a:t>
            </a:r>
            <a:r>
              <a:rPr lang="en-US" b="1">
                <a:ea typeface="+mn-lt"/>
                <a:cs typeface="+mn-lt"/>
              </a:rPr>
              <a:t> (FK),</a:t>
            </a:r>
            <a:r>
              <a:rPr lang="en-US" b="1" err="1">
                <a:ea typeface="+mn-lt"/>
                <a:cs typeface="+mn-lt"/>
              </a:rPr>
              <a:t>GenreID</a:t>
            </a:r>
            <a:r>
              <a:rPr lang="en-US" b="1">
                <a:ea typeface="+mn-lt"/>
                <a:cs typeface="+mn-lt"/>
              </a:rPr>
              <a:t> (FK),</a:t>
            </a:r>
            <a:r>
              <a:rPr lang="en-US" b="1" err="1">
                <a:ea typeface="+mn-lt"/>
                <a:cs typeface="+mn-lt"/>
              </a:rPr>
              <a:t>ArtistID</a:t>
            </a:r>
            <a:r>
              <a:rPr lang="en-US" b="1">
                <a:ea typeface="+mn-lt"/>
                <a:cs typeface="+mn-lt"/>
              </a:rPr>
              <a:t> (FK))</a:t>
            </a:r>
          </a:p>
          <a:p>
            <a:r>
              <a:rPr lang="en-US" b="1">
                <a:ea typeface="+mn-lt"/>
                <a:cs typeface="+mn-lt"/>
              </a:rPr>
              <a:t>Artist-Album(</a:t>
            </a:r>
            <a:r>
              <a:rPr lang="en-US" b="1" err="1">
                <a:ea typeface="+mn-lt"/>
                <a:cs typeface="+mn-lt"/>
              </a:rPr>
              <a:t>ArtistID</a:t>
            </a:r>
            <a:r>
              <a:rPr lang="en-US" b="1">
                <a:ea typeface="+mn-lt"/>
                <a:cs typeface="+mn-lt"/>
              </a:rPr>
              <a:t> (FK),</a:t>
            </a:r>
            <a:r>
              <a:rPr lang="en-US" b="1" err="1">
                <a:ea typeface="+mn-lt"/>
                <a:cs typeface="+mn-lt"/>
              </a:rPr>
              <a:t>AlbumID</a:t>
            </a:r>
            <a:r>
              <a:rPr lang="en-US" b="1">
                <a:ea typeface="+mn-lt"/>
                <a:cs typeface="+mn-lt"/>
              </a:rPr>
              <a:t> (FK))</a:t>
            </a:r>
          </a:p>
          <a:p>
            <a:r>
              <a:rPr lang="en-US" b="1">
                <a:ea typeface="+mn-lt"/>
                <a:cs typeface="+mn-lt"/>
              </a:rPr>
              <a:t>Song-Genre(</a:t>
            </a:r>
            <a:r>
              <a:rPr lang="en-US" b="1" err="1">
                <a:ea typeface="+mn-lt"/>
                <a:cs typeface="+mn-lt"/>
              </a:rPr>
              <a:t>SongID</a:t>
            </a:r>
            <a:r>
              <a:rPr lang="en-US" b="1">
                <a:ea typeface="+mn-lt"/>
                <a:cs typeface="+mn-lt"/>
              </a:rPr>
              <a:t>(FK),</a:t>
            </a:r>
            <a:r>
              <a:rPr lang="en-US" b="1" err="1">
                <a:ea typeface="+mn-lt"/>
                <a:cs typeface="+mn-lt"/>
              </a:rPr>
              <a:t>GenreID</a:t>
            </a:r>
            <a:r>
              <a:rPr lang="en-US" b="1">
                <a:ea typeface="+mn-lt"/>
                <a:cs typeface="+mn-lt"/>
              </a:rPr>
              <a:t>(FK))</a:t>
            </a:r>
          </a:p>
          <a:p>
            <a:r>
              <a:rPr lang="en-US" b="1">
                <a:ea typeface="+mn-lt"/>
                <a:cs typeface="+mn-lt"/>
              </a:rPr>
              <a:t>Album(</a:t>
            </a:r>
            <a:r>
              <a:rPr lang="en-US" b="1" err="1">
                <a:ea typeface="+mn-lt"/>
                <a:cs typeface="+mn-lt"/>
              </a:rPr>
              <a:t>AlbumID,Title,ReleaseYear,ArtistID,Label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r>
              <a:rPr lang="en-US" b="1">
                <a:ea typeface="+mn-lt"/>
                <a:cs typeface="+mn-lt"/>
              </a:rPr>
              <a:t>Album-genre(</a:t>
            </a:r>
            <a:r>
              <a:rPr lang="en-US" b="1" err="1">
                <a:ea typeface="+mn-lt"/>
                <a:cs typeface="+mn-lt"/>
              </a:rPr>
              <a:t>AlbumID</a:t>
            </a:r>
            <a:r>
              <a:rPr lang="en-US" b="1">
                <a:ea typeface="+mn-lt"/>
                <a:cs typeface="+mn-lt"/>
              </a:rPr>
              <a:t>(FK),</a:t>
            </a:r>
            <a:r>
              <a:rPr lang="en-US" b="1" err="1">
                <a:ea typeface="+mn-lt"/>
                <a:cs typeface="+mn-lt"/>
              </a:rPr>
              <a:t>GenreID</a:t>
            </a:r>
            <a:r>
              <a:rPr lang="en-US" b="1">
                <a:ea typeface="+mn-lt"/>
                <a:cs typeface="+mn-lt"/>
              </a:rPr>
              <a:t>(FK))</a:t>
            </a:r>
          </a:p>
          <a:p>
            <a:r>
              <a:rPr lang="en-US" b="1" err="1">
                <a:ea typeface="+mn-lt"/>
                <a:cs typeface="+mn-lt"/>
              </a:rPr>
              <a:t>Album_Artist_Song</a:t>
            </a:r>
            <a:r>
              <a:rPr lang="en-US" b="1">
                <a:ea typeface="+mn-lt"/>
                <a:cs typeface="+mn-lt"/>
              </a:rPr>
              <a:t>(</a:t>
            </a:r>
            <a:r>
              <a:rPr lang="en-US" b="1" err="1">
                <a:ea typeface="+mn-lt"/>
                <a:cs typeface="+mn-lt"/>
              </a:rPr>
              <a:t>ArtistID</a:t>
            </a:r>
            <a:r>
              <a:rPr lang="en-US" b="1">
                <a:ea typeface="+mn-lt"/>
                <a:cs typeface="+mn-lt"/>
              </a:rPr>
              <a:t>(FK),</a:t>
            </a:r>
            <a:r>
              <a:rPr lang="en-US" b="1" err="1">
                <a:ea typeface="+mn-lt"/>
                <a:cs typeface="+mn-lt"/>
              </a:rPr>
              <a:t>SongID</a:t>
            </a:r>
            <a:r>
              <a:rPr lang="en-US" b="1">
                <a:ea typeface="+mn-lt"/>
                <a:cs typeface="+mn-lt"/>
              </a:rPr>
              <a:t> (FK),</a:t>
            </a:r>
            <a:r>
              <a:rPr lang="en-US" b="1" err="1">
                <a:ea typeface="+mn-lt"/>
                <a:cs typeface="+mn-lt"/>
              </a:rPr>
              <a:t>AlbumID</a:t>
            </a:r>
            <a:r>
              <a:rPr lang="en-US" b="1">
                <a:ea typeface="+mn-lt"/>
                <a:cs typeface="+mn-lt"/>
              </a:rPr>
              <a:t>(FK))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7D34C6-1631-6813-3AD6-BAE7D1F9110E}"/>
              </a:ext>
            </a:extLst>
          </p:cNvPr>
          <p:cNvSpPr txBox="1"/>
          <p:nvPr/>
        </p:nvSpPr>
        <p:spPr>
          <a:xfrm>
            <a:off x="1866417" y="723946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>
                <a:latin typeface="Arial Black" panose="020B0A04020102020204" pitchFamily="34" charset="0"/>
              </a:rPr>
              <a:t>Universal Table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C82B4-9CC5-E9D3-6A97-05B377C16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893"/>
            <a:ext cx="12192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3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F93114-FD6F-9626-9D8A-9B5B8B03A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" y="1871662"/>
            <a:ext cx="11058525" cy="3114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22A77-09AE-62A4-C067-D85E4223CA94}"/>
              </a:ext>
            </a:extLst>
          </p:cNvPr>
          <p:cNvSpPr txBox="1"/>
          <p:nvPr/>
        </p:nvSpPr>
        <p:spPr>
          <a:xfrm>
            <a:off x="2247852" y="714548"/>
            <a:ext cx="8291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Universal table contd..</a:t>
            </a:r>
          </a:p>
        </p:txBody>
      </p:sp>
    </p:spTree>
    <p:extLst>
      <p:ext uri="{BB962C8B-B14F-4D97-AF65-F5344CB8AC3E}">
        <p14:creationId xmlns:p14="http://schemas.microsoft.com/office/powerpoint/2010/main" val="244067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891653-0387-4C23-00AC-0A7721FE7E92}"/>
              </a:ext>
            </a:extLst>
          </p:cNvPr>
          <p:cNvSpPr txBox="1"/>
          <p:nvPr/>
        </p:nvSpPr>
        <p:spPr>
          <a:xfrm>
            <a:off x="1996751" y="765109"/>
            <a:ext cx="6130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Abadi" panose="020B0604020104020204" pitchFamily="34" charset="0"/>
              </a:rPr>
              <a:t>After creating Atomic Attributes (1NF)</a:t>
            </a:r>
            <a:endParaRPr lang="en-IN" sz="2500">
              <a:latin typeface="Abadi" panose="020B0604020104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5E3E3A-9DCE-A5BE-3F13-1B174997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9825"/>
            <a:ext cx="12192000" cy="2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14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42F-A193-0897-EB4A-7A4C22EA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19" y="627828"/>
            <a:ext cx="9226421" cy="599006"/>
          </a:xfrm>
        </p:spPr>
        <p:txBody>
          <a:bodyPr>
            <a:no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1NF</a:t>
            </a:r>
            <a:endParaRPr lang="en-IN" sz="400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AE1E4-A2C5-4FD1-EBB3-85D4E0944560}"/>
              </a:ext>
            </a:extLst>
          </p:cNvPr>
          <p:cNvSpPr txBox="1"/>
          <p:nvPr/>
        </p:nvSpPr>
        <p:spPr>
          <a:xfrm>
            <a:off x="1676319" y="1502319"/>
            <a:ext cx="662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>
                <a:latin typeface="Abadi" panose="020B0604020104020204" pitchFamily="34" charset="0"/>
              </a:rPr>
              <a:t>universal_1nf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FBFDE-05A1-8CCB-11B7-ED91094E5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1701"/>
            <a:ext cx="12192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5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76946-9E13-5C53-DB3B-32E4F6789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322"/>
            <a:ext cx="12192000" cy="2543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5BCD33-6DB6-7428-A888-AECBE0FAA0EB}"/>
              </a:ext>
            </a:extLst>
          </p:cNvPr>
          <p:cNvSpPr txBox="1"/>
          <p:nvPr/>
        </p:nvSpPr>
        <p:spPr>
          <a:xfrm>
            <a:off x="2069215" y="714548"/>
            <a:ext cx="74581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1NF</a:t>
            </a:r>
          </a:p>
        </p:txBody>
      </p:sp>
    </p:spTree>
    <p:extLst>
      <p:ext uri="{BB962C8B-B14F-4D97-AF65-F5344CB8AC3E}">
        <p14:creationId xmlns:p14="http://schemas.microsoft.com/office/powerpoint/2010/main" val="98748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7AA207-4930-E547-299B-AED9AF0020C1}"/>
              </a:ext>
            </a:extLst>
          </p:cNvPr>
          <p:cNvSpPr txBox="1"/>
          <p:nvPr/>
        </p:nvSpPr>
        <p:spPr>
          <a:xfrm>
            <a:off x="2141316" y="706056"/>
            <a:ext cx="9282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>
                <a:latin typeface="Arial Black" panose="020B0A04020102020204" pitchFamily="34" charset="0"/>
              </a:rPr>
              <a:t>2NF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DFE2332-5F2E-6A93-44E8-4822A814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9825"/>
            <a:ext cx="12192000" cy="2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9380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626</Words>
  <Application>Microsoft Office PowerPoint</Application>
  <PresentationFormat>Widescreen</PresentationFormat>
  <Paragraphs>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Abadi</vt:lpstr>
      <vt:lpstr>Arial</vt:lpstr>
      <vt:lpstr>Arial Black</vt:lpstr>
      <vt:lpstr>Artifakt Element Black</vt:lpstr>
      <vt:lpstr>Calibri</vt:lpstr>
      <vt:lpstr>Century Gothic</vt:lpstr>
      <vt:lpstr>Consolas</vt:lpstr>
      <vt:lpstr>Söhne</vt:lpstr>
      <vt:lpstr>Wingdings 3</vt:lpstr>
      <vt:lpstr>Wisp</vt:lpstr>
      <vt:lpstr>PowerPoint Presentation</vt:lpstr>
      <vt:lpstr>   ER   Diagram</vt:lpstr>
      <vt:lpstr>Relational  Schema</vt:lpstr>
      <vt:lpstr>PowerPoint Presentation</vt:lpstr>
      <vt:lpstr>PowerPoint Presentation</vt:lpstr>
      <vt:lpstr>PowerPoint Presentation</vt:lpstr>
      <vt:lpstr>1NF</vt:lpstr>
      <vt:lpstr>PowerPoint Presentation</vt:lpstr>
      <vt:lpstr>PowerPoint Presentation</vt:lpstr>
      <vt:lpstr>PowerPoint Presentation</vt:lpstr>
      <vt:lpstr>2NF</vt:lpstr>
      <vt:lpstr>PowerPoint Presentation</vt:lpstr>
      <vt:lpstr>PowerPoint Presentation</vt:lpstr>
      <vt:lpstr>PowerPoint Presentation</vt:lpstr>
      <vt:lpstr>PowerPoint Presentation</vt:lpstr>
      <vt:lpstr>3NF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ANABALA BALAJI-[AM.EN.U4CSE22305]</dc:creator>
  <cp:lastModifiedBy>umesh g</cp:lastModifiedBy>
  <cp:revision>2</cp:revision>
  <dcterms:created xsi:type="dcterms:W3CDTF">2024-02-21T16:33:02Z</dcterms:created>
  <dcterms:modified xsi:type="dcterms:W3CDTF">2025-01-17T06:49:43Z</dcterms:modified>
</cp:coreProperties>
</file>