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65"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5" r:id="rId19"/>
    <p:sldId id="286" r:id="rId20"/>
    <p:sldId id="288" r:id="rId21"/>
    <p:sldId id="287" r:id="rId22"/>
    <p:sldId id="282" r:id="rId23"/>
    <p:sldId id="283" r:id="rId24"/>
    <p:sldId id="284"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266" r:id="rId38"/>
    <p:sldId id="257" r:id="rId39"/>
    <p:sldId id="258" r:id="rId40"/>
    <p:sldId id="260" r:id="rId41"/>
    <p:sldId id="259" r:id="rId42"/>
    <p:sldId id="261" r:id="rId43"/>
    <p:sldId id="262" r:id="rId44"/>
    <p:sldId id="263" r:id="rId4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p:cViewPr varScale="1">
        <p:scale>
          <a:sx n="90" d="100"/>
          <a:sy n="90" d="100"/>
        </p:scale>
        <p:origin x="143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A05021-C615-49AE-AC90-154A14EBBCA1}" type="datetimeFigureOut">
              <a:rPr lang="zh-TW" altLang="en-US" smtClean="0"/>
              <a:t>2019/1/2</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4401F-1DA9-453E-BFB4-3BD4B2D99360}" type="slidenum">
              <a:rPr lang="zh-TW" altLang="en-US" smtClean="0"/>
              <a:t>‹#›</a:t>
            </a:fld>
            <a:endParaRPr lang="zh-TW" altLang="en-US"/>
          </a:p>
        </p:txBody>
      </p:sp>
    </p:spTree>
    <p:extLst>
      <p:ext uri="{BB962C8B-B14F-4D97-AF65-F5344CB8AC3E}">
        <p14:creationId xmlns:p14="http://schemas.microsoft.com/office/powerpoint/2010/main" val="3080936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5BBEAD13-0566-4C6C-97E7-55F17F24B09F}" type="datetimeFigureOut">
              <a:rPr lang="zh-TW" altLang="en-US" smtClean="0"/>
              <a:t>2019/1/2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5BBEAD13-0566-4C6C-97E7-55F17F24B09F}" type="datetimeFigureOut">
              <a:rPr lang="zh-TW" altLang="en-US" smtClean="0"/>
              <a:t>2019/1/2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t>2019/1/2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t>2019/1/2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Comparison_of_programming_paradigms"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losure_(computer_programming)"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Currying"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Currying" TargetMode="External"/><Relationship Id="rId1" Type="http://schemas.openxmlformats.org/officeDocument/2006/relationships/slideLayout" Target="../slideLayouts/slideLayout2.xml"/><Relationship Id="rId6" Type="http://schemas.openxmlformats.org/officeDocument/2006/relationships/hyperlink" Target="https://stackoverflow.com/questions/9458271/currying-decorator-in-python" TargetMode="Externa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3/library/functools.html" TargetMode="External"/><Relationship Id="rId2" Type="http://schemas.openxmlformats.org/officeDocument/2006/relationships/hyperlink" Target="https://en.wikipedia.org/wiki/Partial_application"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Factorial"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Factorial"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Lazy_evaluation" TargetMode="External"/><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hyperlink" Target="https://medium.com/@jsadovonon/laziness-driven-programming-feb547ea6d1a"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Functional_programming#History"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fpcomplete.com/blog/2017/04/pure-functional-programm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anandology.com/python-practice-book/iterators.html#the-iteration-protocol" TargetMode="Externa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python.org/3/library/functions.html" TargetMode="External"/><Relationship Id="rId1" Type="http://schemas.openxmlformats.org/officeDocument/2006/relationships/slideLayout" Target="../slideLayouts/slideLayout2.xml"/><Relationship Id="rId5" Type="http://schemas.openxmlformats.org/officeDocument/2006/relationships/hyperlink" Target="https://www.reddit.com/r/ProgrammerHumor/comments/55ompo/map_filter_reduce_explained_with_emojis/" TargetMode="External"/><Relationship Id="rId4" Type="http://schemas.openxmlformats.org/officeDocument/2006/relationships/image" Target="../media/image31.jp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hackerrank.com/challenges/gem-stones/problem" TargetMode="Externa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hackerrank.com/challenges/gem-stones/problem" TargetMode="Externa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hackerrank.com/challenges/gem-stones/problem" TargetMode="Externa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hackerrank.com/challenges/two-arrays/problem" TargetMode="Externa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hackerrank.com/challenges/two-arrays/problem" TargetMode="Externa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obgu/pyrsistent" TargetMode="External"/><Relationship Id="rId2" Type="http://schemas.openxmlformats.org/officeDocument/2006/relationships/hyperlink" Target="https://en.wikipedia.org/wiki/Side_effect_(computer_science)"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hackerrank.com/challenges/two-arrays/problem" TargetMode="Externa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hackerrank.com/challenges/two-arrays/problem" TargetMode="Externa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hackerrank.com/challenges/game-of-stones-1/problem" TargetMode="Externa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hackerrank.com/challenges/game-of-stones-1/problem" TargetMode="Externa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hackerrank.com/challenges/game-of-stones-1/problem" TargetMode="Externa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hackerrank.com/challenges/game-of-stones-1/problem" TargetMode="Externa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Ta1bAMOMFOI&amp;index=58&amp;t=1058s&amp;list=WL" TargetMode="External"/><Relationship Id="rId2" Type="http://schemas.openxmlformats.org/officeDocument/2006/relationships/hyperlink" Target="https://www.slideshare.net/mzupzup/functional-programming-principles-patterns" TargetMode="External"/><Relationship Id="rId1" Type="http://schemas.openxmlformats.org/officeDocument/2006/relationships/slideLayout" Target="../slideLayouts/slideLayout2.xml"/><Relationship Id="rId6" Type="http://schemas.openxmlformats.org/officeDocument/2006/relationships/hyperlink" Target="https://medium.com/@rayshih771012/why-functional-programming-language-3591d15f4303" TargetMode="External"/><Relationship Id="rId5" Type="http://schemas.openxmlformats.org/officeDocument/2006/relationships/hyperlink" Target="https://hackernoon.com/why-functional-programming-matters-c647f56a7691" TargetMode="External"/><Relationship Id="rId4" Type="http://schemas.openxmlformats.org/officeDocument/2006/relationships/hyperlink" Target="https://www.fpcomplete.com/blog/2017/04/pure-functional-programming"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stackoverflow.com/questions/3323001/what-is-the-maximum-recursion-depth-in-python-and-how-to-increase-it" TargetMode="Externa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4.xml.rels><?xml version="1.0" encoding="UTF-8" standalone="yes"?>
<Relationships xmlns="http://schemas.openxmlformats.org/package/2006/relationships"><Relationship Id="rId3" Type="http://schemas.openxmlformats.org/officeDocument/2006/relationships/hyperlink" Target="https://en.wikipedia.org/wiki/Fibonacci_number" TargetMode="External"/><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hackernoon.com/why-functional-programming-matters-c647f56a769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Comparison_of_programming_paradigms"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Comparison_of_programming_paradigms"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Comparison_of_programming_paradigms"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Comparison_of_programming_paradigms"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Function Programming </a:t>
            </a:r>
            <a:r>
              <a:rPr lang="en-US" altLang="zh-TW" strike="sngStrike" dirty="0"/>
              <a:t>Utility</a:t>
            </a:r>
            <a:br>
              <a:rPr lang="en-US" altLang="zh-TW" strike="sngStrike" dirty="0"/>
            </a:br>
            <a:r>
              <a:rPr lang="en-US" altLang="zh-TW" sz="4000" dirty="0"/>
              <a:t>(Basic)</a:t>
            </a:r>
            <a:endParaRPr lang="zh-TW" altLang="en-US" sz="4000" dirty="0"/>
          </a:p>
        </p:txBody>
      </p:sp>
      <p:sp>
        <p:nvSpPr>
          <p:cNvPr id="3" name="副標題 2"/>
          <p:cNvSpPr>
            <a:spLocks noGrp="1"/>
          </p:cNvSpPr>
          <p:nvPr>
            <p:ph type="subTitle" idx="1"/>
          </p:nvPr>
        </p:nvSpPr>
        <p:spPr/>
        <p:txBody>
          <a:bodyPr/>
          <a:lstStyle/>
          <a:p>
            <a:r>
              <a:rPr lang="en-US" altLang="zh-TW" dirty="0"/>
              <a:t>Reporter: John</a:t>
            </a:r>
            <a:endParaRPr lang="zh-TW" altLang="en-US" dirty="0"/>
          </a:p>
        </p:txBody>
      </p:sp>
    </p:spTree>
    <p:extLst>
      <p:ext uri="{BB962C8B-B14F-4D97-AF65-F5344CB8AC3E}">
        <p14:creationId xmlns:p14="http://schemas.microsoft.com/office/powerpoint/2010/main" val="88710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(Imperative vs Declarative)</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2400" b="1" dirty="0"/>
              <a:t>Declarative</a:t>
            </a:r>
            <a:r>
              <a:rPr lang="en-US" altLang="zh-TW" sz="1800" dirty="0"/>
              <a:t> vs Imperative (</a:t>
            </a:r>
            <a:r>
              <a:rPr lang="en-US" altLang="zh-TW" sz="1800" dirty="0">
                <a:hlinkClick r:id="rId2"/>
              </a:rPr>
              <a:t>Programming paradigms</a:t>
            </a:r>
            <a:r>
              <a:rPr lang="en-US" altLang="zh-TW" sz="1800" dirty="0"/>
              <a:t>):</a:t>
            </a:r>
            <a:endParaRPr lang="en-US" altLang="zh-TW" sz="19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7" name="圖片 6">
            <a:extLst>
              <a:ext uri="{FF2B5EF4-FFF2-40B4-BE49-F238E27FC236}">
                <a16:creationId xmlns:a16="http://schemas.microsoft.com/office/drawing/2014/main" id="{68C641BD-07F1-488F-9E8E-5647E78929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1883053"/>
            <a:ext cx="7592485" cy="3572374"/>
          </a:xfrm>
          <a:prstGeom prst="rect">
            <a:avLst/>
          </a:prstGeom>
        </p:spPr>
      </p:pic>
    </p:spTree>
    <p:extLst>
      <p:ext uri="{BB962C8B-B14F-4D97-AF65-F5344CB8AC3E}">
        <p14:creationId xmlns:p14="http://schemas.microsoft.com/office/powerpoint/2010/main" val="1758785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9741E248-FF80-4A2B-A561-1C7C22D64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72" y="3356992"/>
            <a:ext cx="8823259" cy="2376264"/>
          </a:xfrm>
          <a:prstGeom prst="rect">
            <a:avLst/>
          </a:prstGeom>
        </p:spPr>
      </p:pic>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(Closures/Curring)</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A </a:t>
            </a:r>
            <a:r>
              <a:rPr lang="en-US" altLang="zh-TW" sz="1800" b="1" dirty="0">
                <a:hlinkClick r:id="rId3"/>
              </a:rPr>
              <a:t>Closure</a:t>
            </a:r>
            <a:r>
              <a:rPr lang="en-US" altLang="zh-TW" sz="1800" dirty="0"/>
              <a:t> is a function which </a:t>
            </a:r>
            <a:r>
              <a:rPr lang="en-US" altLang="zh-TW" sz="1800" b="1" dirty="0"/>
              <a:t>simply creates a scope that allows the function to access and manipulate the variables in enclosing scopes</a:t>
            </a:r>
            <a:r>
              <a:rPr lang="en-US" altLang="zh-TW" sz="1800" dirty="0"/>
              <a:t>. Normally, you will follow below steps to create a Closure in Python:</a:t>
            </a:r>
          </a:p>
          <a:p>
            <a:pPr lvl="1"/>
            <a:r>
              <a:rPr lang="en-US" altLang="zh-TW" sz="1600" dirty="0"/>
              <a:t>We have to create a nested function (a function inside another function).</a:t>
            </a:r>
          </a:p>
          <a:p>
            <a:pPr lvl="1"/>
            <a:r>
              <a:rPr lang="en-US" altLang="zh-TW" sz="1600" dirty="0"/>
              <a:t>This nested function has to refer to a variable defined inside the enclosing function.</a:t>
            </a:r>
          </a:p>
          <a:p>
            <a:pPr lvl="1"/>
            <a:r>
              <a:rPr lang="en-US" altLang="zh-TW" sz="1600" dirty="0"/>
              <a:t>The enclosing function has to return the nested function</a:t>
            </a:r>
          </a:p>
          <a:p>
            <a:pPr lvl="1"/>
            <a:endParaRPr lang="en-US" altLang="zh-TW" sz="14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spTree>
    <p:extLst>
      <p:ext uri="{BB962C8B-B14F-4D97-AF65-F5344CB8AC3E}">
        <p14:creationId xmlns:p14="http://schemas.microsoft.com/office/powerpoint/2010/main" val="43227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(Closures/Curring)</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Even if closures seem pretty interesting (a function returning another function which knows its creation context!) there is another question: where </a:t>
            </a:r>
            <a:r>
              <a:rPr lang="en-US" altLang="zh-TW" sz="1800" b="1" dirty="0"/>
              <a:t>can we utilize closures to make the best of them?</a:t>
            </a:r>
            <a:r>
              <a:rPr lang="en-US" altLang="zh-TW" sz="1800" dirty="0"/>
              <a:t> Here are a few uses for closures:</a:t>
            </a:r>
          </a:p>
          <a:p>
            <a:pPr lvl="1"/>
            <a:r>
              <a:rPr lang="en-US" altLang="zh-TW" sz="1600" dirty="0"/>
              <a:t>Eliminating global variables</a:t>
            </a:r>
          </a:p>
          <a:p>
            <a:pPr lvl="1"/>
            <a:r>
              <a:rPr lang="en-US" altLang="zh-TW" sz="1600" dirty="0"/>
              <a:t>Replacing hard-coded constants</a:t>
            </a:r>
          </a:p>
          <a:p>
            <a:pPr lvl="1"/>
            <a:r>
              <a:rPr lang="en-US" altLang="zh-TW" sz="1600" dirty="0"/>
              <a:t>Providing consistent function signatures</a:t>
            </a:r>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7" name="圖片 6">
            <a:extLst>
              <a:ext uri="{FF2B5EF4-FFF2-40B4-BE49-F238E27FC236}">
                <a16:creationId xmlns:a16="http://schemas.microsoft.com/office/drawing/2014/main" id="{2B0391BC-7A94-47B3-B80A-F6E97C1A8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349426"/>
            <a:ext cx="3233936" cy="3233936"/>
          </a:xfrm>
          <a:prstGeom prst="rect">
            <a:avLst/>
          </a:prstGeom>
        </p:spPr>
      </p:pic>
      <p:sp>
        <p:nvSpPr>
          <p:cNvPr id="8" name="書卷: 垂直 7">
            <a:extLst>
              <a:ext uri="{FF2B5EF4-FFF2-40B4-BE49-F238E27FC236}">
                <a16:creationId xmlns:a16="http://schemas.microsoft.com/office/drawing/2014/main" id="{2999125A-4A6A-416D-AFD8-995C0DEBB068}"/>
              </a:ext>
            </a:extLst>
          </p:cNvPr>
          <p:cNvSpPr/>
          <p:nvPr/>
        </p:nvSpPr>
        <p:spPr>
          <a:xfrm>
            <a:off x="4427984" y="3573016"/>
            <a:ext cx="3600400" cy="3096344"/>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40320971-D143-4EF5-AF0C-6448BE366F6C}"/>
              </a:ext>
            </a:extLst>
          </p:cNvPr>
          <p:cNvSpPr txBox="1"/>
          <p:nvPr/>
        </p:nvSpPr>
        <p:spPr>
          <a:xfrm>
            <a:off x="5186193" y="4064060"/>
            <a:ext cx="2376264" cy="2062103"/>
          </a:xfrm>
          <a:prstGeom prst="rect">
            <a:avLst/>
          </a:prstGeom>
          <a:noFill/>
        </p:spPr>
        <p:txBody>
          <a:bodyPr wrap="square" rtlCol="0">
            <a:spAutoFit/>
          </a:bodyPr>
          <a:lstStyle/>
          <a:p>
            <a:r>
              <a:rPr lang="en-US" altLang="zh-TW" sz="1600" dirty="0">
                <a:solidFill>
                  <a:srgbClr val="FFFF00"/>
                </a:solidFill>
              </a:rPr>
              <a:t>No, a function inside of a function doesn’t have to reference variables outside of its scope. A closure only exists when a function accesses a variable(s) outside of its immediate scope.</a:t>
            </a:r>
            <a:endParaRPr lang="zh-TW" altLang="en-US" sz="1600" dirty="0">
              <a:solidFill>
                <a:srgbClr val="FFFF00"/>
              </a:solidFill>
            </a:endParaRPr>
          </a:p>
        </p:txBody>
      </p:sp>
    </p:spTree>
    <p:extLst>
      <p:ext uri="{BB962C8B-B14F-4D97-AF65-F5344CB8AC3E}">
        <p14:creationId xmlns:p14="http://schemas.microsoft.com/office/powerpoint/2010/main" val="2863422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(Closures/Curring)</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b="1" dirty="0">
                <a:hlinkClick r:id="rId2"/>
              </a:rPr>
              <a:t>Currying</a:t>
            </a:r>
            <a:r>
              <a:rPr lang="en-US" altLang="zh-TW" sz="1800" dirty="0"/>
              <a:t> is like a kind of incremental binding of function arguments. It is the technique of breaking down the evaluation of a function that takes multiple arguments into evaluating a sequence of single-argument functions.</a:t>
            </a:r>
          </a:p>
          <a:p>
            <a:pPr lvl="1"/>
            <a:r>
              <a:rPr lang="en-US" altLang="zh-TW" sz="1600" dirty="0"/>
              <a:t>Concept by Haskell Curry</a:t>
            </a:r>
          </a:p>
          <a:p>
            <a:pPr lvl="1"/>
            <a:r>
              <a:rPr lang="en-US" altLang="zh-TW" sz="1600" dirty="0"/>
              <a:t>Translating a function that takes multiple arguments into a sequence of functions which all take 1 argument. e.g.: </a:t>
            </a:r>
            <a:r>
              <a:rPr lang="en-US" altLang="zh-TW" sz="1600" dirty="0">
                <a:solidFill>
                  <a:srgbClr val="002060"/>
                </a:solidFill>
              </a:rPr>
              <a:t>add(a, b) </a:t>
            </a:r>
            <a:r>
              <a:rPr lang="en-US" altLang="zh-TW" sz="1600" dirty="0"/>
              <a:t>AND </a:t>
            </a:r>
            <a:r>
              <a:rPr lang="en-US" altLang="zh-TW" sz="1600" dirty="0">
                <a:solidFill>
                  <a:srgbClr val="002060"/>
                </a:solidFill>
              </a:rPr>
              <a:t>add(a)(b)</a:t>
            </a:r>
          </a:p>
          <a:p>
            <a:pPr lvl="1"/>
            <a:r>
              <a:rPr lang="en-US" altLang="zh-TW" sz="1600" dirty="0"/>
              <a:t>Improves reusability and composition</a:t>
            </a:r>
          </a:p>
          <a:p>
            <a:pPr lvl="1"/>
            <a:r>
              <a:rPr lang="en-US" altLang="zh-TW" sz="1600" dirty="0"/>
              <a:t>In some languages (Haskell, F#) functions are curried by default</a:t>
            </a:r>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5" name="圖片 4">
            <a:extLst>
              <a:ext uri="{FF2B5EF4-FFF2-40B4-BE49-F238E27FC236}">
                <a16:creationId xmlns:a16="http://schemas.microsoft.com/office/drawing/2014/main" id="{248E0F1B-5B6E-49E1-B520-FC9562C7C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894" y="3717032"/>
            <a:ext cx="7037482" cy="2309514"/>
          </a:xfrm>
          <a:prstGeom prst="rect">
            <a:avLst/>
          </a:prstGeom>
        </p:spPr>
      </p:pic>
    </p:spTree>
    <p:extLst>
      <p:ext uri="{BB962C8B-B14F-4D97-AF65-F5344CB8AC3E}">
        <p14:creationId xmlns:p14="http://schemas.microsoft.com/office/powerpoint/2010/main" val="3300281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(Closures/Curring)</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However, Python doesn't support </a:t>
            </a:r>
            <a:r>
              <a:rPr lang="en-US" altLang="zh-TW" sz="1800" b="1" dirty="0">
                <a:hlinkClick r:id="rId2"/>
              </a:rPr>
              <a:t>Curring</a:t>
            </a:r>
            <a:r>
              <a:rPr lang="en-US" altLang="zh-TW" sz="1800" dirty="0"/>
              <a:t> well. So you have to use decorator technique to get around it. One example:</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7" name="圖片 6">
            <a:extLst>
              <a:ext uri="{FF2B5EF4-FFF2-40B4-BE49-F238E27FC236}">
                <a16:creationId xmlns:a16="http://schemas.microsoft.com/office/drawing/2014/main" id="{2B95233A-035D-4359-8D8D-33A17FD539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892" y="2036709"/>
            <a:ext cx="4536504" cy="4546653"/>
          </a:xfrm>
          <a:prstGeom prst="rect">
            <a:avLst/>
          </a:prstGeom>
        </p:spPr>
      </p:pic>
      <p:pic>
        <p:nvPicPr>
          <p:cNvPr id="9" name="圖片 8">
            <a:extLst>
              <a:ext uri="{FF2B5EF4-FFF2-40B4-BE49-F238E27FC236}">
                <a16:creationId xmlns:a16="http://schemas.microsoft.com/office/drawing/2014/main" id="{AD903328-33D7-4942-B985-0B3FB2AC5F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7239" y="2013500"/>
            <a:ext cx="4706007" cy="2400635"/>
          </a:xfrm>
          <a:prstGeom prst="rect">
            <a:avLst/>
          </a:prstGeom>
        </p:spPr>
      </p:pic>
      <p:sp>
        <p:nvSpPr>
          <p:cNvPr id="10" name="文字方塊 9">
            <a:extLst>
              <a:ext uri="{FF2B5EF4-FFF2-40B4-BE49-F238E27FC236}">
                <a16:creationId xmlns:a16="http://schemas.microsoft.com/office/drawing/2014/main" id="{1E206C28-4887-4D5A-BFC3-363C810F0FB2}"/>
              </a:ext>
            </a:extLst>
          </p:cNvPr>
          <p:cNvSpPr txBox="1"/>
          <p:nvPr/>
        </p:nvSpPr>
        <p:spPr>
          <a:xfrm>
            <a:off x="3923928" y="6440620"/>
            <a:ext cx="1672574" cy="369332"/>
          </a:xfrm>
          <a:prstGeom prst="rect">
            <a:avLst/>
          </a:prstGeom>
          <a:noFill/>
        </p:spPr>
        <p:txBody>
          <a:bodyPr wrap="none" rtlCol="0">
            <a:spAutoFit/>
          </a:bodyPr>
          <a:lstStyle/>
          <a:p>
            <a:r>
              <a:rPr lang="en-US" altLang="zh-TW" dirty="0"/>
              <a:t>(</a:t>
            </a:r>
            <a:r>
              <a:rPr lang="en-US" altLang="zh-TW" dirty="0">
                <a:hlinkClick r:id="rId6"/>
              </a:rPr>
              <a:t>stackoverflow</a:t>
            </a:r>
            <a:r>
              <a:rPr lang="en-US" altLang="zh-TW" dirty="0"/>
              <a:t>)</a:t>
            </a:r>
            <a:endParaRPr lang="zh-TW" altLang="en-US" dirty="0"/>
          </a:p>
        </p:txBody>
      </p:sp>
      <p:sp>
        <p:nvSpPr>
          <p:cNvPr id="11" name="文字方塊 10">
            <a:extLst>
              <a:ext uri="{FF2B5EF4-FFF2-40B4-BE49-F238E27FC236}">
                <a16:creationId xmlns:a16="http://schemas.microsoft.com/office/drawing/2014/main" id="{549955D7-4A38-4F6F-8258-F1F68C167393}"/>
              </a:ext>
            </a:extLst>
          </p:cNvPr>
          <p:cNvSpPr txBox="1"/>
          <p:nvPr/>
        </p:nvSpPr>
        <p:spPr>
          <a:xfrm>
            <a:off x="3830740" y="5488754"/>
            <a:ext cx="1131656" cy="369332"/>
          </a:xfrm>
          <a:prstGeom prst="rect">
            <a:avLst/>
          </a:prstGeom>
          <a:noFill/>
        </p:spPr>
        <p:txBody>
          <a:bodyPr wrap="none" rtlCol="0">
            <a:spAutoFit/>
          </a:bodyPr>
          <a:lstStyle/>
          <a:p>
            <a:r>
              <a:rPr lang="en-US" altLang="zh-TW" b="1" dirty="0">
                <a:solidFill>
                  <a:srgbClr val="7030A0"/>
                </a:solidFill>
              </a:rPr>
              <a:t>(Python3)</a:t>
            </a:r>
            <a:endParaRPr lang="zh-TW" altLang="en-US" b="1" dirty="0">
              <a:solidFill>
                <a:srgbClr val="7030A0"/>
              </a:solidFill>
            </a:endParaRPr>
          </a:p>
        </p:txBody>
      </p:sp>
      <p:sp>
        <p:nvSpPr>
          <p:cNvPr id="12" name="文字方塊 11">
            <a:extLst>
              <a:ext uri="{FF2B5EF4-FFF2-40B4-BE49-F238E27FC236}">
                <a16:creationId xmlns:a16="http://schemas.microsoft.com/office/drawing/2014/main" id="{A783C1D2-8FCA-446B-86C2-BFC301FF98E1}"/>
              </a:ext>
            </a:extLst>
          </p:cNvPr>
          <p:cNvSpPr txBox="1"/>
          <p:nvPr/>
        </p:nvSpPr>
        <p:spPr>
          <a:xfrm>
            <a:off x="7741590" y="3940703"/>
            <a:ext cx="1131656" cy="369332"/>
          </a:xfrm>
          <a:prstGeom prst="rect">
            <a:avLst/>
          </a:prstGeom>
          <a:noFill/>
        </p:spPr>
        <p:txBody>
          <a:bodyPr wrap="none" rtlCol="0">
            <a:spAutoFit/>
          </a:bodyPr>
          <a:lstStyle/>
          <a:p>
            <a:r>
              <a:rPr lang="en-US" altLang="zh-TW" b="1" dirty="0">
                <a:solidFill>
                  <a:srgbClr val="7030A0"/>
                </a:solidFill>
              </a:rPr>
              <a:t>(Python2)</a:t>
            </a:r>
            <a:endParaRPr lang="zh-TW" altLang="en-US" b="1" dirty="0">
              <a:solidFill>
                <a:srgbClr val="7030A0"/>
              </a:solidFill>
            </a:endParaRPr>
          </a:p>
        </p:txBody>
      </p:sp>
    </p:spTree>
    <p:extLst>
      <p:ext uri="{BB962C8B-B14F-4D97-AF65-F5344CB8AC3E}">
        <p14:creationId xmlns:p14="http://schemas.microsoft.com/office/powerpoint/2010/main" val="519533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(Partial application)</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b="1" dirty="0">
                <a:hlinkClick r:id="rId2"/>
              </a:rPr>
              <a:t>Partial application </a:t>
            </a:r>
            <a:r>
              <a:rPr lang="en-US" altLang="zh-TW" sz="1800" dirty="0"/>
              <a:t>allow one to derive a function with </a:t>
            </a:r>
            <a:r>
              <a:rPr lang="en-US" altLang="zh-TW" sz="1800" i="1" dirty="0"/>
              <a:t>x</a:t>
            </a:r>
            <a:r>
              <a:rPr lang="en-US" altLang="zh-TW" sz="1800" dirty="0"/>
              <a:t> parameters to a function with fewer parameters and fixed values set for the more limited function. Module </a:t>
            </a:r>
            <a:r>
              <a:rPr lang="en-US" altLang="zh-TW" sz="1800" b="1" dirty="0" err="1">
                <a:hlinkClick r:id="rId3"/>
              </a:rPr>
              <a:t>functools</a:t>
            </a:r>
            <a:r>
              <a:rPr lang="en-US" altLang="zh-TW" sz="1800" dirty="0"/>
              <a:t> offers some tools for the functional approach.</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5" name="圖片 4">
            <a:extLst>
              <a:ext uri="{FF2B5EF4-FFF2-40B4-BE49-F238E27FC236}">
                <a16:creationId xmlns:a16="http://schemas.microsoft.com/office/drawing/2014/main" id="{BEE4CB01-7631-46B3-BB3A-8A799A4796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583" y="2502159"/>
            <a:ext cx="5988241" cy="2938203"/>
          </a:xfrm>
          <a:prstGeom prst="rect">
            <a:avLst/>
          </a:prstGeom>
        </p:spPr>
      </p:pic>
      <p:pic>
        <p:nvPicPr>
          <p:cNvPr id="13" name="圖片 12">
            <a:extLst>
              <a:ext uri="{FF2B5EF4-FFF2-40B4-BE49-F238E27FC236}">
                <a16:creationId xmlns:a16="http://schemas.microsoft.com/office/drawing/2014/main" id="{A185997A-56AB-4B93-BD31-BC023F3A22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583" y="5440362"/>
            <a:ext cx="7906853" cy="1019317"/>
          </a:xfrm>
          <a:prstGeom prst="rect">
            <a:avLst/>
          </a:prstGeom>
        </p:spPr>
      </p:pic>
    </p:spTree>
    <p:extLst>
      <p:ext uri="{BB962C8B-B14F-4D97-AF65-F5344CB8AC3E}">
        <p14:creationId xmlns:p14="http://schemas.microsoft.com/office/powerpoint/2010/main" val="1835828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(Recursion)</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FP favors </a:t>
            </a:r>
            <a:r>
              <a:rPr lang="en-US" altLang="zh-TW" sz="1800" b="1" dirty="0"/>
              <a:t>recursion</a:t>
            </a:r>
            <a:r>
              <a:rPr lang="en-US" altLang="zh-TW" sz="1800" dirty="0"/>
              <a:t> over for/while loop. The best example to adopt recursion is to calculate </a:t>
            </a:r>
            <a:r>
              <a:rPr lang="en-US" altLang="zh-TW" sz="1800" b="1" dirty="0">
                <a:hlinkClick r:id="rId2"/>
              </a:rPr>
              <a:t>factorial</a:t>
            </a:r>
            <a:r>
              <a:rPr lang="en-US" altLang="zh-TW" sz="1800" dirty="0"/>
              <a:t> (e.g.: 5!=5*4*3*2*1):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7" name="圖片 6">
            <a:extLst>
              <a:ext uri="{FF2B5EF4-FFF2-40B4-BE49-F238E27FC236}">
                <a16:creationId xmlns:a16="http://schemas.microsoft.com/office/drawing/2014/main" id="{32632930-8E05-4D5E-85B2-BCC03F506F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385" y="2105987"/>
            <a:ext cx="7075983" cy="4670944"/>
          </a:xfrm>
          <a:prstGeom prst="rect">
            <a:avLst/>
          </a:prstGeom>
        </p:spPr>
      </p:pic>
    </p:spTree>
    <p:extLst>
      <p:ext uri="{BB962C8B-B14F-4D97-AF65-F5344CB8AC3E}">
        <p14:creationId xmlns:p14="http://schemas.microsoft.com/office/powerpoint/2010/main" val="859006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(Recursion)</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FP favors </a:t>
            </a:r>
            <a:r>
              <a:rPr lang="en-US" altLang="zh-TW" sz="1800" b="1" dirty="0"/>
              <a:t>recursion</a:t>
            </a:r>
            <a:r>
              <a:rPr lang="en-US" altLang="zh-TW" sz="1800" dirty="0"/>
              <a:t> over for/while loop. The best example to adopt recursion is to calculate </a:t>
            </a:r>
            <a:r>
              <a:rPr lang="en-US" altLang="zh-TW" sz="1800" b="1" dirty="0">
                <a:hlinkClick r:id="rId2"/>
              </a:rPr>
              <a:t>factorial</a:t>
            </a:r>
            <a:r>
              <a:rPr lang="en-US" altLang="zh-TW" sz="1800" dirty="0"/>
              <a:t> (e.g.: 5!=5*4*3*2*1):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5" name="圖片 4">
            <a:extLst>
              <a:ext uri="{FF2B5EF4-FFF2-40B4-BE49-F238E27FC236}">
                <a16:creationId xmlns:a16="http://schemas.microsoft.com/office/drawing/2014/main" id="{54A003E0-1135-42B1-8E7F-F5709D951D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2060848"/>
            <a:ext cx="6897063" cy="4220164"/>
          </a:xfrm>
          <a:prstGeom prst="rect">
            <a:avLst/>
          </a:prstGeom>
        </p:spPr>
      </p:pic>
      <p:sp>
        <p:nvSpPr>
          <p:cNvPr id="8" name="矩形 7">
            <a:extLst>
              <a:ext uri="{FF2B5EF4-FFF2-40B4-BE49-F238E27FC236}">
                <a16:creationId xmlns:a16="http://schemas.microsoft.com/office/drawing/2014/main" id="{CD43CF08-DDF3-416B-A809-2BDF0974C1E8}"/>
              </a:ext>
            </a:extLst>
          </p:cNvPr>
          <p:cNvSpPr/>
          <p:nvPr/>
        </p:nvSpPr>
        <p:spPr>
          <a:xfrm>
            <a:off x="827584" y="4509120"/>
            <a:ext cx="100811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a:extLst>
              <a:ext uri="{FF2B5EF4-FFF2-40B4-BE49-F238E27FC236}">
                <a16:creationId xmlns:a16="http://schemas.microsoft.com/office/drawing/2014/main" id="{E2B670EF-B250-48CD-BEB6-C6AC935E4B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8492" y="2404760"/>
            <a:ext cx="6315956" cy="4334480"/>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26559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(Lazy Evaluation)</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When applied to method arguments, </a:t>
            </a:r>
            <a:r>
              <a:rPr lang="en-US" altLang="zh-TW" sz="1800" b="1" dirty="0">
                <a:solidFill>
                  <a:srgbClr val="002060"/>
                </a:solidFill>
              </a:rPr>
              <a:t>strictness</a:t>
            </a:r>
            <a:r>
              <a:rPr lang="en-US" altLang="zh-TW" sz="1800" dirty="0"/>
              <a:t> means that arguments are evaluated as soon as they’re received by the method. </a:t>
            </a:r>
            <a:r>
              <a:rPr lang="en-US" altLang="zh-TW" sz="1800" b="1" dirty="0">
                <a:solidFill>
                  <a:srgbClr val="002060"/>
                </a:solidFill>
              </a:rPr>
              <a:t>Laziness</a:t>
            </a:r>
            <a:r>
              <a:rPr lang="en-US" altLang="zh-TW" sz="1800" b="1" dirty="0"/>
              <a:t> means that arguments are evaluated only when they’re needed (</a:t>
            </a:r>
            <a:r>
              <a:rPr lang="en-US" altLang="zh-TW" sz="1800" b="1" dirty="0">
                <a:hlinkClick r:id="rId2"/>
              </a:rPr>
              <a:t>Lazy Evaluation</a:t>
            </a:r>
            <a:r>
              <a:rPr lang="en-US" altLang="zh-TW" sz="1800" b="1" dirty="0"/>
              <a:t>)</a:t>
            </a:r>
            <a:r>
              <a:rPr lang="en-US" altLang="zh-TW" sz="1800" dirty="0"/>
              <a:t>. Of course, strictness and laziness apply not only to method arguments, but to everything:</a:t>
            </a:r>
          </a:p>
          <a:p>
            <a:pPr lvl="1"/>
            <a:r>
              <a:rPr lang="en-US" altLang="zh-TW" sz="1600" dirty="0"/>
              <a:t>Iterators and generators</a:t>
            </a:r>
          </a:p>
          <a:p>
            <a:pPr lvl="1"/>
            <a:r>
              <a:rPr lang="en-US" altLang="zh-TW" sz="1600" dirty="0"/>
              <a:t>Saves memory and possibly CPU time</a:t>
            </a:r>
          </a:p>
          <a:p>
            <a:pPr lvl="1"/>
            <a:r>
              <a:rPr lang="en-US" altLang="zh-TW" sz="1600" dirty="0"/>
              <a:t>Working with infinite data structures</a:t>
            </a:r>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sp>
        <p:nvSpPr>
          <p:cNvPr id="3" name="文字方塊 2">
            <a:extLst>
              <a:ext uri="{FF2B5EF4-FFF2-40B4-BE49-F238E27FC236}">
                <a16:creationId xmlns:a16="http://schemas.microsoft.com/office/drawing/2014/main" id="{DF6DFF9B-099F-45B4-A28F-F2447813F158}"/>
              </a:ext>
            </a:extLst>
          </p:cNvPr>
          <p:cNvSpPr txBox="1"/>
          <p:nvPr/>
        </p:nvSpPr>
        <p:spPr>
          <a:xfrm>
            <a:off x="4552883" y="3046503"/>
            <a:ext cx="3062570" cy="369332"/>
          </a:xfrm>
          <a:prstGeom prst="rect">
            <a:avLst/>
          </a:prstGeom>
          <a:noFill/>
        </p:spPr>
        <p:txBody>
          <a:bodyPr wrap="none" rtlCol="0">
            <a:spAutoFit/>
          </a:bodyPr>
          <a:lstStyle/>
          <a:p>
            <a:r>
              <a:rPr lang="en-US" altLang="zh-TW" dirty="0"/>
              <a:t>(</a:t>
            </a:r>
            <a:r>
              <a:rPr lang="en-US" altLang="zh-TW" dirty="0">
                <a:hlinkClick r:id="rId4"/>
              </a:rPr>
              <a:t>Laziness driven programming</a:t>
            </a:r>
            <a:r>
              <a:rPr lang="en-US" altLang="zh-TW" dirty="0"/>
              <a:t>)</a:t>
            </a:r>
            <a:endParaRPr lang="zh-TW" altLang="en-US" dirty="0"/>
          </a:p>
        </p:txBody>
      </p:sp>
      <p:pic>
        <p:nvPicPr>
          <p:cNvPr id="9" name="圖片 8">
            <a:extLst>
              <a:ext uri="{FF2B5EF4-FFF2-40B4-BE49-F238E27FC236}">
                <a16:creationId xmlns:a16="http://schemas.microsoft.com/office/drawing/2014/main" id="{25210654-B2B4-4370-88F5-48F1CF7D61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592" y="3415835"/>
            <a:ext cx="5184576" cy="3564396"/>
          </a:xfrm>
          <a:prstGeom prst="rect">
            <a:avLst/>
          </a:prstGeom>
        </p:spPr>
      </p:pic>
    </p:spTree>
    <p:extLst>
      <p:ext uri="{BB962C8B-B14F-4D97-AF65-F5344CB8AC3E}">
        <p14:creationId xmlns:p14="http://schemas.microsoft.com/office/powerpoint/2010/main" val="1678394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(Lazy Evaluation)</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Let’s take a look at first usage of “Lazy Evaluation”:</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9" name="圖片 8">
            <a:extLst>
              <a:ext uri="{FF2B5EF4-FFF2-40B4-BE49-F238E27FC236}">
                <a16:creationId xmlns:a16="http://schemas.microsoft.com/office/drawing/2014/main" id="{CA2CFC43-D2A7-4C45-8BE5-D80B7D9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9" y="1859820"/>
            <a:ext cx="3672408" cy="4470248"/>
          </a:xfrm>
          <a:prstGeom prst="rect">
            <a:avLst/>
          </a:prstGeom>
        </p:spPr>
      </p:pic>
      <p:pic>
        <p:nvPicPr>
          <p:cNvPr id="13" name="圖片 12">
            <a:extLst>
              <a:ext uri="{FF2B5EF4-FFF2-40B4-BE49-F238E27FC236}">
                <a16:creationId xmlns:a16="http://schemas.microsoft.com/office/drawing/2014/main" id="{3BAAD0C3-6FE2-4B72-92D8-5FF32ADF11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7783" y="1988840"/>
            <a:ext cx="6460657" cy="3024336"/>
          </a:xfrm>
          <a:prstGeom prst="rect">
            <a:avLst/>
          </a:prstGeom>
        </p:spPr>
      </p:pic>
      <p:grpSp>
        <p:nvGrpSpPr>
          <p:cNvPr id="16" name="群組 15">
            <a:extLst>
              <a:ext uri="{FF2B5EF4-FFF2-40B4-BE49-F238E27FC236}">
                <a16:creationId xmlns:a16="http://schemas.microsoft.com/office/drawing/2014/main" id="{C7024181-DBFB-4580-BA34-08485AE2F5D7}"/>
              </a:ext>
            </a:extLst>
          </p:cNvPr>
          <p:cNvGrpSpPr/>
          <p:nvPr/>
        </p:nvGrpSpPr>
        <p:grpSpPr>
          <a:xfrm>
            <a:off x="5116166" y="1889326"/>
            <a:ext cx="1242841" cy="667312"/>
            <a:chOff x="5116166" y="1889326"/>
            <a:chExt cx="1242841" cy="667312"/>
          </a:xfrm>
        </p:grpSpPr>
        <p:sp>
          <p:nvSpPr>
            <p:cNvPr id="14" name="乘號 13">
              <a:extLst>
                <a:ext uri="{FF2B5EF4-FFF2-40B4-BE49-F238E27FC236}">
                  <a16:creationId xmlns:a16="http://schemas.microsoft.com/office/drawing/2014/main" id="{47A80EBD-4369-4AFF-9EC4-63CB14CB1556}"/>
                </a:ext>
              </a:extLst>
            </p:cNvPr>
            <p:cNvSpPr/>
            <p:nvPr/>
          </p:nvSpPr>
          <p:spPr>
            <a:xfrm>
              <a:off x="5372740" y="1889326"/>
              <a:ext cx="496432" cy="432048"/>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B5422E1A-25C7-43F9-B3E0-638FD1AEF955}"/>
                </a:ext>
              </a:extLst>
            </p:cNvPr>
            <p:cNvSpPr txBox="1"/>
            <p:nvPr/>
          </p:nvSpPr>
          <p:spPr>
            <a:xfrm>
              <a:off x="5116166" y="2218084"/>
              <a:ext cx="1242841" cy="338554"/>
            </a:xfrm>
            <a:prstGeom prst="rect">
              <a:avLst/>
            </a:prstGeom>
            <a:noFill/>
          </p:spPr>
          <p:txBody>
            <a:bodyPr wrap="none" rtlCol="0">
              <a:spAutoFit/>
            </a:bodyPr>
            <a:lstStyle/>
            <a:p>
              <a:r>
                <a:rPr lang="en-US" altLang="zh-TW" sz="1600" dirty="0">
                  <a:solidFill>
                    <a:srgbClr val="FF0000"/>
                  </a:solidFill>
                </a:rPr>
                <a:t>short-circuit </a:t>
              </a:r>
              <a:endParaRPr lang="zh-TW" altLang="en-US" sz="1600" dirty="0">
                <a:solidFill>
                  <a:srgbClr val="FF0000"/>
                </a:solidFill>
              </a:endParaRPr>
            </a:p>
          </p:txBody>
        </p:sp>
      </p:grpSp>
    </p:spTree>
    <p:extLst>
      <p:ext uri="{BB962C8B-B14F-4D97-AF65-F5344CB8AC3E}">
        <p14:creationId xmlns:p14="http://schemas.microsoft.com/office/powerpoint/2010/main" val="180662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Introduction</a:t>
            </a:r>
            <a:endParaRPr lang="zh-TW" altLang="en-US" sz="3200" dirty="0"/>
          </a:p>
        </p:txBody>
      </p:sp>
      <p:sp>
        <p:nvSpPr>
          <p:cNvPr id="3" name="內容版面配置區 2">
            <a:extLst>
              <a:ext uri="{FF2B5EF4-FFF2-40B4-BE49-F238E27FC236}">
                <a16:creationId xmlns:a16="http://schemas.microsoft.com/office/drawing/2014/main" id="{35A625D9-FA20-4C44-823A-23271F60D709}"/>
              </a:ext>
            </a:extLst>
          </p:cNvPr>
          <p:cNvSpPr>
            <a:spLocks noGrp="1"/>
          </p:cNvSpPr>
          <p:nvPr>
            <p:ph idx="1"/>
          </p:nvPr>
        </p:nvSpPr>
        <p:spPr>
          <a:xfrm>
            <a:off x="457200" y="1417638"/>
            <a:ext cx="8229600" cy="4708525"/>
          </a:xfrm>
        </p:spPr>
        <p:txBody>
          <a:bodyPr>
            <a:normAutofit/>
          </a:bodyPr>
          <a:lstStyle/>
          <a:p>
            <a:r>
              <a:rPr lang="en-US" altLang="zh-TW" sz="1800" b="1" dirty="0"/>
              <a:t>Functional programming </a:t>
            </a:r>
            <a:r>
              <a:rPr lang="en-US" altLang="zh-TW" sz="1800" dirty="0"/>
              <a:t>has a </a:t>
            </a:r>
            <a:r>
              <a:rPr lang="en-US" altLang="zh-TW" sz="1800" b="1" dirty="0">
                <a:hlinkClick r:id="rId2"/>
              </a:rPr>
              <a:t>long history</a:t>
            </a:r>
            <a:r>
              <a:rPr lang="en-US" altLang="zh-TW" sz="1800" dirty="0"/>
              <a:t>. In a nutshell, its </a:t>
            </a:r>
            <a:r>
              <a:rPr lang="en-US" altLang="zh-TW" sz="1800" b="1" dirty="0">
                <a:solidFill>
                  <a:srgbClr val="0070C0"/>
                </a:solidFill>
              </a:rPr>
              <a:t>a style of programming where you focus on transforming data through the use of small expressions that ideally </a:t>
            </a:r>
            <a:r>
              <a:rPr lang="en-US" altLang="zh-TW" sz="1800" b="1" dirty="0">
                <a:solidFill>
                  <a:srgbClr val="FF0000"/>
                </a:solidFill>
              </a:rPr>
              <a:t>don’t contain side effects</a:t>
            </a:r>
            <a:r>
              <a:rPr lang="en-US" altLang="zh-TW" sz="1800" dirty="0"/>
              <a:t>. In other words, when you call </a:t>
            </a:r>
            <a:r>
              <a:rPr lang="en-US" altLang="zh-TW" sz="1800" b="1" dirty="0">
                <a:solidFill>
                  <a:srgbClr val="002060"/>
                </a:solidFill>
              </a:rPr>
              <a:t>my_fun</a:t>
            </a:r>
            <a:r>
              <a:rPr lang="en-US" altLang="zh-TW" sz="1800" dirty="0">
                <a:solidFill>
                  <a:srgbClr val="002060"/>
                </a:solidFill>
              </a:rPr>
              <a:t>(1, 2)</a:t>
            </a:r>
            <a:r>
              <a:rPr lang="en-US" altLang="zh-TW" sz="1800" dirty="0"/>
              <a:t>, it will always return the same result. This is achieved by </a:t>
            </a:r>
            <a:r>
              <a:rPr lang="en-US" altLang="zh-TW" sz="1800" b="1" dirty="0">
                <a:solidFill>
                  <a:srgbClr val="FF0000"/>
                </a:solidFill>
              </a:rPr>
              <a:t>immutable data</a:t>
            </a:r>
            <a:r>
              <a:rPr lang="en-US" altLang="zh-TW" sz="1800" dirty="0"/>
              <a:t> typical of a functional language.</a:t>
            </a:r>
            <a:endParaRPr lang="zh-TW" altLang="en-US" sz="1800" dirty="0"/>
          </a:p>
        </p:txBody>
      </p:sp>
      <p:grpSp>
        <p:nvGrpSpPr>
          <p:cNvPr id="20" name="群組 19">
            <a:extLst>
              <a:ext uri="{FF2B5EF4-FFF2-40B4-BE49-F238E27FC236}">
                <a16:creationId xmlns:a16="http://schemas.microsoft.com/office/drawing/2014/main" id="{830FDEFD-1F29-4D77-BE75-A2AC77FF108E}"/>
              </a:ext>
            </a:extLst>
          </p:cNvPr>
          <p:cNvGrpSpPr/>
          <p:nvPr/>
        </p:nvGrpSpPr>
        <p:grpSpPr>
          <a:xfrm>
            <a:off x="170933" y="2996617"/>
            <a:ext cx="5081112" cy="3358146"/>
            <a:chOff x="-30870" y="3000436"/>
            <a:chExt cx="5081112" cy="3358146"/>
          </a:xfrm>
        </p:grpSpPr>
        <p:pic>
          <p:nvPicPr>
            <p:cNvPr id="12" name="圖片 11">
              <a:extLst>
                <a:ext uri="{FF2B5EF4-FFF2-40B4-BE49-F238E27FC236}">
                  <a16:creationId xmlns:a16="http://schemas.microsoft.com/office/drawing/2014/main" id="{0D5EAF89-186A-4290-9FB9-8055E877DE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70" y="3000436"/>
              <a:ext cx="4348758" cy="3019592"/>
            </a:xfrm>
            <a:prstGeom prst="rect">
              <a:avLst/>
            </a:prstGeom>
          </p:spPr>
        </p:pic>
        <p:sp>
          <p:nvSpPr>
            <p:cNvPr id="13" name="文字方塊 12">
              <a:extLst>
                <a:ext uri="{FF2B5EF4-FFF2-40B4-BE49-F238E27FC236}">
                  <a16:creationId xmlns:a16="http://schemas.microsoft.com/office/drawing/2014/main" id="{E604E242-AD0A-4A0F-8FE7-EBFFFC9E0D85}"/>
                </a:ext>
              </a:extLst>
            </p:cNvPr>
            <p:cNvSpPr txBox="1"/>
            <p:nvPr/>
          </p:nvSpPr>
          <p:spPr>
            <a:xfrm>
              <a:off x="755576" y="6020028"/>
              <a:ext cx="1499834" cy="338554"/>
            </a:xfrm>
            <a:prstGeom prst="rect">
              <a:avLst/>
            </a:prstGeom>
            <a:noFill/>
          </p:spPr>
          <p:txBody>
            <a:bodyPr wrap="none" rtlCol="0">
              <a:spAutoFit/>
            </a:bodyPr>
            <a:lstStyle/>
            <a:p>
              <a:r>
                <a:rPr lang="en-US" altLang="zh-TW" sz="1600" dirty="0"/>
                <a:t>(</a:t>
              </a:r>
              <a:r>
                <a:rPr lang="en-US" altLang="zh-TW" sz="1600" dirty="0">
                  <a:hlinkClick r:id="rId4"/>
                </a:rPr>
                <a:t>picture source</a:t>
              </a:r>
              <a:r>
                <a:rPr lang="en-US" altLang="zh-TW" sz="1600" dirty="0"/>
                <a:t>)</a:t>
              </a:r>
              <a:endParaRPr lang="zh-TW" altLang="en-US" sz="1600" dirty="0"/>
            </a:p>
          </p:txBody>
        </p:sp>
        <p:sp>
          <p:nvSpPr>
            <p:cNvPr id="14" name="文字方塊 13">
              <a:extLst>
                <a:ext uri="{FF2B5EF4-FFF2-40B4-BE49-F238E27FC236}">
                  <a16:creationId xmlns:a16="http://schemas.microsoft.com/office/drawing/2014/main" id="{E3FC7DFA-1964-468C-A558-56381F4D331C}"/>
                </a:ext>
              </a:extLst>
            </p:cNvPr>
            <p:cNvSpPr txBox="1"/>
            <p:nvPr/>
          </p:nvSpPr>
          <p:spPr>
            <a:xfrm>
              <a:off x="2627784" y="5580540"/>
              <a:ext cx="2422458" cy="369332"/>
            </a:xfrm>
            <a:prstGeom prst="rect">
              <a:avLst/>
            </a:prstGeom>
            <a:noFill/>
          </p:spPr>
          <p:txBody>
            <a:bodyPr wrap="none" rtlCol="0">
              <a:spAutoFit/>
            </a:bodyPr>
            <a:lstStyle/>
            <a:p>
              <a:r>
                <a:rPr lang="en-US" altLang="zh-TW" b="1" dirty="0">
                  <a:latin typeface="Tempus Sans ITC" panose="04020404030D07020202" pitchFamily="82" charset="0"/>
                </a:rPr>
                <a:t>1/output2/output3/…</a:t>
              </a:r>
              <a:endParaRPr lang="zh-TW" altLang="en-US" b="1" dirty="0">
                <a:latin typeface="Tempus Sans ITC" panose="04020404030D07020202" pitchFamily="82" charset="0"/>
              </a:endParaRPr>
            </a:p>
          </p:txBody>
        </p:sp>
      </p:grpSp>
      <p:sp>
        <p:nvSpPr>
          <p:cNvPr id="15" name="文字方塊 14">
            <a:extLst>
              <a:ext uri="{FF2B5EF4-FFF2-40B4-BE49-F238E27FC236}">
                <a16:creationId xmlns:a16="http://schemas.microsoft.com/office/drawing/2014/main" id="{CE5D693A-B7D8-447E-9942-6D68923F902D}"/>
              </a:ext>
            </a:extLst>
          </p:cNvPr>
          <p:cNvSpPr txBox="1"/>
          <p:nvPr/>
        </p:nvSpPr>
        <p:spPr>
          <a:xfrm>
            <a:off x="3374830" y="4863029"/>
            <a:ext cx="927626" cy="369332"/>
          </a:xfrm>
          <a:prstGeom prst="rect">
            <a:avLst/>
          </a:prstGeom>
          <a:noFill/>
        </p:spPr>
        <p:txBody>
          <a:bodyPr wrap="none" rtlCol="0">
            <a:spAutoFit/>
          </a:bodyPr>
          <a:lstStyle/>
          <a:p>
            <a:r>
              <a:rPr lang="en-US" altLang="zh-TW" b="1" dirty="0">
                <a:solidFill>
                  <a:srgbClr val="FF0000"/>
                </a:solidFill>
                <a:latin typeface="Tempus Sans ITC" panose="04020404030D07020202" pitchFamily="82" charset="0"/>
              </a:rPr>
              <a:t>Stateful</a:t>
            </a:r>
            <a:endParaRPr lang="zh-TW" altLang="en-US" b="1" dirty="0">
              <a:solidFill>
                <a:srgbClr val="FF0000"/>
              </a:solidFill>
              <a:latin typeface="Tempus Sans ITC" panose="04020404030D07020202" pitchFamily="82" charset="0"/>
            </a:endParaRPr>
          </a:p>
        </p:txBody>
      </p:sp>
      <p:pic>
        <p:nvPicPr>
          <p:cNvPr id="17" name="圖片 16">
            <a:extLst>
              <a:ext uri="{FF2B5EF4-FFF2-40B4-BE49-F238E27FC236}">
                <a16:creationId xmlns:a16="http://schemas.microsoft.com/office/drawing/2014/main" id="{1A0490F7-20A1-40B7-93F9-99441B135F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0072" y="2584285"/>
            <a:ext cx="3640717" cy="2051723"/>
          </a:xfrm>
          <a:prstGeom prst="rect">
            <a:avLst/>
          </a:prstGeom>
        </p:spPr>
      </p:pic>
      <p:pic>
        <p:nvPicPr>
          <p:cNvPr id="19" name="圖片 18">
            <a:extLst>
              <a:ext uri="{FF2B5EF4-FFF2-40B4-BE49-F238E27FC236}">
                <a16:creationId xmlns:a16="http://schemas.microsoft.com/office/drawing/2014/main" id="{E38D0D79-2996-4528-8D9D-57B9027522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20072" y="4726836"/>
            <a:ext cx="3815246" cy="1856526"/>
          </a:xfrm>
          <a:prstGeom prst="rect">
            <a:avLst/>
          </a:prstGeom>
        </p:spPr>
      </p:pic>
    </p:spTree>
    <p:extLst>
      <p:ext uri="{BB962C8B-B14F-4D97-AF65-F5344CB8AC3E}">
        <p14:creationId xmlns:p14="http://schemas.microsoft.com/office/powerpoint/2010/main" val="1445139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(Lazy Evaluation)</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Let’s take a look at first usage of “Lazy Evaluation”:</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9" name="圖片 8">
            <a:extLst>
              <a:ext uri="{FF2B5EF4-FFF2-40B4-BE49-F238E27FC236}">
                <a16:creationId xmlns:a16="http://schemas.microsoft.com/office/drawing/2014/main" id="{CA2CFC43-D2A7-4C45-8BE5-D80B7D9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9" y="1859820"/>
            <a:ext cx="3672408" cy="4470248"/>
          </a:xfrm>
          <a:prstGeom prst="rect">
            <a:avLst/>
          </a:prstGeom>
        </p:spPr>
      </p:pic>
      <p:pic>
        <p:nvPicPr>
          <p:cNvPr id="5" name="圖片 4">
            <a:extLst>
              <a:ext uri="{FF2B5EF4-FFF2-40B4-BE49-F238E27FC236}">
                <a16:creationId xmlns:a16="http://schemas.microsoft.com/office/drawing/2014/main" id="{075ED8EE-689E-46EB-BF4B-05F4122488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5786" y="1888821"/>
            <a:ext cx="4525006" cy="466790"/>
          </a:xfrm>
          <a:prstGeom prst="rect">
            <a:avLst/>
          </a:prstGeom>
        </p:spPr>
      </p:pic>
      <p:grpSp>
        <p:nvGrpSpPr>
          <p:cNvPr id="18" name="群組 17">
            <a:extLst>
              <a:ext uri="{FF2B5EF4-FFF2-40B4-BE49-F238E27FC236}">
                <a16:creationId xmlns:a16="http://schemas.microsoft.com/office/drawing/2014/main" id="{6FC17E20-ABA9-4409-A275-BE97FF409475}"/>
              </a:ext>
            </a:extLst>
          </p:cNvPr>
          <p:cNvGrpSpPr/>
          <p:nvPr/>
        </p:nvGrpSpPr>
        <p:grpSpPr>
          <a:xfrm>
            <a:off x="2676202" y="1888821"/>
            <a:ext cx="6268325" cy="2600688"/>
            <a:chOff x="2676202" y="1888821"/>
            <a:chExt cx="6268325" cy="2600688"/>
          </a:xfrm>
        </p:grpSpPr>
        <p:pic>
          <p:nvPicPr>
            <p:cNvPr id="17" name="圖片 16">
              <a:extLst>
                <a:ext uri="{FF2B5EF4-FFF2-40B4-BE49-F238E27FC236}">
                  <a16:creationId xmlns:a16="http://schemas.microsoft.com/office/drawing/2014/main" id="{7AF128F6-D638-44BC-ABB0-C53C7E0B77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6202" y="1888821"/>
              <a:ext cx="6268325" cy="2600688"/>
            </a:xfrm>
            <a:prstGeom prst="rect">
              <a:avLst/>
            </a:prstGeom>
          </p:spPr>
        </p:pic>
        <p:pic>
          <p:nvPicPr>
            <p:cNvPr id="8" name="圖片 7">
              <a:extLst>
                <a:ext uri="{FF2B5EF4-FFF2-40B4-BE49-F238E27FC236}">
                  <a16:creationId xmlns:a16="http://schemas.microsoft.com/office/drawing/2014/main" id="{E954E900-0711-4BF4-81FD-605770C105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1421" y="2924944"/>
              <a:ext cx="1434550" cy="1434550"/>
            </a:xfrm>
            <a:prstGeom prst="rect">
              <a:avLst/>
            </a:prstGeom>
          </p:spPr>
        </p:pic>
      </p:grpSp>
      <p:grpSp>
        <p:nvGrpSpPr>
          <p:cNvPr id="25" name="群組 24">
            <a:extLst>
              <a:ext uri="{FF2B5EF4-FFF2-40B4-BE49-F238E27FC236}">
                <a16:creationId xmlns:a16="http://schemas.microsoft.com/office/drawing/2014/main" id="{694C0C51-725E-49C5-BE32-7FB71BC09404}"/>
              </a:ext>
            </a:extLst>
          </p:cNvPr>
          <p:cNvGrpSpPr/>
          <p:nvPr/>
        </p:nvGrpSpPr>
        <p:grpSpPr>
          <a:xfrm>
            <a:off x="2737865" y="1859819"/>
            <a:ext cx="6206661" cy="4183173"/>
            <a:chOff x="2737865" y="1859819"/>
            <a:chExt cx="6206661" cy="4183173"/>
          </a:xfrm>
        </p:grpSpPr>
        <p:pic>
          <p:nvPicPr>
            <p:cNvPr id="20" name="圖片 19">
              <a:extLst>
                <a:ext uri="{FF2B5EF4-FFF2-40B4-BE49-F238E27FC236}">
                  <a16:creationId xmlns:a16="http://schemas.microsoft.com/office/drawing/2014/main" id="{AC2D05F2-72A1-42C2-B603-0420461958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37865" y="1859819"/>
              <a:ext cx="6206661" cy="4183173"/>
            </a:xfrm>
            <a:prstGeom prst="rect">
              <a:avLst/>
            </a:prstGeom>
          </p:spPr>
        </p:pic>
        <p:cxnSp>
          <p:nvCxnSpPr>
            <p:cNvPr id="24" name="直線接點 23">
              <a:extLst>
                <a:ext uri="{FF2B5EF4-FFF2-40B4-BE49-F238E27FC236}">
                  <a16:creationId xmlns:a16="http://schemas.microsoft.com/office/drawing/2014/main" id="{8E833BD1-3E12-4360-8860-7E1C2A55109F}"/>
                </a:ext>
              </a:extLst>
            </p:cNvPr>
            <p:cNvCxnSpPr/>
            <p:nvPr/>
          </p:nvCxnSpPr>
          <p:spPr>
            <a:xfrm>
              <a:off x="4427984" y="2060848"/>
              <a:ext cx="187220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642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(Lazy Evaluation)</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Another usage of “Lazy Evaluation” is for infinite data structures (generator):</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5" name="圖片 4">
            <a:extLst>
              <a:ext uri="{FF2B5EF4-FFF2-40B4-BE49-F238E27FC236}">
                <a16:creationId xmlns:a16="http://schemas.microsoft.com/office/drawing/2014/main" id="{97EB9FCD-1ACF-4000-8C12-B79A6DF677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772816"/>
            <a:ext cx="8040790" cy="2389059"/>
          </a:xfrm>
          <a:prstGeom prst="rect">
            <a:avLst/>
          </a:prstGeom>
        </p:spPr>
      </p:pic>
      <p:pic>
        <p:nvPicPr>
          <p:cNvPr id="9" name="圖片 8">
            <a:extLst>
              <a:ext uri="{FF2B5EF4-FFF2-40B4-BE49-F238E27FC236}">
                <a16:creationId xmlns:a16="http://schemas.microsoft.com/office/drawing/2014/main" id="{1FF220AB-BBB2-4E58-BC50-8C1C2E8E66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4333896"/>
            <a:ext cx="7985661" cy="1792267"/>
          </a:xfrm>
          <a:prstGeom prst="rect">
            <a:avLst/>
          </a:prstGeom>
        </p:spPr>
      </p:pic>
      <p:sp>
        <p:nvSpPr>
          <p:cNvPr id="3" name="文字方塊 2">
            <a:extLst>
              <a:ext uri="{FF2B5EF4-FFF2-40B4-BE49-F238E27FC236}">
                <a16:creationId xmlns:a16="http://schemas.microsoft.com/office/drawing/2014/main" id="{78BCDB7E-CC52-4E2A-AE30-5E4685C6DA59}"/>
              </a:ext>
            </a:extLst>
          </p:cNvPr>
          <p:cNvSpPr txBox="1"/>
          <p:nvPr/>
        </p:nvSpPr>
        <p:spPr>
          <a:xfrm>
            <a:off x="3635896" y="6144580"/>
            <a:ext cx="2028889" cy="338554"/>
          </a:xfrm>
          <a:prstGeom prst="rect">
            <a:avLst/>
          </a:prstGeom>
          <a:noFill/>
        </p:spPr>
        <p:txBody>
          <a:bodyPr wrap="none" rtlCol="0">
            <a:spAutoFit/>
          </a:bodyPr>
          <a:lstStyle/>
          <a:p>
            <a:r>
              <a:rPr lang="en-US" altLang="zh-TW" sz="1600" dirty="0"/>
              <a:t>(</a:t>
            </a:r>
            <a:r>
              <a:rPr lang="en-US" altLang="zh-TW" sz="1600" dirty="0">
                <a:hlinkClick r:id="rId5"/>
              </a:rPr>
              <a:t>Iterator &amp; Generator</a:t>
            </a:r>
            <a:r>
              <a:rPr lang="en-US" altLang="zh-TW" sz="1600" dirty="0"/>
              <a:t>)</a:t>
            </a:r>
            <a:endParaRPr lang="zh-TW" altLang="en-US" sz="1600" dirty="0"/>
          </a:p>
        </p:txBody>
      </p:sp>
    </p:spTree>
    <p:extLst>
      <p:ext uri="{BB962C8B-B14F-4D97-AF65-F5344CB8AC3E}">
        <p14:creationId xmlns:p14="http://schemas.microsoft.com/office/powerpoint/2010/main" val="4070334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Built-in FP in Python (</a:t>
            </a:r>
            <a:r>
              <a:rPr lang="en-US" altLang="zh-TW" sz="2800" dirty="0"/>
              <a:t>filter, reduce and map</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Here we will going to introduce some </a:t>
            </a:r>
            <a:r>
              <a:rPr lang="en-US" altLang="zh-TW" sz="1800" dirty="0">
                <a:hlinkClick r:id="rId2"/>
              </a:rPr>
              <a:t>built-in</a:t>
            </a:r>
            <a:r>
              <a:rPr lang="en-US" altLang="zh-TW" sz="1800" dirty="0"/>
              <a:t> FP functions in Python.</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7" name="圖片 6">
            <a:extLst>
              <a:ext uri="{FF2B5EF4-FFF2-40B4-BE49-F238E27FC236}">
                <a16:creationId xmlns:a16="http://schemas.microsoft.com/office/drawing/2014/main" id="{F7847A73-581E-4BC5-B33F-68BC78BCDF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1771889"/>
            <a:ext cx="6425237" cy="4839007"/>
          </a:xfrm>
          <a:prstGeom prst="rect">
            <a:avLst/>
          </a:prstGeom>
        </p:spPr>
      </p:pic>
      <p:sp>
        <p:nvSpPr>
          <p:cNvPr id="9" name="文字方塊 8">
            <a:extLst>
              <a:ext uri="{FF2B5EF4-FFF2-40B4-BE49-F238E27FC236}">
                <a16:creationId xmlns:a16="http://schemas.microsoft.com/office/drawing/2014/main" id="{0A2B5C95-3EED-4826-8CA4-B3F232341E53}"/>
              </a:ext>
            </a:extLst>
          </p:cNvPr>
          <p:cNvSpPr txBox="1"/>
          <p:nvPr/>
        </p:nvSpPr>
        <p:spPr>
          <a:xfrm>
            <a:off x="7256699" y="1795098"/>
            <a:ext cx="1498231" cy="338554"/>
          </a:xfrm>
          <a:prstGeom prst="rect">
            <a:avLst/>
          </a:prstGeom>
          <a:noFill/>
        </p:spPr>
        <p:txBody>
          <a:bodyPr wrap="none" rtlCol="0">
            <a:spAutoFit/>
          </a:bodyPr>
          <a:lstStyle/>
          <a:p>
            <a:r>
              <a:rPr lang="en-US" altLang="zh-TW" sz="1600" dirty="0"/>
              <a:t>(</a:t>
            </a:r>
            <a:r>
              <a:rPr lang="en-US" altLang="zh-TW" sz="1600" dirty="0">
                <a:hlinkClick r:id="rId5"/>
              </a:rPr>
              <a:t>Picture source</a:t>
            </a:r>
            <a:r>
              <a:rPr lang="en-US" altLang="zh-TW" sz="1600" dirty="0"/>
              <a:t>)</a:t>
            </a:r>
            <a:endParaRPr lang="zh-TW" altLang="en-US" sz="1600" dirty="0"/>
          </a:p>
        </p:txBody>
      </p:sp>
    </p:spTree>
    <p:extLst>
      <p:ext uri="{BB962C8B-B14F-4D97-AF65-F5344CB8AC3E}">
        <p14:creationId xmlns:p14="http://schemas.microsoft.com/office/powerpoint/2010/main" val="3561946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Built-in FP in Python (</a:t>
            </a:r>
            <a:r>
              <a:rPr lang="en-US" altLang="zh-TW" sz="2800" dirty="0"/>
              <a:t>filter, reduce and map</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All is well explained except “reduce”. Let’s check the easy ones: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5" name="圖片 4">
            <a:extLst>
              <a:ext uri="{FF2B5EF4-FFF2-40B4-BE49-F238E27FC236}">
                <a16:creationId xmlns:a16="http://schemas.microsoft.com/office/drawing/2014/main" id="{37DEEAE4-C9B6-4F29-9701-2680F39295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436" y="1772816"/>
            <a:ext cx="6373114" cy="4591691"/>
          </a:xfrm>
          <a:prstGeom prst="rect">
            <a:avLst/>
          </a:prstGeom>
        </p:spPr>
      </p:pic>
      <p:pic>
        <p:nvPicPr>
          <p:cNvPr id="10" name="圖片 9">
            <a:extLst>
              <a:ext uri="{FF2B5EF4-FFF2-40B4-BE49-F238E27FC236}">
                <a16:creationId xmlns:a16="http://schemas.microsoft.com/office/drawing/2014/main" id="{42A4779D-8455-4457-B8FE-E31DD8A85C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800" y="6378546"/>
            <a:ext cx="7068536" cy="409632"/>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344520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Built-in FP in Python (</a:t>
            </a:r>
            <a:r>
              <a:rPr lang="en-US" altLang="zh-TW" sz="2800" dirty="0"/>
              <a:t>filter, reduce and map</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Then is the subtle one: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7" name="圖片 6">
            <a:extLst>
              <a:ext uri="{FF2B5EF4-FFF2-40B4-BE49-F238E27FC236}">
                <a16:creationId xmlns:a16="http://schemas.microsoft.com/office/drawing/2014/main" id="{42B14F4D-6D11-4382-AB58-74E637BCF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772816"/>
            <a:ext cx="6811326" cy="2400635"/>
          </a:xfrm>
          <a:prstGeom prst="rect">
            <a:avLst/>
          </a:prstGeom>
        </p:spPr>
      </p:pic>
      <p:pic>
        <p:nvPicPr>
          <p:cNvPr id="9" name="圖片 8">
            <a:extLst>
              <a:ext uri="{FF2B5EF4-FFF2-40B4-BE49-F238E27FC236}">
                <a16:creationId xmlns:a16="http://schemas.microsoft.com/office/drawing/2014/main" id="{494B58C3-D651-4603-9D9D-006607F6F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608" y="4364131"/>
            <a:ext cx="2832537" cy="2101186"/>
          </a:xfrm>
          <a:prstGeom prst="rect">
            <a:avLst/>
          </a:prstGeom>
          <a:effectLst>
            <a:glow rad="228600">
              <a:schemeClr val="accent2">
                <a:satMod val="175000"/>
                <a:alpha val="40000"/>
              </a:schemeClr>
            </a:glow>
          </a:effectLst>
        </p:spPr>
      </p:pic>
      <p:cxnSp>
        <p:nvCxnSpPr>
          <p:cNvPr id="5" name="直線接點 4">
            <a:extLst>
              <a:ext uri="{FF2B5EF4-FFF2-40B4-BE49-F238E27FC236}">
                <a16:creationId xmlns:a16="http://schemas.microsoft.com/office/drawing/2014/main" id="{F437B227-5FC2-44DC-BEDC-19AA011C67A9}"/>
              </a:ext>
            </a:extLst>
          </p:cNvPr>
          <p:cNvCxnSpPr/>
          <p:nvPr/>
        </p:nvCxnSpPr>
        <p:spPr>
          <a:xfrm>
            <a:off x="4139952" y="3933056"/>
            <a:ext cx="331236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38F46A1C-B243-4005-938B-A246322C90B7}"/>
              </a:ext>
            </a:extLst>
          </p:cNvPr>
          <p:cNvSpPr/>
          <p:nvPr/>
        </p:nvSpPr>
        <p:spPr>
          <a:xfrm>
            <a:off x="1043608" y="4364131"/>
            <a:ext cx="2664296" cy="95232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DDD46419-9918-40F3-B837-3E60FA2BE9A1}"/>
              </a:ext>
            </a:extLst>
          </p:cNvPr>
          <p:cNvSpPr/>
          <p:nvPr/>
        </p:nvSpPr>
        <p:spPr>
          <a:xfrm>
            <a:off x="1043608" y="5364523"/>
            <a:ext cx="2664296" cy="952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直線接點 12">
            <a:extLst>
              <a:ext uri="{FF2B5EF4-FFF2-40B4-BE49-F238E27FC236}">
                <a16:creationId xmlns:a16="http://schemas.microsoft.com/office/drawing/2014/main" id="{7E4CFC12-0F54-4702-A8E7-2EA904C07084}"/>
              </a:ext>
            </a:extLst>
          </p:cNvPr>
          <p:cNvCxnSpPr/>
          <p:nvPr/>
        </p:nvCxnSpPr>
        <p:spPr>
          <a:xfrm>
            <a:off x="4118687" y="4110000"/>
            <a:ext cx="331236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5" name="圖片 14">
            <a:extLst>
              <a:ext uri="{FF2B5EF4-FFF2-40B4-BE49-F238E27FC236}">
                <a16:creationId xmlns:a16="http://schemas.microsoft.com/office/drawing/2014/main" id="{5491B59F-81D0-4E81-9477-C808874AE9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749" y="4547938"/>
            <a:ext cx="7783011" cy="1609950"/>
          </a:xfrm>
          <a:prstGeom prst="rect">
            <a:avLst/>
          </a:prstGeom>
          <a:effectLst>
            <a:glow rad="228600">
              <a:schemeClr val="accent4">
                <a:satMod val="175000"/>
                <a:alpha val="40000"/>
              </a:schemeClr>
            </a:glow>
          </a:effectLst>
        </p:spPr>
      </p:pic>
    </p:spTree>
    <p:extLst>
      <p:ext uri="{BB962C8B-B14F-4D97-AF65-F5344CB8AC3E}">
        <p14:creationId xmlns:p14="http://schemas.microsoft.com/office/powerpoint/2010/main" val="183478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HackerRank Sample (</a:t>
            </a:r>
            <a:r>
              <a:rPr lang="en-US" altLang="zh-TW" sz="2800" dirty="0"/>
              <a:t>gem-stones</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u="sng" dirty="0">
                <a:hlinkClick r:id="rId2"/>
              </a:rPr>
              <a:t>Source link</a:t>
            </a:r>
            <a:r>
              <a:rPr lang="en-US" altLang="zh-TW" sz="1800" dirty="0"/>
              <a:t>: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11" name="圖片 10">
            <a:extLst>
              <a:ext uri="{FF2B5EF4-FFF2-40B4-BE49-F238E27FC236}">
                <a16:creationId xmlns:a16="http://schemas.microsoft.com/office/drawing/2014/main" id="{34A14FD6-1ED9-431B-A409-ED8748BD7A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45" y="1808566"/>
            <a:ext cx="6784447" cy="5049434"/>
          </a:xfrm>
          <a:prstGeom prst="rect">
            <a:avLst/>
          </a:prstGeom>
        </p:spPr>
      </p:pic>
      <p:pic>
        <p:nvPicPr>
          <p:cNvPr id="14" name="圖片 13">
            <a:extLst>
              <a:ext uri="{FF2B5EF4-FFF2-40B4-BE49-F238E27FC236}">
                <a16:creationId xmlns:a16="http://schemas.microsoft.com/office/drawing/2014/main" id="{792E67A4-D4F9-49CD-9E8B-FE37CF0291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8635" y="6126163"/>
            <a:ext cx="3943900" cy="533474"/>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463542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HackerRank Sample (</a:t>
            </a:r>
            <a:r>
              <a:rPr lang="en-US" altLang="zh-TW" sz="2800" dirty="0"/>
              <a:t>gem-stones</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u="sng" dirty="0">
                <a:hlinkClick r:id="rId2"/>
              </a:rPr>
              <a:t>Source link</a:t>
            </a:r>
            <a:r>
              <a:rPr lang="en-US" altLang="zh-TW" sz="1800" dirty="0"/>
              <a:t>: Imperative approach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5" name="圖片 4">
            <a:extLst>
              <a:ext uri="{FF2B5EF4-FFF2-40B4-BE49-F238E27FC236}">
                <a16:creationId xmlns:a16="http://schemas.microsoft.com/office/drawing/2014/main" id="{0DD368D5-C53B-4F21-89B8-7B30664BFA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1762272"/>
            <a:ext cx="6696562" cy="4042992"/>
          </a:xfrm>
          <a:prstGeom prst="rect">
            <a:avLst/>
          </a:prstGeom>
        </p:spPr>
      </p:pic>
      <p:sp>
        <p:nvSpPr>
          <p:cNvPr id="7" name="文字方塊 6">
            <a:extLst>
              <a:ext uri="{FF2B5EF4-FFF2-40B4-BE49-F238E27FC236}">
                <a16:creationId xmlns:a16="http://schemas.microsoft.com/office/drawing/2014/main" id="{3B012678-E972-4940-8EBC-37F9ABCA5174}"/>
              </a:ext>
            </a:extLst>
          </p:cNvPr>
          <p:cNvSpPr txBox="1"/>
          <p:nvPr/>
        </p:nvSpPr>
        <p:spPr>
          <a:xfrm>
            <a:off x="4116793" y="2560638"/>
            <a:ext cx="3451971" cy="338554"/>
          </a:xfrm>
          <a:prstGeom prst="rect">
            <a:avLst/>
          </a:prstGeom>
          <a:noFill/>
        </p:spPr>
        <p:txBody>
          <a:bodyPr wrap="none" rtlCol="0">
            <a:spAutoFit/>
          </a:bodyPr>
          <a:lstStyle/>
          <a:p>
            <a:r>
              <a:rPr lang="en-US" altLang="zh-TW" sz="1600" b="1" dirty="0">
                <a:solidFill>
                  <a:srgbClr val="FF0000"/>
                </a:solidFill>
              </a:rPr>
              <a:t>1) Collect unique element of each rock</a:t>
            </a:r>
            <a:endParaRPr lang="zh-TW" altLang="en-US" sz="1600" b="1" dirty="0">
              <a:solidFill>
                <a:srgbClr val="FF0000"/>
              </a:solidFill>
            </a:endParaRPr>
          </a:p>
        </p:txBody>
      </p:sp>
      <p:sp>
        <p:nvSpPr>
          <p:cNvPr id="10" name="文字方塊 9">
            <a:extLst>
              <a:ext uri="{FF2B5EF4-FFF2-40B4-BE49-F238E27FC236}">
                <a16:creationId xmlns:a16="http://schemas.microsoft.com/office/drawing/2014/main" id="{BC8E8AD2-6A73-4363-BA47-6637C0837842}"/>
              </a:ext>
            </a:extLst>
          </p:cNvPr>
          <p:cNvSpPr txBox="1"/>
          <p:nvPr/>
        </p:nvSpPr>
        <p:spPr>
          <a:xfrm>
            <a:off x="4144365" y="3836647"/>
            <a:ext cx="4027000" cy="584775"/>
          </a:xfrm>
          <a:prstGeom prst="rect">
            <a:avLst/>
          </a:prstGeom>
          <a:noFill/>
        </p:spPr>
        <p:txBody>
          <a:bodyPr wrap="none" rtlCol="0">
            <a:spAutoFit/>
          </a:bodyPr>
          <a:lstStyle/>
          <a:p>
            <a:r>
              <a:rPr lang="en-US" altLang="zh-TW" sz="1600" b="1" dirty="0">
                <a:solidFill>
                  <a:srgbClr val="FF0000"/>
                </a:solidFill>
              </a:rPr>
              <a:t>2) Keep calculating overlap of two set to find </a:t>
            </a:r>
          </a:p>
          <a:p>
            <a:r>
              <a:rPr lang="en-US" altLang="zh-TW" sz="1600" b="1" dirty="0">
                <a:solidFill>
                  <a:srgbClr val="FF0000"/>
                </a:solidFill>
              </a:rPr>
              <a:t>     element exist in all rock.</a:t>
            </a:r>
            <a:endParaRPr lang="zh-TW" altLang="en-US" sz="1600" b="1" dirty="0">
              <a:solidFill>
                <a:srgbClr val="FF0000"/>
              </a:solidFill>
            </a:endParaRPr>
          </a:p>
        </p:txBody>
      </p:sp>
    </p:spTree>
    <p:extLst>
      <p:ext uri="{BB962C8B-B14F-4D97-AF65-F5344CB8AC3E}">
        <p14:creationId xmlns:p14="http://schemas.microsoft.com/office/powerpoint/2010/main" val="3717924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HackerRank Sample (</a:t>
            </a:r>
            <a:r>
              <a:rPr lang="en-US" altLang="zh-TW" sz="2800" dirty="0"/>
              <a:t>gem-stones</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u="sng" dirty="0">
                <a:hlinkClick r:id="rId2"/>
              </a:rPr>
              <a:t>Source link</a:t>
            </a:r>
            <a:r>
              <a:rPr lang="en-US" altLang="zh-TW" sz="1800" dirty="0"/>
              <a:t>: Declarative approach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11" name="圖片 10">
            <a:extLst>
              <a:ext uri="{FF2B5EF4-FFF2-40B4-BE49-F238E27FC236}">
                <a16:creationId xmlns:a16="http://schemas.microsoft.com/office/drawing/2014/main" id="{E26AEE70-7A15-44FB-AEE1-789D19E8E1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753" y="1835113"/>
            <a:ext cx="6778950" cy="2592288"/>
          </a:xfrm>
          <a:prstGeom prst="rect">
            <a:avLst/>
          </a:prstGeom>
        </p:spPr>
      </p:pic>
    </p:spTree>
    <p:extLst>
      <p:ext uri="{BB962C8B-B14F-4D97-AF65-F5344CB8AC3E}">
        <p14:creationId xmlns:p14="http://schemas.microsoft.com/office/powerpoint/2010/main" val="2187930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HackerRank Sample (</a:t>
            </a:r>
            <a:r>
              <a:rPr lang="en-US" altLang="zh-TW" sz="2800" dirty="0"/>
              <a:t>Permuting Two Arrays</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u="sng" dirty="0">
                <a:hlinkClick r:id="rId2"/>
              </a:rPr>
              <a:t>Source link</a:t>
            </a:r>
            <a:r>
              <a:rPr lang="en-US" altLang="zh-TW" sz="1800" dirty="0"/>
              <a:t>: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5" name="圖片 4">
            <a:extLst>
              <a:ext uri="{FF2B5EF4-FFF2-40B4-BE49-F238E27FC236}">
                <a16:creationId xmlns:a16="http://schemas.microsoft.com/office/drawing/2014/main" id="{7DEC1588-87E3-4E1B-91D6-3ABFC93452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8" y="1772816"/>
            <a:ext cx="6984776" cy="4915807"/>
          </a:xfrm>
          <a:prstGeom prst="rect">
            <a:avLst/>
          </a:prstGeom>
        </p:spPr>
      </p:pic>
    </p:spTree>
    <p:extLst>
      <p:ext uri="{BB962C8B-B14F-4D97-AF65-F5344CB8AC3E}">
        <p14:creationId xmlns:p14="http://schemas.microsoft.com/office/powerpoint/2010/main" val="3797796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HackerRank Sample (</a:t>
            </a:r>
            <a:r>
              <a:rPr lang="en-US" altLang="zh-TW" sz="2800" dirty="0"/>
              <a:t>Permuting Two Arrays</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u="sng" dirty="0">
                <a:hlinkClick r:id="rId2"/>
              </a:rPr>
              <a:t>Source link</a:t>
            </a:r>
            <a:r>
              <a:rPr lang="en-US" altLang="zh-TW" sz="1800" dirty="0"/>
              <a:t>: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7" name="圖片 6">
            <a:extLst>
              <a:ext uri="{FF2B5EF4-FFF2-40B4-BE49-F238E27FC236}">
                <a16:creationId xmlns:a16="http://schemas.microsoft.com/office/drawing/2014/main" id="{88A2A5C7-1255-4CC1-80F0-A8FB30B1EA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8" y="1834019"/>
            <a:ext cx="7148222" cy="4941168"/>
          </a:xfrm>
          <a:prstGeom prst="rect">
            <a:avLst/>
          </a:prstGeom>
        </p:spPr>
      </p:pic>
    </p:spTree>
    <p:extLst>
      <p:ext uri="{BB962C8B-B14F-4D97-AF65-F5344CB8AC3E}">
        <p14:creationId xmlns:p14="http://schemas.microsoft.com/office/powerpoint/2010/main" val="3338775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Features of FP</a:t>
            </a:r>
            <a:endParaRPr lang="zh-TW" altLang="en-US" sz="3200" dirty="0"/>
          </a:p>
        </p:txBody>
      </p:sp>
      <p:sp>
        <p:nvSpPr>
          <p:cNvPr id="3" name="內容版面配置區 2">
            <a:extLst>
              <a:ext uri="{FF2B5EF4-FFF2-40B4-BE49-F238E27FC236}">
                <a16:creationId xmlns:a16="http://schemas.microsoft.com/office/drawing/2014/main" id="{35A625D9-FA20-4C44-823A-23271F60D709}"/>
              </a:ext>
            </a:extLst>
          </p:cNvPr>
          <p:cNvSpPr>
            <a:spLocks noGrp="1"/>
          </p:cNvSpPr>
          <p:nvPr>
            <p:ph idx="1"/>
          </p:nvPr>
        </p:nvSpPr>
        <p:spPr>
          <a:xfrm>
            <a:off x="457200" y="1417638"/>
            <a:ext cx="8229600" cy="4708525"/>
          </a:xfrm>
        </p:spPr>
        <p:txBody>
          <a:bodyPr>
            <a:normAutofit/>
          </a:bodyPr>
          <a:lstStyle/>
          <a:p>
            <a:r>
              <a:rPr lang="en-US" altLang="zh-TW" sz="1800" dirty="0"/>
              <a:t>Pure functions </a:t>
            </a:r>
            <a:r>
              <a:rPr lang="en-US" altLang="zh-TW" sz="1800" b="1" dirty="0">
                <a:solidFill>
                  <a:srgbClr val="FF0000"/>
                </a:solidFill>
              </a:rPr>
              <a:t>without </a:t>
            </a:r>
            <a:r>
              <a:rPr lang="en-US" altLang="zh-TW" sz="1800" b="1" dirty="0">
                <a:solidFill>
                  <a:srgbClr val="FF0000"/>
                </a:solidFill>
                <a:hlinkClick r:id="rId2"/>
              </a:rPr>
              <a:t>side effects</a:t>
            </a:r>
            <a:r>
              <a:rPr lang="en-US" altLang="zh-TW" sz="1800" dirty="0"/>
              <a:t>: Discipline and raise a habit</a:t>
            </a:r>
          </a:p>
          <a:p>
            <a:r>
              <a:rPr lang="en-US" altLang="zh-TW" sz="1800" b="1" dirty="0">
                <a:solidFill>
                  <a:srgbClr val="FF0000"/>
                </a:solidFill>
              </a:rPr>
              <a:t>Immutable</a:t>
            </a:r>
            <a:r>
              <a:rPr lang="en-US" altLang="zh-TW" sz="1800" dirty="0"/>
              <a:t> data structures:</a:t>
            </a:r>
            <a:r>
              <a:rPr lang="zh-TW" altLang="en-US" sz="1800" dirty="0"/>
              <a:t> </a:t>
            </a:r>
            <a:r>
              <a:rPr lang="en-US" altLang="zh-TW" sz="1800" dirty="0"/>
              <a:t>Leverage exist python package such as</a:t>
            </a:r>
            <a:r>
              <a:rPr lang="zh-TW" altLang="en-US" sz="1800" dirty="0"/>
              <a:t> </a:t>
            </a:r>
            <a:r>
              <a:rPr lang="en-US" altLang="zh-TW" sz="1800" dirty="0">
                <a:hlinkClick r:id="rId3"/>
              </a:rPr>
              <a:t>pyrsistent</a:t>
            </a:r>
            <a:r>
              <a:rPr lang="en-US" altLang="zh-TW" sz="1800" dirty="0"/>
              <a:t>.</a:t>
            </a:r>
          </a:p>
          <a:p>
            <a:r>
              <a:rPr lang="en-US" altLang="zh-TW" sz="1800" dirty="0"/>
              <a:t>Preserve </a:t>
            </a:r>
            <a:r>
              <a:rPr lang="en-US" altLang="zh-TW" sz="1800" b="1" dirty="0">
                <a:solidFill>
                  <a:srgbClr val="FF0000"/>
                </a:solidFill>
              </a:rPr>
              <a:t>state</a:t>
            </a:r>
            <a:r>
              <a:rPr lang="en-US" altLang="zh-TW" sz="1800" dirty="0"/>
              <a:t> in functions (Closure, Cury): Solution to get rid of global state.</a:t>
            </a:r>
          </a:p>
          <a:p>
            <a:r>
              <a:rPr lang="en-US" altLang="zh-TW" sz="1800" b="1" dirty="0">
                <a:solidFill>
                  <a:srgbClr val="FF0000"/>
                </a:solidFill>
              </a:rPr>
              <a:t>Recursion</a:t>
            </a:r>
            <a:r>
              <a:rPr lang="en-US" altLang="zh-TW" sz="1800" dirty="0"/>
              <a:t> instead of loops/iteration: Think of a solution gracefully.</a:t>
            </a:r>
          </a:p>
          <a:p>
            <a:r>
              <a:rPr lang="en-US" altLang="zh-TW" sz="1800" dirty="0"/>
              <a:t>More not to do…</a:t>
            </a:r>
          </a:p>
        </p:txBody>
      </p:sp>
      <p:pic>
        <p:nvPicPr>
          <p:cNvPr id="5" name="圖片 4">
            <a:extLst>
              <a:ext uri="{FF2B5EF4-FFF2-40B4-BE49-F238E27FC236}">
                <a16:creationId xmlns:a16="http://schemas.microsoft.com/office/drawing/2014/main" id="{88A49297-9B2E-4BC6-9D28-66F21FD5DB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788" y="3140968"/>
            <a:ext cx="4429743" cy="1933845"/>
          </a:xfrm>
          <a:prstGeom prst="rect">
            <a:avLst/>
          </a:prstGeom>
        </p:spPr>
      </p:pic>
      <p:pic>
        <p:nvPicPr>
          <p:cNvPr id="7" name="圖片 6">
            <a:extLst>
              <a:ext uri="{FF2B5EF4-FFF2-40B4-BE49-F238E27FC236}">
                <a16:creationId xmlns:a16="http://schemas.microsoft.com/office/drawing/2014/main" id="{854C6AC0-6EAB-425E-8010-AC1C09F92F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1567" y="3140968"/>
            <a:ext cx="3896269" cy="2734057"/>
          </a:xfrm>
          <a:prstGeom prst="rect">
            <a:avLst/>
          </a:prstGeom>
        </p:spPr>
      </p:pic>
    </p:spTree>
    <p:extLst>
      <p:ext uri="{BB962C8B-B14F-4D97-AF65-F5344CB8AC3E}">
        <p14:creationId xmlns:p14="http://schemas.microsoft.com/office/powerpoint/2010/main" val="1622207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HackerRank Sample (</a:t>
            </a:r>
            <a:r>
              <a:rPr lang="en-US" altLang="zh-TW" sz="2800" dirty="0"/>
              <a:t>Permuting Two Arrays</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u="sng" dirty="0">
                <a:hlinkClick r:id="rId2"/>
              </a:rPr>
              <a:t>Source link</a:t>
            </a:r>
            <a:r>
              <a:rPr lang="en-US" altLang="zh-TW" sz="1800" dirty="0"/>
              <a:t>: Imperative approach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5" name="圖片 4">
            <a:extLst>
              <a:ext uri="{FF2B5EF4-FFF2-40B4-BE49-F238E27FC236}">
                <a16:creationId xmlns:a16="http://schemas.microsoft.com/office/drawing/2014/main" id="{E42CACAC-D2D4-409B-A193-7FF56C271D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1838102"/>
            <a:ext cx="6732937" cy="3650651"/>
          </a:xfrm>
          <a:prstGeom prst="rect">
            <a:avLst/>
          </a:prstGeom>
        </p:spPr>
      </p:pic>
    </p:spTree>
    <p:extLst>
      <p:ext uri="{BB962C8B-B14F-4D97-AF65-F5344CB8AC3E}">
        <p14:creationId xmlns:p14="http://schemas.microsoft.com/office/powerpoint/2010/main" val="2123463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HackerRank Sample (</a:t>
            </a:r>
            <a:r>
              <a:rPr lang="en-US" altLang="zh-TW" sz="2800" dirty="0"/>
              <a:t>Permuting Two Arrays</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u="sng" dirty="0">
                <a:hlinkClick r:id="rId2"/>
              </a:rPr>
              <a:t>Source link</a:t>
            </a:r>
            <a:r>
              <a:rPr lang="en-US" altLang="zh-TW" sz="1800" dirty="0"/>
              <a:t>: Declarative approach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7" name="圖片 6">
            <a:extLst>
              <a:ext uri="{FF2B5EF4-FFF2-40B4-BE49-F238E27FC236}">
                <a16:creationId xmlns:a16="http://schemas.microsoft.com/office/drawing/2014/main" id="{21FC56ED-BAD5-4EFC-82DC-5A450FC2FD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1793113"/>
            <a:ext cx="7422668" cy="2427975"/>
          </a:xfrm>
          <a:prstGeom prst="rect">
            <a:avLst/>
          </a:prstGeom>
        </p:spPr>
      </p:pic>
      <p:pic>
        <p:nvPicPr>
          <p:cNvPr id="9" name="圖片 8">
            <a:extLst>
              <a:ext uri="{FF2B5EF4-FFF2-40B4-BE49-F238E27FC236}">
                <a16:creationId xmlns:a16="http://schemas.microsoft.com/office/drawing/2014/main" id="{FDADBA11-23AB-4649-A3AE-DB09F2D93E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228" y="4254065"/>
            <a:ext cx="7821116" cy="1800476"/>
          </a:xfrm>
          <a:prstGeom prst="rect">
            <a:avLst/>
          </a:prstGeom>
        </p:spPr>
      </p:pic>
      <p:cxnSp>
        <p:nvCxnSpPr>
          <p:cNvPr id="11" name="直線接點 10">
            <a:extLst>
              <a:ext uri="{FF2B5EF4-FFF2-40B4-BE49-F238E27FC236}">
                <a16:creationId xmlns:a16="http://schemas.microsoft.com/office/drawing/2014/main" id="{F32453DD-494C-49DE-A95F-D7024DDAB28C}"/>
              </a:ext>
            </a:extLst>
          </p:cNvPr>
          <p:cNvCxnSpPr/>
          <p:nvPr/>
        </p:nvCxnSpPr>
        <p:spPr>
          <a:xfrm>
            <a:off x="6012160" y="2852936"/>
            <a:ext cx="2880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F37AACD2-7451-4823-8A3A-6BC6BE3EAA38}"/>
              </a:ext>
            </a:extLst>
          </p:cNvPr>
          <p:cNvCxnSpPr/>
          <p:nvPr/>
        </p:nvCxnSpPr>
        <p:spPr>
          <a:xfrm>
            <a:off x="3131840" y="2852936"/>
            <a:ext cx="2880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D754B4C3-A635-4CB0-81B9-9665DD344B1B}"/>
              </a:ext>
            </a:extLst>
          </p:cNvPr>
          <p:cNvCxnSpPr/>
          <p:nvPr/>
        </p:nvCxnSpPr>
        <p:spPr>
          <a:xfrm>
            <a:off x="2783406" y="2856480"/>
            <a:ext cx="2880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869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HackerRank Sample (</a:t>
            </a:r>
            <a:r>
              <a:rPr lang="en-US" altLang="zh-TW" sz="2800" dirty="0"/>
              <a:t>Game of Stones</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u="sng" dirty="0">
                <a:hlinkClick r:id="rId2"/>
              </a:rPr>
              <a:t>Source link</a:t>
            </a:r>
            <a:r>
              <a:rPr lang="en-US" altLang="zh-TW" sz="1800" dirty="0"/>
              <a:t>: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7" name="圖片 6">
            <a:extLst>
              <a:ext uri="{FF2B5EF4-FFF2-40B4-BE49-F238E27FC236}">
                <a16:creationId xmlns:a16="http://schemas.microsoft.com/office/drawing/2014/main" id="{4749FA8D-7CB6-43E7-B454-9D3C05D187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1806233"/>
            <a:ext cx="7356414" cy="4968954"/>
          </a:xfrm>
          <a:prstGeom prst="rect">
            <a:avLst/>
          </a:prstGeom>
        </p:spPr>
      </p:pic>
    </p:spTree>
    <p:extLst>
      <p:ext uri="{BB962C8B-B14F-4D97-AF65-F5344CB8AC3E}">
        <p14:creationId xmlns:p14="http://schemas.microsoft.com/office/powerpoint/2010/main" val="2496316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HackerRank Sample (</a:t>
            </a:r>
            <a:r>
              <a:rPr lang="en-US" altLang="zh-TW" sz="2800" dirty="0"/>
              <a:t>Game of Stones</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u="sng" dirty="0">
                <a:hlinkClick r:id="rId2"/>
              </a:rPr>
              <a:t>Source link</a:t>
            </a:r>
            <a:r>
              <a:rPr lang="en-US" altLang="zh-TW" sz="1800" dirty="0"/>
              <a:t>: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5" name="圖片 4">
            <a:extLst>
              <a:ext uri="{FF2B5EF4-FFF2-40B4-BE49-F238E27FC236}">
                <a16:creationId xmlns:a16="http://schemas.microsoft.com/office/drawing/2014/main" id="{6BCB4818-5374-4F7D-8558-26FE8F468E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1800410"/>
            <a:ext cx="8164064" cy="5020376"/>
          </a:xfrm>
          <a:prstGeom prst="rect">
            <a:avLst/>
          </a:prstGeom>
        </p:spPr>
      </p:pic>
      <p:sp>
        <p:nvSpPr>
          <p:cNvPr id="8" name="文字方塊 7">
            <a:extLst>
              <a:ext uri="{FF2B5EF4-FFF2-40B4-BE49-F238E27FC236}">
                <a16:creationId xmlns:a16="http://schemas.microsoft.com/office/drawing/2014/main" id="{1E8054D2-9E7E-438A-9EC9-14E417132974}"/>
              </a:ext>
            </a:extLst>
          </p:cNvPr>
          <p:cNvSpPr txBox="1"/>
          <p:nvPr/>
        </p:nvSpPr>
        <p:spPr>
          <a:xfrm>
            <a:off x="2794829" y="2237594"/>
            <a:ext cx="3077446" cy="338554"/>
          </a:xfrm>
          <a:prstGeom prst="rect">
            <a:avLst/>
          </a:prstGeom>
          <a:noFill/>
        </p:spPr>
        <p:txBody>
          <a:bodyPr wrap="none" rtlCol="0">
            <a:spAutoFit/>
          </a:bodyPr>
          <a:lstStyle/>
          <a:p>
            <a:r>
              <a:rPr lang="en-US" altLang="zh-TW" sz="1600" b="1" dirty="0">
                <a:solidFill>
                  <a:srgbClr val="FFC000"/>
                </a:solidFill>
              </a:rPr>
              <a:t>Second </a:t>
            </a:r>
            <a:r>
              <a:rPr lang="en-US" altLang="zh-TW" sz="1600" dirty="0">
                <a:solidFill>
                  <a:srgbClr val="FFC000"/>
                </a:solidFill>
              </a:rPr>
              <a:t>win cause 1 not in [2, 3, 5]</a:t>
            </a:r>
            <a:endParaRPr lang="zh-TW" altLang="en-US" sz="1600" dirty="0">
              <a:solidFill>
                <a:srgbClr val="FFC000"/>
              </a:solidFill>
            </a:endParaRPr>
          </a:p>
        </p:txBody>
      </p:sp>
      <p:sp>
        <p:nvSpPr>
          <p:cNvPr id="9" name="文字方塊 8">
            <a:extLst>
              <a:ext uri="{FF2B5EF4-FFF2-40B4-BE49-F238E27FC236}">
                <a16:creationId xmlns:a16="http://schemas.microsoft.com/office/drawing/2014/main" id="{5F9A101C-0772-4D24-B264-0EA5AB0341E4}"/>
              </a:ext>
            </a:extLst>
          </p:cNvPr>
          <p:cNvSpPr txBox="1"/>
          <p:nvPr/>
        </p:nvSpPr>
        <p:spPr>
          <a:xfrm>
            <a:off x="2794829" y="2530926"/>
            <a:ext cx="4114653" cy="1323439"/>
          </a:xfrm>
          <a:prstGeom prst="rect">
            <a:avLst/>
          </a:prstGeom>
          <a:noFill/>
        </p:spPr>
        <p:txBody>
          <a:bodyPr wrap="none" rtlCol="0">
            <a:spAutoFit/>
          </a:bodyPr>
          <a:lstStyle/>
          <a:p>
            <a:r>
              <a:rPr lang="en-US" altLang="zh-TW" sz="1600" b="1" dirty="0">
                <a:solidFill>
                  <a:srgbClr val="7030A0"/>
                </a:solidFill>
              </a:rPr>
              <a:t>First </a:t>
            </a:r>
            <a:r>
              <a:rPr lang="en-US" altLang="zh-TW" sz="1600" dirty="0">
                <a:solidFill>
                  <a:srgbClr val="7030A0"/>
                </a:solidFill>
              </a:rPr>
              <a:t>win by removing 2 stones and left 0 stone.</a:t>
            </a:r>
          </a:p>
          <a:p>
            <a:r>
              <a:rPr lang="en-US" altLang="zh-TW" sz="1600" b="1" dirty="0">
                <a:solidFill>
                  <a:srgbClr val="7030A0"/>
                </a:solidFill>
              </a:rPr>
              <a:t>First</a:t>
            </a:r>
            <a:r>
              <a:rPr lang="en-US" altLang="zh-TW" sz="1600" dirty="0">
                <a:solidFill>
                  <a:srgbClr val="7030A0"/>
                </a:solidFill>
              </a:rPr>
              <a:t> win by removing 2 stones and left 1 stone.</a:t>
            </a:r>
          </a:p>
          <a:p>
            <a:r>
              <a:rPr lang="en-US" altLang="zh-TW" sz="1600" b="1" dirty="0">
                <a:solidFill>
                  <a:srgbClr val="7030A0"/>
                </a:solidFill>
              </a:rPr>
              <a:t>First</a:t>
            </a:r>
            <a:r>
              <a:rPr lang="en-US" altLang="zh-TW" sz="1600" dirty="0">
                <a:solidFill>
                  <a:srgbClr val="7030A0"/>
                </a:solidFill>
              </a:rPr>
              <a:t> win by removing 3 stones and left 1 stone.</a:t>
            </a:r>
          </a:p>
          <a:p>
            <a:r>
              <a:rPr lang="en-US" altLang="zh-TW" sz="1600" b="1" dirty="0">
                <a:solidFill>
                  <a:srgbClr val="7030A0"/>
                </a:solidFill>
              </a:rPr>
              <a:t>First</a:t>
            </a:r>
            <a:r>
              <a:rPr lang="en-US" altLang="zh-TW" sz="1600" dirty="0">
                <a:solidFill>
                  <a:srgbClr val="7030A0"/>
                </a:solidFill>
              </a:rPr>
              <a:t> win by removing 5 stones and left 0 stone.</a:t>
            </a:r>
          </a:p>
          <a:p>
            <a:r>
              <a:rPr lang="en-US" altLang="zh-TW" sz="1600" b="1" dirty="0">
                <a:solidFill>
                  <a:srgbClr val="7030A0"/>
                </a:solidFill>
              </a:rPr>
              <a:t>First</a:t>
            </a:r>
            <a:r>
              <a:rPr lang="en-US" altLang="zh-TW" sz="1600" dirty="0">
                <a:solidFill>
                  <a:srgbClr val="7030A0"/>
                </a:solidFill>
              </a:rPr>
              <a:t> win by removing 5 stones and left 1 stone.</a:t>
            </a:r>
            <a:endParaRPr lang="zh-TW" altLang="en-US" sz="1600" dirty="0">
              <a:solidFill>
                <a:srgbClr val="7030A0"/>
              </a:solidFill>
            </a:endParaRPr>
          </a:p>
        </p:txBody>
      </p:sp>
      <p:cxnSp>
        <p:nvCxnSpPr>
          <p:cNvPr id="11" name="直線單箭頭接點 10">
            <a:extLst>
              <a:ext uri="{FF2B5EF4-FFF2-40B4-BE49-F238E27FC236}">
                <a16:creationId xmlns:a16="http://schemas.microsoft.com/office/drawing/2014/main" id="{2F2CE0AE-6E95-45F0-B7CA-B965024009FF}"/>
              </a:ext>
            </a:extLst>
          </p:cNvPr>
          <p:cNvCxnSpPr>
            <a:endCxn id="8" idx="1"/>
          </p:cNvCxnSpPr>
          <p:nvPr/>
        </p:nvCxnSpPr>
        <p:spPr>
          <a:xfrm flipV="1">
            <a:off x="755576" y="2406871"/>
            <a:ext cx="2039253" cy="230041"/>
          </a:xfrm>
          <a:prstGeom prst="straightConnector1">
            <a:avLst/>
          </a:prstGeom>
          <a:ln w="19050">
            <a:solidFill>
              <a:srgbClr val="FFC000"/>
            </a:solidFill>
            <a:tailEnd type="triangle"/>
          </a:ln>
        </p:spPr>
        <p:style>
          <a:lnRef idx="1">
            <a:schemeClr val="accent6"/>
          </a:lnRef>
          <a:fillRef idx="0">
            <a:schemeClr val="accent6"/>
          </a:fillRef>
          <a:effectRef idx="0">
            <a:schemeClr val="accent6"/>
          </a:effectRef>
          <a:fontRef idx="minor">
            <a:schemeClr val="tx1"/>
          </a:fontRef>
        </p:style>
      </p:cxnSp>
      <p:cxnSp>
        <p:nvCxnSpPr>
          <p:cNvPr id="13" name="直線單箭頭接點 12">
            <a:extLst>
              <a:ext uri="{FF2B5EF4-FFF2-40B4-BE49-F238E27FC236}">
                <a16:creationId xmlns:a16="http://schemas.microsoft.com/office/drawing/2014/main" id="{C9CCEA48-F51A-410B-ACCC-2563A3E750B1}"/>
              </a:ext>
            </a:extLst>
          </p:cNvPr>
          <p:cNvCxnSpPr/>
          <p:nvPr/>
        </p:nvCxnSpPr>
        <p:spPr>
          <a:xfrm flipV="1">
            <a:off x="755576" y="2708920"/>
            <a:ext cx="2039253" cy="144016"/>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7CA07409-ADBE-4705-B2F0-0FD679090180}"/>
              </a:ext>
            </a:extLst>
          </p:cNvPr>
          <p:cNvCxnSpPr/>
          <p:nvPr/>
        </p:nvCxnSpPr>
        <p:spPr>
          <a:xfrm flipV="1">
            <a:off x="755576" y="2924944"/>
            <a:ext cx="2039253" cy="144016"/>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A6EEECCF-7CF9-41F5-8D6B-38F4ADF2E139}"/>
              </a:ext>
            </a:extLst>
          </p:cNvPr>
          <p:cNvCxnSpPr>
            <a:endCxn id="9" idx="1"/>
          </p:cNvCxnSpPr>
          <p:nvPr/>
        </p:nvCxnSpPr>
        <p:spPr>
          <a:xfrm>
            <a:off x="755576" y="3192645"/>
            <a:ext cx="2039253" cy="1"/>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10E7D417-38DD-4070-829A-FB7EEB146D82}"/>
              </a:ext>
            </a:extLst>
          </p:cNvPr>
          <p:cNvCxnSpPr/>
          <p:nvPr/>
        </p:nvCxnSpPr>
        <p:spPr>
          <a:xfrm>
            <a:off x="755576" y="3393471"/>
            <a:ext cx="2039253" cy="58261"/>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7D07D235-1200-4EFC-8CDD-66020A4A9514}"/>
              </a:ext>
            </a:extLst>
          </p:cNvPr>
          <p:cNvCxnSpPr/>
          <p:nvPr/>
        </p:nvCxnSpPr>
        <p:spPr>
          <a:xfrm>
            <a:off x="728416" y="3583452"/>
            <a:ext cx="2066413" cy="99464"/>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AA07628A-1ED6-491F-8327-C3ABE5E7518F}"/>
              </a:ext>
            </a:extLst>
          </p:cNvPr>
          <p:cNvCxnSpPr>
            <a:cxnSpLocks/>
          </p:cNvCxnSpPr>
          <p:nvPr/>
        </p:nvCxnSpPr>
        <p:spPr>
          <a:xfrm>
            <a:off x="755576" y="3771900"/>
            <a:ext cx="2022067" cy="375797"/>
          </a:xfrm>
          <a:prstGeom prst="straightConnector1">
            <a:avLst/>
          </a:prstGeom>
          <a:ln w="19050">
            <a:solidFill>
              <a:srgbClr val="FFC000"/>
            </a:solidFill>
            <a:tailEnd type="triangle"/>
          </a:ln>
        </p:spPr>
        <p:style>
          <a:lnRef idx="1">
            <a:schemeClr val="accent6"/>
          </a:lnRef>
          <a:fillRef idx="0">
            <a:schemeClr val="accent6"/>
          </a:fillRef>
          <a:effectRef idx="0">
            <a:schemeClr val="accent6"/>
          </a:effectRef>
          <a:fontRef idx="minor">
            <a:schemeClr val="tx1"/>
          </a:fontRef>
        </p:style>
      </p:cxnSp>
      <p:sp>
        <p:nvSpPr>
          <p:cNvPr id="24" name="文字方塊 23">
            <a:extLst>
              <a:ext uri="{FF2B5EF4-FFF2-40B4-BE49-F238E27FC236}">
                <a16:creationId xmlns:a16="http://schemas.microsoft.com/office/drawing/2014/main" id="{E35148ED-5081-4310-81DE-52DF9D9E56B0}"/>
              </a:ext>
            </a:extLst>
          </p:cNvPr>
          <p:cNvSpPr txBox="1"/>
          <p:nvPr/>
        </p:nvSpPr>
        <p:spPr>
          <a:xfrm>
            <a:off x="2794829" y="3943349"/>
            <a:ext cx="1204753" cy="338554"/>
          </a:xfrm>
          <a:prstGeom prst="rect">
            <a:avLst/>
          </a:prstGeom>
          <a:noFill/>
        </p:spPr>
        <p:txBody>
          <a:bodyPr wrap="none" rtlCol="0">
            <a:spAutoFit/>
          </a:bodyPr>
          <a:lstStyle/>
          <a:p>
            <a:r>
              <a:rPr lang="en-US" altLang="zh-TW" sz="1600" b="1" dirty="0">
                <a:solidFill>
                  <a:srgbClr val="FFC000"/>
                </a:solidFill>
              </a:rPr>
              <a:t>Second </a:t>
            </a:r>
            <a:r>
              <a:rPr lang="en-US" altLang="zh-TW" sz="1600" dirty="0">
                <a:solidFill>
                  <a:srgbClr val="FFC000"/>
                </a:solidFill>
              </a:rPr>
              <a:t>win:</a:t>
            </a:r>
            <a:endParaRPr lang="zh-TW" altLang="en-US" sz="1600" dirty="0">
              <a:solidFill>
                <a:srgbClr val="FFC000"/>
              </a:solidFill>
            </a:endParaRPr>
          </a:p>
        </p:txBody>
      </p:sp>
      <p:graphicFrame>
        <p:nvGraphicFramePr>
          <p:cNvPr id="27" name="表格 26">
            <a:extLst>
              <a:ext uri="{FF2B5EF4-FFF2-40B4-BE49-F238E27FC236}">
                <a16:creationId xmlns:a16="http://schemas.microsoft.com/office/drawing/2014/main" id="{1A5DDB3B-886D-405D-9E0D-65DD5C50A234}"/>
              </a:ext>
            </a:extLst>
          </p:cNvPr>
          <p:cNvGraphicFramePr>
            <a:graphicFrameLocks noGrp="1"/>
          </p:cNvGraphicFramePr>
          <p:nvPr>
            <p:extLst>
              <p:ext uri="{D42A27DB-BD31-4B8C-83A1-F6EECF244321}">
                <p14:modId xmlns:p14="http://schemas.microsoft.com/office/powerpoint/2010/main" val="464128471"/>
              </p:ext>
            </p:extLst>
          </p:nvPr>
        </p:nvGraphicFramePr>
        <p:xfrm>
          <a:off x="1907704" y="4383963"/>
          <a:ext cx="6096000" cy="7416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3088496160"/>
                    </a:ext>
                  </a:extLst>
                </a:gridCol>
                <a:gridCol w="762000">
                  <a:extLst>
                    <a:ext uri="{9D8B030D-6E8A-4147-A177-3AD203B41FA5}">
                      <a16:colId xmlns:a16="http://schemas.microsoft.com/office/drawing/2014/main" val="1963168001"/>
                    </a:ext>
                  </a:extLst>
                </a:gridCol>
                <a:gridCol w="762000">
                  <a:extLst>
                    <a:ext uri="{9D8B030D-6E8A-4147-A177-3AD203B41FA5}">
                      <a16:colId xmlns:a16="http://schemas.microsoft.com/office/drawing/2014/main" val="3392451109"/>
                    </a:ext>
                  </a:extLst>
                </a:gridCol>
                <a:gridCol w="762000">
                  <a:extLst>
                    <a:ext uri="{9D8B030D-6E8A-4147-A177-3AD203B41FA5}">
                      <a16:colId xmlns:a16="http://schemas.microsoft.com/office/drawing/2014/main" val="2125024044"/>
                    </a:ext>
                  </a:extLst>
                </a:gridCol>
                <a:gridCol w="762000">
                  <a:extLst>
                    <a:ext uri="{9D8B030D-6E8A-4147-A177-3AD203B41FA5}">
                      <a16:colId xmlns:a16="http://schemas.microsoft.com/office/drawing/2014/main" val="3575253394"/>
                    </a:ext>
                  </a:extLst>
                </a:gridCol>
                <a:gridCol w="762000">
                  <a:extLst>
                    <a:ext uri="{9D8B030D-6E8A-4147-A177-3AD203B41FA5}">
                      <a16:colId xmlns:a16="http://schemas.microsoft.com/office/drawing/2014/main" val="3479703401"/>
                    </a:ext>
                  </a:extLst>
                </a:gridCol>
                <a:gridCol w="762000">
                  <a:extLst>
                    <a:ext uri="{9D8B030D-6E8A-4147-A177-3AD203B41FA5}">
                      <a16:colId xmlns:a16="http://schemas.microsoft.com/office/drawing/2014/main" val="3708656928"/>
                    </a:ext>
                  </a:extLst>
                </a:gridCol>
                <a:gridCol w="762000">
                  <a:extLst>
                    <a:ext uri="{9D8B030D-6E8A-4147-A177-3AD203B41FA5}">
                      <a16:colId xmlns:a16="http://schemas.microsoft.com/office/drawing/2014/main" val="2165113223"/>
                    </a:ext>
                  </a:extLst>
                </a:gridCol>
              </a:tblGrid>
              <a:tr h="370840">
                <a:tc>
                  <a:txBody>
                    <a:bodyPr/>
                    <a:lstStyle/>
                    <a:p>
                      <a:pPr algn="ctr"/>
                      <a:r>
                        <a:rPr lang="en-US" altLang="zh-TW" dirty="0"/>
                        <a:t>0</a:t>
                      </a:r>
                      <a:endParaRPr lang="zh-TW" altLang="en-US" dirty="0"/>
                    </a:p>
                  </a:txBody>
                  <a:tcPr/>
                </a:tc>
                <a:tc>
                  <a:txBody>
                    <a:bodyPr/>
                    <a:lstStyle/>
                    <a:p>
                      <a:pPr algn="ctr"/>
                      <a:r>
                        <a:rPr lang="en-US" altLang="zh-TW" dirty="0"/>
                        <a:t>1</a:t>
                      </a:r>
                      <a:endParaRPr lang="zh-TW" altLang="en-US" dirty="0"/>
                    </a:p>
                  </a:txBody>
                  <a:tcPr/>
                </a:tc>
                <a:tc>
                  <a:txBody>
                    <a:bodyPr/>
                    <a:lstStyle/>
                    <a:p>
                      <a:pPr algn="ctr"/>
                      <a:r>
                        <a:rPr lang="en-US" altLang="zh-TW" dirty="0"/>
                        <a:t>2</a:t>
                      </a:r>
                      <a:endParaRPr lang="zh-TW" altLang="en-US" dirty="0"/>
                    </a:p>
                  </a:txBody>
                  <a:tcPr/>
                </a:tc>
                <a:tc>
                  <a:txBody>
                    <a:bodyPr/>
                    <a:lstStyle/>
                    <a:p>
                      <a:pPr algn="ctr"/>
                      <a:r>
                        <a:rPr lang="en-US" altLang="zh-TW" dirty="0"/>
                        <a:t>3</a:t>
                      </a:r>
                      <a:endParaRPr lang="zh-TW" altLang="en-US" dirty="0"/>
                    </a:p>
                  </a:txBody>
                  <a:tcPr/>
                </a:tc>
                <a:tc>
                  <a:txBody>
                    <a:bodyPr/>
                    <a:lstStyle/>
                    <a:p>
                      <a:pPr algn="ctr"/>
                      <a:r>
                        <a:rPr lang="en-US" altLang="zh-TW" dirty="0"/>
                        <a:t>4</a:t>
                      </a:r>
                      <a:endParaRPr lang="zh-TW" altLang="en-US" dirty="0"/>
                    </a:p>
                  </a:txBody>
                  <a:tcPr/>
                </a:tc>
                <a:tc>
                  <a:txBody>
                    <a:bodyPr/>
                    <a:lstStyle/>
                    <a:p>
                      <a:pPr algn="ctr"/>
                      <a:r>
                        <a:rPr lang="en-US" altLang="zh-TW" dirty="0"/>
                        <a:t>5</a:t>
                      </a:r>
                      <a:endParaRPr lang="zh-TW" altLang="en-US" dirty="0"/>
                    </a:p>
                  </a:txBody>
                  <a:tcPr/>
                </a:tc>
                <a:tc>
                  <a:txBody>
                    <a:bodyPr/>
                    <a:lstStyle/>
                    <a:p>
                      <a:pPr algn="ctr"/>
                      <a:r>
                        <a:rPr lang="en-US" altLang="zh-TW" dirty="0"/>
                        <a:t>6</a:t>
                      </a:r>
                      <a:endParaRPr lang="zh-TW" altLang="en-US" dirty="0"/>
                    </a:p>
                  </a:txBody>
                  <a:tcPr/>
                </a:tc>
                <a:tc>
                  <a:txBody>
                    <a:bodyPr/>
                    <a:lstStyle/>
                    <a:p>
                      <a:pPr algn="ctr"/>
                      <a:r>
                        <a:rPr lang="en-US" altLang="zh-TW" dirty="0"/>
                        <a:t>7</a:t>
                      </a:r>
                      <a:endParaRPr lang="zh-TW" altLang="en-US" dirty="0"/>
                    </a:p>
                  </a:txBody>
                  <a:tcPr/>
                </a:tc>
                <a:extLst>
                  <a:ext uri="{0D108BD9-81ED-4DB2-BD59-A6C34878D82A}">
                    <a16:rowId xmlns:a16="http://schemas.microsoft.com/office/drawing/2014/main" val="1050804574"/>
                  </a:ext>
                </a:extLst>
              </a:tr>
              <a:tr h="370840">
                <a:tc>
                  <a:txBody>
                    <a:bodyPr/>
                    <a:lstStyle/>
                    <a:p>
                      <a:pPr algn="ctr"/>
                      <a:r>
                        <a:rPr lang="en-US" altLang="zh-TW" dirty="0"/>
                        <a:t>S</a:t>
                      </a:r>
                      <a:endParaRPr lang="zh-TW" altLang="en-US" dirty="0"/>
                    </a:p>
                  </a:txBody>
                  <a:tcPr/>
                </a:tc>
                <a:tc>
                  <a:txBody>
                    <a:bodyPr/>
                    <a:lstStyle/>
                    <a:p>
                      <a:pPr algn="ctr"/>
                      <a:r>
                        <a:rPr lang="en-US" altLang="zh-TW" dirty="0"/>
                        <a:t>S</a:t>
                      </a:r>
                      <a:endParaRPr lang="zh-TW" altLang="en-US" dirty="0"/>
                    </a:p>
                  </a:txBody>
                  <a:tcPr/>
                </a:tc>
                <a:tc>
                  <a:txBody>
                    <a:bodyPr/>
                    <a:lstStyle/>
                    <a:p>
                      <a:pPr algn="ctr"/>
                      <a:r>
                        <a:rPr lang="en-US" altLang="zh-TW" dirty="0"/>
                        <a:t>F</a:t>
                      </a:r>
                      <a:endParaRPr lang="zh-TW" altLang="en-US" dirty="0"/>
                    </a:p>
                  </a:txBody>
                  <a:tcPr/>
                </a:tc>
                <a:tc>
                  <a:txBody>
                    <a:bodyPr/>
                    <a:lstStyle/>
                    <a:p>
                      <a:pPr algn="ctr"/>
                      <a:r>
                        <a:rPr lang="en-US" altLang="zh-TW" dirty="0"/>
                        <a:t>F</a:t>
                      </a:r>
                      <a:endParaRPr lang="zh-TW" altLang="en-US" dirty="0"/>
                    </a:p>
                  </a:txBody>
                  <a:tcPr/>
                </a:tc>
                <a:tc>
                  <a:txBody>
                    <a:bodyPr/>
                    <a:lstStyle/>
                    <a:p>
                      <a:pPr algn="ctr"/>
                      <a:r>
                        <a:rPr lang="en-US" altLang="zh-TW" dirty="0"/>
                        <a:t>F</a:t>
                      </a:r>
                      <a:endParaRPr lang="zh-TW" altLang="en-US" dirty="0"/>
                    </a:p>
                  </a:txBody>
                  <a:tcPr/>
                </a:tc>
                <a:tc>
                  <a:txBody>
                    <a:bodyPr/>
                    <a:lstStyle/>
                    <a:p>
                      <a:pPr algn="ctr"/>
                      <a:r>
                        <a:rPr lang="en-US" altLang="zh-TW" dirty="0"/>
                        <a:t>F</a:t>
                      </a:r>
                      <a:endParaRPr lang="zh-TW" altLang="en-US" dirty="0"/>
                    </a:p>
                  </a:txBody>
                  <a:tcPr/>
                </a:tc>
                <a:tc>
                  <a:txBody>
                    <a:bodyPr/>
                    <a:lstStyle/>
                    <a:p>
                      <a:pPr algn="ctr"/>
                      <a:r>
                        <a:rPr lang="en-US" altLang="zh-TW" dirty="0"/>
                        <a:t>F</a:t>
                      </a:r>
                      <a:endParaRPr lang="zh-TW" altLang="en-US" dirty="0"/>
                    </a:p>
                  </a:txBody>
                  <a:tcPr/>
                </a:tc>
                <a:tc>
                  <a:txBody>
                    <a:bodyPr/>
                    <a:lstStyle/>
                    <a:p>
                      <a:pPr algn="ctr"/>
                      <a:r>
                        <a:rPr lang="en-US" altLang="zh-TW" dirty="0"/>
                        <a:t>S</a:t>
                      </a:r>
                      <a:endParaRPr lang="zh-TW" altLang="en-US" dirty="0"/>
                    </a:p>
                  </a:txBody>
                  <a:tcPr/>
                </a:tc>
                <a:extLst>
                  <a:ext uri="{0D108BD9-81ED-4DB2-BD59-A6C34878D82A}">
                    <a16:rowId xmlns:a16="http://schemas.microsoft.com/office/drawing/2014/main" val="3761713564"/>
                  </a:ext>
                </a:extLst>
              </a:tr>
            </a:tbl>
          </a:graphicData>
        </a:graphic>
      </p:graphicFrame>
      <p:sp>
        <p:nvSpPr>
          <p:cNvPr id="28" name="橢圓 27">
            <a:extLst>
              <a:ext uri="{FF2B5EF4-FFF2-40B4-BE49-F238E27FC236}">
                <a16:creationId xmlns:a16="http://schemas.microsoft.com/office/drawing/2014/main" id="{B1ADF8A9-2BEB-4BBF-9699-F9831CD15839}"/>
              </a:ext>
            </a:extLst>
          </p:cNvPr>
          <p:cNvSpPr/>
          <p:nvPr/>
        </p:nvSpPr>
        <p:spPr>
          <a:xfrm>
            <a:off x="6039293" y="5125642"/>
            <a:ext cx="116883" cy="126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a:extLst>
              <a:ext uri="{FF2B5EF4-FFF2-40B4-BE49-F238E27FC236}">
                <a16:creationId xmlns:a16="http://schemas.microsoft.com/office/drawing/2014/main" id="{E6D34E1A-21F2-42FC-A2CE-C095926EECE8}"/>
              </a:ext>
            </a:extLst>
          </p:cNvPr>
          <p:cNvSpPr/>
          <p:nvPr/>
        </p:nvSpPr>
        <p:spPr>
          <a:xfrm>
            <a:off x="5278302" y="5150007"/>
            <a:ext cx="116883" cy="126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a:extLst>
              <a:ext uri="{FF2B5EF4-FFF2-40B4-BE49-F238E27FC236}">
                <a16:creationId xmlns:a16="http://schemas.microsoft.com/office/drawing/2014/main" id="{B8913D83-D6E1-46F0-8E17-647AF0DA0C99}"/>
              </a:ext>
            </a:extLst>
          </p:cNvPr>
          <p:cNvSpPr/>
          <p:nvPr/>
        </p:nvSpPr>
        <p:spPr>
          <a:xfrm>
            <a:off x="3785046" y="5141302"/>
            <a:ext cx="116883" cy="126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a:extLst>
              <a:ext uri="{FF2B5EF4-FFF2-40B4-BE49-F238E27FC236}">
                <a16:creationId xmlns:a16="http://schemas.microsoft.com/office/drawing/2014/main" id="{912A6E65-0D36-480A-8F2E-78DA785B8DB8}"/>
              </a:ext>
            </a:extLst>
          </p:cNvPr>
          <p:cNvSpPr/>
          <p:nvPr/>
        </p:nvSpPr>
        <p:spPr>
          <a:xfrm>
            <a:off x="7548238" y="5130347"/>
            <a:ext cx="116883" cy="12684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cxnSp>
        <p:nvCxnSpPr>
          <p:cNvPr id="33" name="接點: 弧形 32">
            <a:extLst>
              <a:ext uri="{FF2B5EF4-FFF2-40B4-BE49-F238E27FC236}">
                <a16:creationId xmlns:a16="http://schemas.microsoft.com/office/drawing/2014/main" id="{BDDDB330-BE9B-490A-ACB8-39A862E2DBBE}"/>
              </a:ext>
            </a:extLst>
          </p:cNvPr>
          <p:cNvCxnSpPr>
            <a:stCxn id="31" idx="4"/>
            <a:endCxn id="28" idx="5"/>
          </p:cNvCxnSpPr>
          <p:nvPr/>
        </p:nvCxnSpPr>
        <p:spPr>
          <a:xfrm rot="5400000" flipH="1">
            <a:off x="6861230" y="4511738"/>
            <a:ext cx="23280" cy="1467621"/>
          </a:xfrm>
          <a:prstGeom prst="curvedConnector3">
            <a:avLst>
              <a:gd name="adj1" fmla="val -9819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接點: 弧形 34">
            <a:extLst>
              <a:ext uri="{FF2B5EF4-FFF2-40B4-BE49-F238E27FC236}">
                <a16:creationId xmlns:a16="http://schemas.microsoft.com/office/drawing/2014/main" id="{20C715B3-AE01-4A3F-A4AC-55D9EF1619B0}"/>
              </a:ext>
            </a:extLst>
          </p:cNvPr>
          <p:cNvCxnSpPr>
            <a:stCxn id="31" idx="4"/>
            <a:endCxn id="29" idx="4"/>
          </p:cNvCxnSpPr>
          <p:nvPr/>
        </p:nvCxnSpPr>
        <p:spPr>
          <a:xfrm rot="5400000">
            <a:off x="6461882" y="4132050"/>
            <a:ext cx="19660" cy="2269936"/>
          </a:xfrm>
          <a:prstGeom prst="curvedConnector3">
            <a:avLst>
              <a:gd name="adj1" fmla="val 18576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接點: 弧形 37">
            <a:extLst>
              <a:ext uri="{FF2B5EF4-FFF2-40B4-BE49-F238E27FC236}">
                <a16:creationId xmlns:a16="http://schemas.microsoft.com/office/drawing/2014/main" id="{5B0F4EA3-D901-4AF9-8F75-58A87E136382}"/>
              </a:ext>
            </a:extLst>
          </p:cNvPr>
          <p:cNvCxnSpPr>
            <a:stCxn id="31" idx="4"/>
            <a:endCxn id="30" idx="3"/>
          </p:cNvCxnSpPr>
          <p:nvPr/>
        </p:nvCxnSpPr>
        <p:spPr>
          <a:xfrm rot="5400000" flipH="1">
            <a:off x="5700612" y="3351120"/>
            <a:ext cx="7620" cy="3804517"/>
          </a:xfrm>
          <a:prstGeom prst="curvedConnector3">
            <a:avLst>
              <a:gd name="adj1" fmla="val -998097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字方塊 39">
            <a:extLst>
              <a:ext uri="{FF2B5EF4-FFF2-40B4-BE49-F238E27FC236}">
                <a16:creationId xmlns:a16="http://schemas.microsoft.com/office/drawing/2014/main" id="{2983ABE0-AEA3-4046-8E75-550B5B5CAFE9}"/>
              </a:ext>
            </a:extLst>
          </p:cNvPr>
          <p:cNvSpPr txBox="1"/>
          <p:nvPr/>
        </p:nvSpPr>
        <p:spPr>
          <a:xfrm>
            <a:off x="6761601" y="5177243"/>
            <a:ext cx="301686" cy="369332"/>
          </a:xfrm>
          <a:prstGeom prst="rect">
            <a:avLst/>
          </a:prstGeom>
          <a:noFill/>
        </p:spPr>
        <p:txBody>
          <a:bodyPr wrap="none" rtlCol="0">
            <a:spAutoFit/>
          </a:bodyPr>
          <a:lstStyle/>
          <a:p>
            <a:r>
              <a:rPr lang="en-US" altLang="zh-TW" dirty="0"/>
              <a:t>2</a:t>
            </a:r>
            <a:endParaRPr lang="zh-TW" altLang="en-US" dirty="0"/>
          </a:p>
        </p:txBody>
      </p:sp>
      <p:sp>
        <p:nvSpPr>
          <p:cNvPr id="42" name="文字方塊 41">
            <a:extLst>
              <a:ext uri="{FF2B5EF4-FFF2-40B4-BE49-F238E27FC236}">
                <a16:creationId xmlns:a16="http://schemas.microsoft.com/office/drawing/2014/main" id="{F855CDC5-8A83-4416-BE2B-CDCF068DFB11}"/>
              </a:ext>
            </a:extLst>
          </p:cNvPr>
          <p:cNvSpPr txBox="1"/>
          <p:nvPr/>
        </p:nvSpPr>
        <p:spPr>
          <a:xfrm>
            <a:off x="5431008" y="5397035"/>
            <a:ext cx="301686" cy="369332"/>
          </a:xfrm>
          <a:prstGeom prst="rect">
            <a:avLst/>
          </a:prstGeom>
          <a:noFill/>
        </p:spPr>
        <p:txBody>
          <a:bodyPr wrap="none" rtlCol="0">
            <a:spAutoFit/>
          </a:bodyPr>
          <a:lstStyle/>
          <a:p>
            <a:r>
              <a:rPr lang="en-US" altLang="zh-TW" dirty="0"/>
              <a:t>3</a:t>
            </a:r>
            <a:endParaRPr lang="zh-TW" altLang="en-US" dirty="0"/>
          </a:p>
        </p:txBody>
      </p:sp>
      <p:sp>
        <p:nvSpPr>
          <p:cNvPr id="43" name="文字方塊 42">
            <a:extLst>
              <a:ext uri="{FF2B5EF4-FFF2-40B4-BE49-F238E27FC236}">
                <a16:creationId xmlns:a16="http://schemas.microsoft.com/office/drawing/2014/main" id="{8B309B01-1509-41CC-97B2-0E83D3F22140}"/>
              </a:ext>
            </a:extLst>
          </p:cNvPr>
          <p:cNvSpPr txBox="1"/>
          <p:nvPr/>
        </p:nvSpPr>
        <p:spPr>
          <a:xfrm>
            <a:off x="3999582" y="5655241"/>
            <a:ext cx="301686" cy="369332"/>
          </a:xfrm>
          <a:prstGeom prst="rect">
            <a:avLst/>
          </a:prstGeom>
          <a:noFill/>
        </p:spPr>
        <p:txBody>
          <a:bodyPr wrap="square" rtlCol="0">
            <a:spAutoFit/>
          </a:bodyPr>
          <a:lstStyle/>
          <a:p>
            <a:r>
              <a:rPr lang="en-US" altLang="zh-TW" dirty="0"/>
              <a:t>5</a:t>
            </a:r>
            <a:endParaRPr lang="zh-TW" altLang="en-US" dirty="0"/>
          </a:p>
        </p:txBody>
      </p:sp>
      <p:sp>
        <p:nvSpPr>
          <p:cNvPr id="44" name="文字方塊 43">
            <a:extLst>
              <a:ext uri="{FF2B5EF4-FFF2-40B4-BE49-F238E27FC236}">
                <a16:creationId xmlns:a16="http://schemas.microsoft.com/office/drawing/2014/main" id="{C70330AA-6C90-47E9-B8FA-3A90F7FBC60E}"/>
              </a:ext>
            </a:extLst>
          </p:cNvPr>
          <p:cNvSpPr txBox="1"/>
          <p:nvPr/>
        </p:nvSpPr>
        <p:spPr>
          <a:xfrm>
            <a:off x="3573917" y="6126163"/>
            <a:ext cx="3442481" cy="338554"/>
          </a:xfrm>
          <a:prstGeom prst="rect">
            <a:avLst/>
          </a:prstGeom>
          <a:noFill/>
        </p:spPr>
        <p:txBody>
          <a:bodyPr wrap="none" rtlCol="0">
            <a:spAutoFit/>
          </a:bodyPr>
          <a:lstStyle/>
          <a:p>
            <a:r>
              <a:rPr lang="en-US" altLang="zh-TW" sz="1600" b="1" dirty="0">
                <a:solidFill>
                  <a:srgbClr val="FF0000"/>
                </a:solidFill>
              </a:rPr>
              <a:t>None of available move can reach “S”!</a:t>
            </a:r>
            <a:endParaRPr lang="zh-TW" altLang="en-US" sz="1600" b="1" dirty="0">
              <a:solidFill>
                <a:srgbClr val="FF0000"/>
              </a:solidFill>
            </a:endParaRPr>
          </a:p>
        </p:txBody>
      </p:sp>
    </p:spTree>
    <p:extLst>
      <p:ext uri="{BB962C8B-B14F-4D97-AF65-F5344CB8AC3E}">
        <p14:creationId xmlns:p14="http://schemas.microsoft.com/office/powerpoint/2010/main" val="2534277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HackerRank Sample (</a:t>
            </a:r>
            <a:r>
              <a:rPr lang="en-US" altLang="zh-TW" sz="2800" dirty="0"/>
              <a:t>Game of Stones</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u="sng" dirty="0">
                <a:hlinkClick r:id="rId2"/>
              </a:rPr>
              <a:t>Source link</a:t>
            </a:r>
            <a:r>
              <a:rPr lang="en-US" altLang="zh-TW" sz="1800" dirty="0"/>
              <a:t>: Imperative approach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7" name="圖片 6">
            <a:extLst>
              <a:ext uri="{FF2B5EF4-FFF2-40B4-BE49-F238E27FC236}">
                <a16:creationId xmlns:a16="http://schemas.microsoft.com/office/drawing/2014/main" id="{D9BCCCE0-3C4E-41FE-B45B-2412C61CB3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244" y="1720227"/>
            <a:ext cx="7761512" cy="5137773"/>
          </a:xfrm>
          <a:prstGeom prst="rect">
            <a:avLst/>
          </a:prstGeom>
        </p:spPr>
      </p:pic>
    </p:spTree>
    <p:extLst>
      <p:ext uri="{BB962C8B-B14F-4D97-AF65-F5344CB8AC3E}">
        <p14:creationId xmlns:p14="http://schemas.microsoft.com/office/powerpoint/2010/main" val="1673830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HackerRank Sample (</a:t>
            </a:r>
            <a:r>
              <a:rPr lang="en-US" altLang="zh-TW" sz="2800" dirty="0"/>
              <a:t>Game of Stones</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u="sng" dirty="0">
                <a:hlinkClick r:id="rId2"/>
              </a:rPr>
              <a:t>Source link</a:t>
            </a:r>
            <a:r>
              <a:rPr lang="en-US" altLang="zh-TW" sz="1800" dirty="0"/>
              <a:t>: Declarative approach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5" name="圖片 4">
            <a:extLst>
              <a:ext uri="{FF2B5EF4-FFF2-40B4-BE49-F238E27FC236}">
                <a16:creationId xmlns:a16="http://schemas.microsoft.com/office/drawing/2014/main" id="{19425793-533A-42AF-A0EB-F0D2515BF1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12" y="1772816"/>
            <a:ext cx="8342371" cy="4482911"/>
          </a:xfrm>
          <a:prstGeom prst="rect">
            <a:avLst/>
          </a:prstGeom>
        </p:spPr>
      </p:pic>
      <p:grpSp>
        <p:nvGrpSpPr>
          <p:cNvPr id="14" name="群組 13">
            <a:extLst>
              <a:ext uri="{FF2B5EF4-FFF2-40B4-BE49-F238E27FC236}">
                <a16:creationId xmlns:a16="http://schemas.microsoft.com/office/drawing/2014/main" id="{A30F8409-A4B1-4FC5-949C-BAA4AF2CC2A5}"/>
              </a:ext>
            </a:extLst>
          </p:cNvPr>
          <p:cNvGrpSpPr/>
          <p:nvPr/>
        </p:nvGrpSpPr>
        <p:grpSpPr>
          <a:xfrm>
            <a:off x="1475656" y="2348880"/>
            <a:ext cx="6468378" cy="3668348"/>
            <a:chOff x="1475656" y="2348880"/>
            <a:chExt cx="6468378" cy="3668348"/>
          </a:xfrm>
        </p:grpSpPr>
        <p:pic>
          <p:nvPicPr>
            <p:cNvPr id="9" name="圖片 8">
              <a:extLst>
                <a:ext uri="{FF2B5EF4-FFF2-40B4-BE49-F238E27FC236}">
                  <a16:creationId xmlns:a16="http://schemas.microsoft.com/office/drawing/2014/main" id="{40350D49-0B74-4AB6-AAA5-962E93B60A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5656" y="4083383"/>
              <a:ext cx="6468378" cy="1933845"/>
            </a:xfrm>
            <a:prstGeom prst="rect">
              <a:avLst/>
            </a:prstGeom>
            <a:effectLst>
              <a:glow rad="228600">
                <a:schemeClr val="accent1">
                  <a:satMod val="175000"/>
                  <a:alpha val="40000"/>
                </a:schemeClr>
              </a:glow>
            </a:effectLst>
          </p:spPr>
        </p:pic>
        <p:cxnSp>
          <p:nvCxnSpPr>
            <p:cNvPr id="11" name="直線接點 10">
              <a:extLst>
                <a:ext uri="{FF2B5EF4-FFF2-40B4-BE49-F238E27FC236}">
                  <a16:creationId xmlns:a16="http://schemas.microsoft.com/office/drawing/2014/main" id="{54E2911D-783C-43F5-AE87-9265091096CC}"/>
                </a:ext>
              </a:extLst>
            </p:cNvPr>
            <p:cNvCxnSpPr/>
            <p:nvPr/>
          </p:nvCxnSpPr>
          <p:spPr>
            <a:xfrm>
              <a:off x="2555776" y="2348880"/>
              <a:ext cx="57606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DEE9D6B-80F3-4354-B074-94BACB6404BB}"/>
                </a:ext>
              </a:extLst>
            </p:cNvPr>
            <p:cNvCxnSpPr/>
            <p:nvPr/>
          </p:nvCxnSpPr>
          <p:spPr>
            <a:xfrm>
              <a:off x="2379863" y="2687655"/>
              <a:ext cx="57606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081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Summary</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FP is one kind of programming paradigm with long history. There are both advantages/disadvantages in it and we can leverage the best part of it under suitable occasion to write </a:t>
            </a:r>
            <a:r>
              <a:rPr lang="en-US" altLang="zh-TW" sz="2000" b="1" i="1" dirty="0">
                <a:solidFill>
                  <a:srgbClr val="0070C0"/>
                </a:solidFill>
              </a:rPr>
              <a:t>graceful code</a:t>
            </a:r>
            <a:r>
              <a:rPr lang="en-US" altLang="zh-TW" sz="1800" dirty="0"/>
              <a:t>.</a:t>
            </a:r>
          </a:p>
          <a:p>
            <a:r>
              <a:rPr lang="en-US" altLang="zh-TW" sz="2000" b="1" i="1" dirty="0">
                <a:solidFill>
                  <a:srgbClr val="0070C0"/>
                </a:solidFill>
              </a:rPr>
              <a:t>Less variables </a:t>
            </a:r>
            <a:r>
              <a:rPr lang="en-US" altLang="zh-TW" sz="1800" dirty="0"/>
              <a:t>and </a:t>
            </a:r>
            <a:r>
              <a:rPr lang="en-US" altLang="zh-TW" sz="2000" b="1" i="1" dirty="0">
                <a:solidFill>
                  <a:srgbClr val="0070C0"/>
                </a:solidFill>
              </a:rPr>
              <a:t>more</a:t>
            </a:r>
            <a:r>
              <a:rPr lang="en-US" altLang="zh-TW" sz="1800" dirty="0"/>
              <a:t> </a:t>
            </a:r>
            <a:r>
              <a:rPr lang="en-US" altLang="zh-TW" sz="2000" b="1" i="1" dirty="0">
                <a:solidFill>
                  <a:srgbClr val="0070C0"/>
                </a:solidFill>
              </a:rPr>
              <a:t>reusable code</a:t>
            </a:r>
            <a:r>
              <a:rPr lang="en-US" altLang="zh-TW" sz="1800" dirty="0"/>
              <a:t>:</a:t>
            </a:r>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7" name="圖片 6">
            <a:extLst>
              <a:ext uri="{FF2B5EF4-FFF2-40B4-BE49-F238E27FC236}">
                <a16:creationId xmlns:a16="http://schemas.microsoft.com/office/drawing/2014/main" id="{4F7DA13E-F54A-45A6-B141-5D74476A4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612" y="2621745"/>
            <a:ext cx="6620799" cy="4153480"/>
          </a:xfrm>
          <a:prstGeom prst="rect">
            <a:avLst/>
          </a:prstGeom>
        </p:spPr>
      </p:pic>
      <p:sp>
        <p:nvSpPr>
          <p:cNvPr id="8" name="矩形 7">
            <a:extLst>
              <a:ext uri="{FF2B5EF4-FFF2-40B4-BE49-F238E27FC236}">
                <a16:creationId xmlns:a16="http://schemas.microsoft.com/office/drawing/2014/main" id="{AE3054B7-EDCB-401B-A6F7-5AD072A571E4}"/>
              </a:ext>
            </a:extLst>
          </p:cNvPr>
          <p:cNvSpPr/>
          <p:nvPr/>
        </p:nvSpPr>
        <p:spPr>
          <a:xfrm>
            <a:off x="1763688" y="3359888"/>
            <a:ext cx="2880320" cy="861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EEB14388-E211-43DB-A459-0B76CBC6B28F}"/>
              </a:ext>
            </a:extLst>
          </p:cNvPr>
          <p:cNvSpPr txBox="1"/>
          <p:nvPr/>
        </p:nvSpPr>
        <p:spPr>
          <a:xfrm>
            <a:off x="4670552" y="3359888"/>
            <a:ext cx="4074251" cy="584775"/>
          </a:xfrm>
          <a:prstGeom prst="rect">
            <a:avLst/>
          </a:prstGeom>
          <a:noFill/>
        </p:spPr>
        <p:txBody>
          <a:bodyPr wrap="square" rtlCol="0">
            <a:spAutoFit/>
          </a:bodyPr>
          <a:lstStyle/>
          <a:p>
            <a:r>
              <a:rPr lang="en-US" altLang="zh-TW" sz="1600" dirty="0">
                <a:solidFill>
                  <a:srgbClr val="FF0000"/>
                </a:solidFill>
              </a:rPr>
              <a:t>Code that can not be reused out side function:min_max_imp </a:t>
            </a:r>
            <a:endParaRPr lang="zh-TW" altLang="en-US" sz="1600" dirty="0">
              <a:solidFill>
                <a:srgbClr val="FF0000"/>
              </a:solidFill>
            </a:endParaRPr>
          </a:p>
        </p:txBody>
      </p:sp>
    </p:spTree>
    <p:extLst>
      <p:ext uri="{BB962C8B-B14F-4D97-AF65-F5344CB8AC3E}">
        <p14:creationId xmlns:p14="http://schemas.microsoft.com/office/powerpoint/2010/main" val="3716540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Appendix</a:t>
            </a:r>
            <a:endParaRPr lang="zh-TW" altLang="en-US" sz="3200" dirty="0"/>
          </a:p>
        </p:txBody>
      </p:sp>
      <p:sp>
        <p:nvSpPr>
          <p:cNvPr id="3" name="內容版面配置區 2">
            <a:extLst>
              <a:ext uri="{FF2B5EF4-FFF2-40B4-BE49-F238E27FC236}">
                <a16:creationId xmlns:a16="http://schemas.microsoft.com/office/drawing/2014/main" id="{35A625D9-FA20-4C44-823A-23271F60D709}"/>
              </a:ext>
            </a:extLst>
          </p:cNvPr>
          <p:cNvSpPr>
            <a:spLocks noGrp="1"/>
          </p:cNvSpPr>
          <p:nvPr>
            <p:ph idx="1"/>
          </p:nvPr>
        </p:nvSpPr>
        <p:spPr>
          <a:xfrm>
            <a:off x="457200" y="1417638"/>
            <a:ext cx="8229600" cy="4708525"/>
          </a:xfrm>
        </p:spPr>
        <p:txBody>
          <a:bodyPr>
            <a:normAutofit/>
          </a:bodyPr>
          <a:lstStyle/>
          <a:p>
            <a:r>
              <a:rPr lang="en-US" altLang="zh-TW" sz="1800" dirty="0">
                <a:hlinkClick r:id="rId2"/>
              </a:rPr>
              <a:t>Slidshare - Functional Programming Principles &amp; Patterns</a:t>
            </a:r>
            <a:endParaRPr lang="en-US" altLang="zh-TW" sz="1800" dirty="0"/>
          </a:p>
          <a:p>
            <a:r>
              <a:rPr lang="en-US" altLang="zh-TW" sz="1800" dirty="0">
                <a:hlinkClick r:id="rId3"/>
              </a:rPr>
              <a:t>Functional Programming with Python</a:t>
            </a:r>
            <a:endParaRPr lang="en-US" altLang="zh-TW" sz="1800" dirty="0"/>
          </a:p>
          <a:p>
            <a:r>
              <a:rPr lang="en-US" altLang="zh-TW" sz="1800" dirty="0">
                <a:hlinkClick r:id="rId4"/>
              </a:rPr>
              <a:t>What pure functional programming is all about: Part 1.</a:t>
            </a:r>
            <a:endParaRPr lang="en-US" altLang="zh-TW" sz="1800" dirty="0"/>
          </a:p>
          <a:p>
            <a:r>
              <a:rPr lang="en-US" altLang="zh-TW" sz="1800" dirty="0">
                <a:hlinkClick r:id="rId5"/>
              </a:rPr>
              <a:t>Why functional programming matters</a:t>
            </a:r>
            <a:endParaRPr lang="en-US" altLang="zh-TW" sz="1800" dirty="0"/>
          </a:p>
          <a:p>
            <a:r>
              <a:rPr lang="en-US" altLang="zh-TW" sz="1800" dirty="0">
                <a:hlinkClick r:id="rId6"/>
              </a:rPr>
              <a:t>Why Functional Programming Language?</a:t>
            </a:r>
            <a:endParaRPr lang="en-US" altLang="zh-TW" sz="1800" dirty="0"/>
          </a:p>
          <a:p>
            <a:r>
              <a:rPr lang="en-US" altLang="zh-TW" sz="1800" dirty="0"/>
              <a:t>Others</a:t>
            </a:r>
            <a:endParaRPr lang="zh-TW" altLang="en-US" sz="1800" dirty="0"/>
          </a:p>
          <a:p>
            <a:endParaRPr lang="en-US" altLang="zh-TW" sz="1800" dirty="0"/>
          </a:p>
          <a:p>
            <a:endParaRPr lang="zh-TW" altLang="en-US" sz="1800" dirty="0"/>
          </a:p>
        </p:txBody>
      </p:sp>
    </p:spTree>
    <p:extLst>
      <p:ext uri="{BB962C8B-B14F-4D97-AF65-F5344CB8AC3E}">
        <p14:creationId xmlns:p14="http://schemas.microsoft.com/office/powerpoint/2010/main" val="259233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a:t>RuntimeError: maximum recursion depth exceeded</a:t>
            </a:r>
            <a:endParaRPr lang="zh-TW" altLang="en-US" sz="3200" dirty="0"/>
          </a:p>
        </p:txBody>
      </p:sp>
      <p:sp>
        <p:nvSpPr>
          <p:cNvPr id="3" name="內容版面配置區 2"/>
          <p:cNvSpPr>
            <a:spLocks noGrp="1"/>
          </p:cNvSpPr>
          <p:nvPr>
            <p:ph idx="1"/>
          </p:nvPr>
        </p:nvSpPr>
        <p:spPr/>
        <p:txBody>
          <a:bodyPr>
            <a:normAutofit/>
          </a:bodyPr>
          <a:lstStyle/>
          <a:p>
            <a:pPr fontAlgn="base"/>
            <a:r>
              <a:rPr lang="en-US" altLang="zh-TW" sz="2000" dirty="0">
                <a:hlinkClick r:id="rId2"/>
              </a:rPr>
              <a:t>What is the maximum recursion depth in Python, and how to increase it?</a:t>
            </a:r>
            <a:endParaRPr lang="en-US" altLang="zh-TW" sz="2000" b="1" dirty="0"/>
          </a:p>
          <a:p>
            <a:pPr marL="0" indent="0">
              <a:buNone/>
            </a:pPr>
            <a:br>
              <a:rPr lang="en-US" altLang="zh-TW" sz="2000" dirty="0"/>
            </a:br>
            <a:endParaRPr lang="zh-TW" altLang="en-US" sz="2000"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305" y="4268513"/>
            <a:ext cx="7392432" cy="2534004"/>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3" y="2046692"/>
            <a:ext cx="5256584" cy="828624"/>
          </a:xfrm>
          <a:prstGeom prst="rect">
            <a:avLst/>
          </a:prstGeom>
        </p:spPr>
      </p:pic>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593" y="2890019"/>
            <a:ext cx="4392488" cy="1378494"/>
          </a:xfrm>
          <a:prstGeom prst="rect">
            <a:avLst/>
          </a:prstGeom>
        </p:spPr>
      </p:pic>
      <p:sp>
        <p:nvSpPr>
          <p:cNvPr id="9" name="矩形 8"/>
          <p:cNvSpPr/>
          <p:nvPr/>
        </p:nvSpPr>
        <p:spPr>
          <a:xfrm>
            <a:off x="899593" y="3397542"/>
            <a:ext cx="4392488" cy="8709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4088" y="3197728"/>
            <a:ext cx="1797389" cy="1070785"/>
          </a:xfrm>
          <a:prstGeom prst="rect">
            <a:avLst/>
          </a:prstGeom>
        </p:spPr>
      </p:pic>
    </p:spTree>
    <p:extLst>
      <p:ext uri="{BB962C8B-B14F-4D97-AF65-F5344CB8AC3E}">
        <p14:creationId xmlns:p14="http://schemas.microsoft.com/office/powerpoint/2010/main" val="8997761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a:t>TailCall - Abstracting recursion</a:t>
            </a:r>
            <a:r>
              <a:rPr lang="en-US" altLang="zh-TW" sz="3200" dirty="0"/>
              <a:t> </a:t>
            </a:r>
            <a:endParaRPr lang="zh-TW" altLang="en-US" sz="3200" dirty="0"/>
          </a:p>
        </p:txBody>
      </p:sp>
      <p:sp>
        <p:nvSpPr>
          <p:cNvPr id="3" name="內容版面配置區 2"/>
          <p:cNvSpPr>
            <a:spLocks noGrp="1"/>
          </p:cNvSpPr>
          <p:nvPr>
            <p:ph idx="1"/>
          </p:nvPr>
        </p:nvSpPr>
        <p:spPr>
          <a:xfrm>
            <a:off x="457200" y="1412776"/>
            <a:ext cx="8229600" cy="5445224"/>
          </a:xfrm>
        </p:spPr>
        <p:txBody>
          <a:bodyPr>
            <a:normAutofit/>
          </a:bodyPr>
          <a:lstStyle/>
          <a:p>
            <a:pPr fontAlgn="base"/>
            <a:r>
              <a:rPr lang="en-US" altLang="zh-TW" sz="1800" b="1" dirty="0"/>
              <a:t>Corecursion is composing computing steps by using the output of one step as the input of the next one, starting with the first step. Recursion is the same operation, but starting with the last step.</a:t>
            </a:r>
            <a:r>
              <a:rPr lang="en-US" altLang="zh-TW" sz="1800" dirty="0"/>
              <a:t> In recursion, you have to delay evaluation until you encounter a base condition (</a:t>
            </a:r>
            <a:r>
              <a:rPr lang="en-US" altLang="zh-TW" sz="1800" dirty="0">
                <a:solidFill>
                  <a:schemeClr val="accent6">
                    <a:lumMod val="50000"/>
                  </a:schemeClr>
                </a:solidFill>
              </a:rPr>
              <a:t>corresponding to the first step of corecursion</a:t>
            </a:r>
            <a:r>
              <a:rPr lang="en-US" altLang="zh-TW" sz="1800" dirty="0"/>
              <a:t>).</a:t>
            </a:r>
          </a:p>
          <a:p>
            <a:pPr fontAlgn="base"/>
            <a:r>
              <a:rPr lang="en-US" altLang="zh-TW" sz="1800" dirty="0"/>
              <a:t>What you have to do is create a function or a method returning a non-evaluated step. </a:t>
            </a:r>
            <a:r>
              <a:rPr lang="en-US" altLang="zh-TW" sz="1800" b="1" dirty="0"/>
              <a:t>To represent a step in the calculation, you’ll use an abstract class called </a:t>
            </a:r>
            <a:r>
              <a:rPr lang="en-US" altLang="zh-TW" sz="1800" b="1" dirty="0">
                <a:solidFill>
                  <a:srgbClr val="0070C0"/>
                </a:solidFill>
              </a:rPr>
              <a:t>TailCall</a:t>
            </a:r>
            <a:r>
              <a:rPr lang="en-US" altLang="zh-TW" sz="1800" dirty="0"/>
              <a:t> (</a:t>
            </a:r>
            <a:r>
              <a:rPr lang="en-US" altLang="zh-TW" sz="1800" dirty="0">
                <a:solidFill>
                  <a:schemeClr val="accent6">
                    <a:lumMod val="50000"/>
                  </a:schemeClr>
                </a:solidFill>
              </a:rPr>
              <a:t>because you want to represent a call to a method that appears in the tail position</a:t>
            </a:r>
            <a:r>
              <a:rPr lang="en-US" altLang="zh-TW" sz="1800" dirty="0"/>
              <a:t>). </a:t>
            </a:r>
          </a:p>
          <a:p>
            <a:pPr fontAlgn="base"/>
            <a:r>
              <a:rPr lang="en-US" altLang="zh-TW" sz="1800" dirty="0"/>
              <a:t>This </a:t>
            </a:r>
            <a:r>
              <a:rPr lang="en-US" altLang="zh-TW" sz="1800" b="1" dirty="0">
                <a:solidFill>
                  <a:srgbClr val="0070C0"/>
                </a:solidFill>
              </a:rPr>
              <a:t>TailCall</a:t>
            </a:r>
            <a:r>
              <a:rPr lang="en-US" altLang="zh-TW" sz="1800" dirty="0"/>
              <a:t> abstract class has two subclasses. One represents an intermediate call, when the processing of one step is suspended to call the method again for evaluating the next step. This is represented by a subclass named</a:t>
            </a:r>
            <a:r>
              <a:rPr lang="en-US" altLang="zh-TW" sz="1800" dirty="0">
                <a:solidFill>
                  <a:srgbClr val="0070C0"/>
                </a:solidFill>
              </a:rPr>
              <a:t> </a:t>
            </a:r>
            <a:r>
              <a:rPr lang="en-US" altLang="zh-TW" sz="1800" b="1" dirty="0">
                <a:solidFill>
                  <a:srgbClr val="0070C0"/>
                </a:solidFill>
              </a:rPr>
              <a:t>Suspend</a:t>
            </a:r>
            <a:r>
              <a:rPr lang="en-US" altLang="zh-TW" sz="1800" dirty="0"/>
              <a:t>. It’s instantiated with </a:t>
            </a:r>
            <a:r>
              <a:rPr lang="en-US" altLang="zh-TW" sz="1800" b="1" dirty="0">
                <a:solidFill>
                  <a:srgbClr val="0070C0"/>
                </a:solidFill>
              </a:rPr>
              <a:t>Supplier</a:t>
            </a:r>
            <a:r>
              <a:rPr lang="en-US" altLang="zh-TW" sz="1800" dirty="0">
                <a:solidFill>
                  <a:srgbClr val="0070C0"/>
                </a:solidFill>
              </a:rPr>
              <a:t>&lt;</a:t>
            </a:r>
            <a:r>
              <a:rPr lang="en-US" altLang="zh-TW" sz="1800" b="1" dirty="0">
                <a:solidFill>
                  <a:srgbClr val="0070C0"/>
                </a:solidFill>
              </a:rPr>
              <a:t>TailCall</a:t>
            </a:r>
            <a:r>
              <a:rPr lang="en-US" altLang="zh-TW" sz="1800" dirty="0">
                <a:solidFill>
                  <a:srgbClr val="0070C0"/>
                </a:solidFill>
              </a:rPr>
              <a:t>&gt;&gt;</a:t>
            </a:r>
            <a:r>
              <a:rPr lang="en-US" altLang="zh-TW" sz="1800" dirty="0"/>
              <a:t>, which represents the next recursive call.</a:t>
            </a:r>
          </a:p>
          <a:p>
            <a:pPr fontAlgn="base"/>
            <a:r>
              <a:rPr lang="en-US" altLang="zh-TW" sz="1800" dirty="0"/>
              <a:t>The second subclass represents the last call, which is supposed to return the result, so you’ll call it </a:t>
            </a:r>
            <a:r>
              <a:rPr lang="en-US" altLang="zh-TW" sz="1800" b="1" dirty="0">
                <a:solidFill>
                  <a:srgbClr val="0070C0"/>
                </a:solidFill>
              </a:rPr>
              <a:t>Return</a:t>
            </a:r>
            <a:r>
              <a:rPr lang="en-US" altLang="zh-TW" sz="1800" dirty="0"/>
              <a:t>. It won’t hold a link to the next </a:t>
            </a:r>
            <a:r>
              <a:rPr lang="en-US" altLang="zh-TW" sz="1800" b="1" dirty="0">
                <a:solidFill>
                  <a:srgbClr val="0070C0"/>
                </a:solidFill>
              </a:rPr>
              <a:t>TailCall</a:t>
            </a:r>
            <a:r>
              <a:rPr lang="en-US" altLang="zh-TW" sz="1800" dirty="0"/>
              <a:t>, because there’s nothing next, but it’ll hold the result.</a:t>
            </a:r>
            <a:endParaRPr lang="en-US" altLang="zh-TW" sz="1800" b="1" dirty="0"/>
          </a:p>
          <a:p>
            <a:pPr marL="0" indent="0">
              <a:buNone/>
            </a:pPr>
            <a:br>
              <a:rPr lang="en-US" altLang="zh-TW" sz="2000" dirty="0"/>
            </a:br>
            <a:endParaRPr lang="zh-TW" altLang="en-US" sz="2000" dirty="0"/>
          </a:p>
        </p:txBody>
      </p:sp>
    </p:spTree>
    <p:extLst>
      <p:ext uri="{BB962C8B-B14F-4D97-AF65-F5344CB8AC3E}">
        <p14:creationId xmlns:p14="http://schemas.microsoft.com/office/powerpoint/2010/main" val="361875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Pro &amp; Con from FP</a:t>
            </a:r>
            <a:endParaRPr lang="zh-TW" altLang="en-US" sz="3200" dirty="0"/>
          </a:p>
        </p:txBody>
      </p:sp>
      <p:sp>
        <p:nvSpPr>
          <p:cNvPr id="3" name="內容版面配置區 2">
            <a:extLst>
              <a:ext uri="{FF2B5EF4-FFF2-40B4-BE49-F238E27FC236}">
                <a16:creationId xmlns:a16="http://schemas.microsoft.com/office/drawing/2014/main" id="{35A625D9-FA20-4C44-823A-23271F60D709}"/>
              </a:ext>
            </a:extLst>
          </p:cNvPr>
          <p:cNvSpPr>
            <a:spLocks noGrp="1"/>
          </p:cNvSpPr>
          <p:nvPr>
            <p:ph idx="1"/>
          </p:nvPr>
        </p:nvSpPr>
        <p:spPr>
          <a:xfrm>
            <a:off x="457200" y="1417638"/>
            <a:ext cx="8229600" cy="4708525"/>
          </a:xfrm>
        </p:spPr>
        <p:txBody>
          <a:bodyPr>
            <a:normAutofit/>
          </a:bodyPr>
          <a:lstStyle/>
          <a:p>
            <a:r>
              <a:rPr lang="en-US" altLang="zh-TW" sz="1800" b="1" dirty="0">
                <a:solidFill>
                  <a:srgbClr val="00B050"/>
                </a:solidFill>
              </a:rPr>
              <a:t>Advantages of FP</a:t>
            </a:r>
          </a:p>
          <a:p>
            <a:pPr lvl="1"/>
            <a:r>
              <a:rPr lang="en-US" altLang="zh-TW" sz="1600" dirty="0"/>
              <a:t>Absence of side effects can </a:t>
            </a:r>
            <a:r>
              <a:rPr lang="en-US" altLang="zh-TW" sz="1600" b="1" dirty="0"/>
              <a:t>make your programs more robust</a:t>
            </a:r>
          </a:p>
          <a:p>
            <a:pPr lvl="1"/>
            <a:r>
              <a:rPr lang="en-US" altLang="zh-TW" sz="1600" dirty="0"/>
              <a:t>Programs tend to be </a:t>
            </a:r>
            <a:r>
              <a:rPr lang="en-US" altLang="zh-TW" sz="1600" b="1" dirty="0"/>
              <a:t>more modular come and typically in smaller building blocks</a:t>
            </a:r>
          </a:p>
          <a:p>
            <a:pPr lvl="1"/>
            <a:r>
              <a:rPr lang="en-US" altLang="zh-TW" sz="1600" b="1" dirty="0"/>
              <a:t>Better testable </a:t>
            </a:r>
            <a:r>
              <a:rPr lang="en-US" altLang="zh-TW" sz="1600" dirty="0"/>
              <a:t>- call with same parameters always returns same result</a:t>
            </a:r>
          </a:p>
          <a:p>
            <a:pPr lvl="1"/>
            <a:r>
              <a:rPr lang="en-US" altLang="zh-TW" sz="1600" b="1" dirty="0"/>
              <a:t>Focus on algorithms</a:t>
            </a:r>
          </a:p>
          <a:p>
            <a:pPr lvl="1"/>
            <a:r>
              <a:rPr lang="en-US" altLang="zh-TW" sz="1600" dirty="0"/>
              <a:t>Conceptional </a:t>
            </a:r>
            <a:r>
              <a:rPr lang="en-US" altLang="zh-TW" sz="1600" b="1" dirty="0"/>
              <a:t>fit with parallel / concurrent programming</a:t>
            </a:r>
          </a:p>
          <a:p>
            <a:pPr lvl="1"/>
            <a:r>
              <a:rPr lang="en-US" altLang="zh-TW" sz="1600" dirty="0"/>
              <a:t>Function composition let you show the code on </a:t>
            </a:r>
            <a:r>
              <a:rPr lang="en-US" altLang="zh-TW" sz="1600" b="1" dirty="0"/>
              <a:t>“what to do” rather than “how to do”</a:t>
            </a:r>
          </a:p>
          <a:p>
            <a:r>
              <a:rPr lang="en-US" altLang="zh-TW" sz="1800" b="1" dirty="0">
                <a:solidFill>
                  <a:srgbClr val="FF0000"/>
                </a:solidFill>
              </a:rPr>
              <a:t>Disadvantages of FP</a:t>
            </a:r>
          </a:p>
          <a:p>
            <a:pPr lvl="1"/>
            <a:r>
              <a:rPr lang="en-US" altLang="zh-TW" sz="1600" dirty="0"/>
              <a:t>Solutions to the same problem can look very different than procedural/OO ones</a:t>
            </a:r>
          </a:p>
          <a:p>
            <a:pPr lvl="1"/>
            <a:r>
              <a:rPr lang="en-US" altLang="zh-TW" sz="1600" dirty="0"/>
              <a:t>Finding good developers can be hard</a:t>
            </a:r>
          </a:p>
          <a:p>
            <a:pPr lvl="1"/>
            <a:r>
              <a:rPr lang="en-US" altLang="zh-TW" sz="1600" dirty="0"/>
              <a:t>Not equally useful for all types of problems</a:t>
            </a:r>
          </a:p>
          <a:p>
            <a:pPr lvl="1"/>
            <a:r>
              <a:rPr lang="en-US" altLang="zh-TW" sz="1600" dirty="0" err="1"/>
              <a:t>Input/Output</a:t>
            </a:r>
            <a:r>
              <a:rPr lang="en-US" altLang="zh-TW" sz="1600" dirty="0"/>
              <a:t> are side effects and need special treatment</a:t>
            </a:r>
          </a:p>
          <a:p>
            <a:pPr lvl="1"/>
            <a:r>
              <a:rPr lang="en-US" altLang="zh-TW" sz="1600" dirty="0"/>
              <a:t>Recursion is "an order of magnitude more complex" than loops/iterations</a:t>
            </a:r>
          </a:p>
          <a:p>
            <a:pPr lvl="1"/>
            <a:r>
              <a:rPr lang="en-US" altLang="zh-TW" sz="1600" dirty="0"/>
              <a:t>Immutable data structures may increase run times</a:t>
            </a:r>
          </a:p>
        </p:txBody>
      </p:sp>
    </p:spTree>
    <p:extLst>
      <p:ext uri="{BB962C8B-B14F-4D97-AF65-F5344CB8AC3E}">
        <p14:creationId xmlns:p14="http://schemas.microsoft.com/office/powerpoint/2010/main" val="3348954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a:t>TailCall – Suspend/Return</a:t>
            </a:r>
            <a:r>
              <a:rPr lang="en-US" altLang="zh-TW" sz="3200" dirty="0"/>
              <a:t> </a:t>
            </a:r>
            <a:endParaRPr lang="zh-TW" altLang="en-US" sz="32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1196752"/>
            <a:ext cx="3160365" cy="2374019"/>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4472174"/>
            <a:ext cx="3063697" cy="2121021"/>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5804" y="4472174"/>
            <a:ext cx="3316942" cy="2184716"/>
          </a:xfrm>
          <a:prstGeom prst="rect">
            <a:avLst/>
          </a:prstGeom>
        </p:spPr>
      </p:pic>
      <p:cxnSp>
        <p:nvCxnSpPr>
          <p:cNvPr id="8" name="直線單箭頭接點 7"/>
          <p:cNvCxnSpPr>
            <a:stCxn id="5" idx="0"/>
          </p:cNvCxnSpPr>
          <p:nvPr/>
        </p:nvCxnSpPr>
        <p:spPr>
          <a:xfrm flipV="1">
            <a:off x="2071401" y="3570771"/>
            <a:ext cx="1068283" cy="901403"/>
          </a:xfrm>
          <a:prstGeom prst="straightConnector1">
            <a:avLst/>
          </a:prstGeom>
          <a:ln w="5715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stCxn id="6" idx="0"/>
          </p:cNvCxnSpPr>
          <p:nvPr/>
        </p:nvCxnSpPr>
        <p:spPr>
          <a:xfrm flipH="1" flipV="1">
            <a:off x="5292080" y="3570771"/>
            <a:ext cx="1592195" cy="901403"/>
          </a:xfrm>
          <a:prstGeom prst="straightConnector1">
            <a:avLst/>
          </a:prstGeom>
          <a:ln w="5715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429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a:t>TailCall – Rewrite add()</a:t>
            </a:r>
            <a:r>
              <a:rPr lang="en-US" altLang="zh-TW" sz="3200" dirty="0"/>
              <a:t> </a:t>
            </a:r>
            <a:endParaRPr lang="zh-TW" altLang="en-US" sz="3200" dirty="0"/>
          </a:p>
        </p:txBody>
      </p:sp>
      <p:sp>
        <p:nvSpPr>
          <p:cNvPr id="3" name="內容版面配置區 2"/>
          <p:cNvSpPr>
            <a:spLocks noGrp="1"/>
          </p:cNvSpPr>
          <p:nvPr>
            <p:ph idx="1"/>
          </p:nvPr>
        </p:nvSpPr>
        <p:spPr>
          <a:xfrm>
            <a:off x="457200" y="1412776"/>
            <a:ext cx="8229600" cy="5445224"/>
          </a:xfrm>
        </p:spPr>
        <p:txBody>
          <a:bodyPr>
            <a:normAutofit/>
          </a:bodyPr>
          <a:lstStyle/>
          <a:p>
            <a:pPr fontAlgn="base"/>
            <a:r>
              <a:rPr lang="en-US" altLang="zh-TW" sz="1800" b="1" dirty="0"/>
              <a:t>Corecursion is composing computing steps by using the output of one step as the input of the next one, starting with the first step. Recursion is the same operation, but starting with the last step.</a:t>
            </a:r>
            <a:r>
              <a:rPr lang="en-US" altLang="zh-TW" sz="1800" dirty="0"/>
              <a:t> In recursion, you have to delay evaluation until you encounter a base condition (</a:t>
            </a:r>
            <a:r>
              <a:rPr lang="en-US" altLang="zh-TW" sz="1800" dirty="0">
                <a:solidFill>
                  <a:schemeClr val="accent6">
                    <a:lumMod val="50000"/>
                  </a:schemeClr>
                </a:solidFill>
              </a:rPr>
              <a:t>corresponding to the first step of corecursion</a:t>
            </a:r>
            <a:r>
              <a:rPr lang="en-US" altLang="zh-TW" sz="1800" dirty="0"/>
              <a:t>).</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600908"/>
            <a:ext cx="7827848" cy="1956962"/>
          </a:xfrm>
          <a:prstGeom prst="rect">
            <a:avLst/>
          </a:prstGeom>
        </p:spPr>
      </p:pic>
      <p:cxnSp>
        <p:nvCxnSpPr>
          <p:cNvPr id="6" name="直線接點 5"/>
          <p:cNvCxnSpPr/>
          <p:nvPr/>
        </p:nvCxnSpPr>
        <p:spPr>
          <a:xfrm>
            <a:off x="1691680" y="3140968"/>
            <a:ext cx="61206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99592" y="3284984"/>
            <a:ext cx="2880320" cy="10801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20951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a:t>TailCall – Rewrite add()</a:t>
            </a:r>
            <a:r>
              <a:rPr lang="en-US" altLang="zh-TW" sz="3200" dirty="0"/>
              <a:t> </a:t>
            </a:r>
            <a:endParaRPr lang="zh-TW" altLang="en-US" sz="3200" dirty="0"/>
          </a:p>
        </p:txBody>
      </p:sp>
      <p:sp>
        <p:nvSpPr>
          <p:cNvPr id="3" name="內容版面配置區 2"/>
          <p:cNvSpPr>
            <a:spLocks noGrp="1"/>
          </p:cNvSpPr>
          <p:nvPr>
            <p:ph idx="1"/>
          </p:nvPr>
        </p:nvSpPr>
        <p:spPr>
          <a:xfrm>
            <a:off x="457200" y="1412776"/>
            <a:ext cx="8229600" cy="5445224"/>
          </a:xfrm>
        </p:spPr>
        <p:txBody>
          <a:bodyPr>
            <a:normAutofit/>
          </a:bodyPr>
          <a:lstStyle/>
          <a:p>
            <a:pPr fontAlgn="base"/>
            <a:r>
              <a:rPr lang="en-US" altLang="zh-TW" sz="1800" b="1" dirty="0"/>
              <a:t>Corecursion is composing computing steps by using the output of one step as the input of the next one, starting with the first step. Recursion is the same operation, but starting with the last step.</a:t>
            </a:r>
            <a:r>
              <a:rPr lang="en-US" altLang="zh-TW" sz="1800" dirty="0"/>
              <a:t> In recursion, you have to delay evaluation until you encounter a base condition (</a:t>
            </a:r>
            <a:r>
              <a:rPr lang="en-US" altLang="zh-TW" sz="1800" dirty="0">
                <a:solidFill>
                  <a:schemeClr val="accent6">
                    <a:lumMod val="50000"/>
                  </a:schemeClr>
                </a:solidFill>
              </a:rPr>
              <a:t>corresponding to the first step of corecursion</a:t>
            </a:r>
            <a:r>
              <a:rPr lang="en-US" altLang="zh-TW" sz="1800" dirty="0"/>
              <a:t>).</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600908"/>
            <a:ext cx="7827848" cy="1956962"/>
          </a:xfrm>
          <a:prstGeom prst="rect">
            <a:avLst/>
          </a:prstGeom>
        </p:spPr>
      </p:pic>
      <p:cxnSp>
        <p:nvCxnSpPr>
          <p:cNvPr id="6" name="直線接點 5"/>
          <p:cNvCxnSpPr/>
          <p:nvPr/>
        </p:nvCxnSpPr>
        <p:spPr>
          <a:xfrm>
            <a:off x="1691680" y="3140968"/>
            <a:ext cx="61206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99592" y="3284984"/>
            <a:ext cx="2880320" cy="10801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272543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a:t>TailCall – Enhancement</a:t>
            </a:r>
            <a:r>
              <a:rPr lang="en-US" altLang="zh-TW" sz="3200" dirty="0"/>
              <a:t> </a:t>
            </a:r>
            <a:endParaRPr lang="zh-TW" altLang="en-US" sz="3200" dirty="0"/>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1196752"/>
            <a:ext cx="3744416" cy="3896758"/>
          </a:xfrm>
          <a:prstGeom prst="rect">
            <a:avLst/>
          </a:prstGeom>
        </p:spPr>
      </p:pic>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1221195"/>
            <a:ext cx="3816424" cy="2743055"/>
          </a:xfrm>
          <a:prstGeom prst="rect">
            <a:avLst/>
          </a:prstGeom>
        </p:spPr>
      </p:pic>
      <p:sp>
        <p:nvSpPr>
          <p:cNvPr id="10" name="矩形 9"/>
          <p:cNvSpPr/>
          <p:nvPr/>
        </p:nvSpPr>
        <p:spPr>
          <a:xfrm>
            <a:off x="142463" y="3717032"/>
            <a:ext cx="2808312" cy="133701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177718" y="2904673"/>
            <a:ext cx="2592288" cy="100811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4" name="圖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959" y="5134662"/>
            <a:ext cx="6582097" cy="1462689"/>
          </a:xfrm>
          <a:prstGeom prst="rect">
            <a:avLst/>
          </a:prstGeom>
        </p:spPr>
      </p:pic>
    </p:spTree>
    <p:extLst>
      <p:ext uri="{BB962C8B-B14F-4D97-AF65-F5344CB8AC3E}">
        <p14:creationId xmlns:p14="http://schemas.microsoft.com/office/powerpoint/2010/main" val="18020242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a:t>TailCall – Practice</a:t>
            </a:r>
            <a:r>
              <a:rPr lang="en-US" altLang="zh-TW" sz="3200" dirty="0"/>
              <a:t> </a:t>
            </a:r>
            <a:endParaRPr lang="zh-TW" altLang="en-US" sz="3200"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196752"/>
            <a:ext cx="4598260" cy="4064380"/>
          </a:xfrm>
          <a:prstGeom prst="rect">
            <a:avLst/>
          </a:prstGeom>
        </p:spPr>
      </p:pic>
      <p:sp>
        <p:nvSpPr>
          <p:cNvPr id="4" name="文字方塊 3"/>
          <p:cNvSpPr txBox="1"/>
          <p:nvPr/>
        </p:nvSpPr>
        <p:spPr>
          <a:xfrm>
            <a:off x="323528" y="5261132"/>
            <a:ext cx="3770969" cy="369332"/>
          </a:xfrm>
          <a:prstGeom prst="rect">
            <a:avLst/>
          </a:prstGeom>
          <a:noFill/>
        </p:spPr>
        <p:txBody>
          <a:bodyPr wrap="none" rtlCol="0">
            <a:spAutoFit/>
          </a:bodyPr>
          <a:lstStyle/>
          <a:p>
            <a:r>
              <a:rPr lang="en-US" altLang="zh-TW" b="1" dirty="0">
                <a:hlinkClick r:id="rId3"/>
              </a:rPr>
              <a:t>Fibonacci numbers</a:t>
            </a:r>
            <a:r>
              <a:rPr lang="zh-TW" altLang="en-US" b="1" dirty="0">
                <a:hlinkClick r:id="rId3"/>
              </a:rPr>
              <a:t> </a:t>
            </a:r>
            <a:r>
              <a:rPr lang="en-US" altLang="zh-TW" dirty="0"/>
              <a:t>(Recursive version)</a:t>
            </a:r>
          </a:p>
        </p:txBody>
      </p:sp>
    </p:spTree>
    <p:extLst>
      <p:ext uri="{BB962C8B-B14F-4D97-AF65-F5344CB8AC3E}">
        <p14:creationId xmlns:p14="http://schemas.microsoft.com/office/powerpoint/2010/main" val="557732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Pro &amp; Con from FP</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a:t>
            </a:r>
            <a:r>
              <a:rPr lang="en-US" altLang="zh-TW" sz="1800" dirty="0">
                <a:hlinkClick r:id="rId2"/>
              </a:rPr>
              <a:t>Why functional programming matters</a:t>
            </a:r>
            <a:r>
              <a:rPr lang="en-US" altLang="zh-TW" sz="1800" dirty="0"/>
              <a:t>): </a:t>
            </a:r>
            <a:r>
              <a:rPr lang="en-US" altLang="zh-TW" sz="1800" b="1" dirty="0">
                <a:solidFill>
                  <a:srgbClr val="FF0000"/>
                </a:solidFill>
              </a:rPr>
              <a:t>What does maintainable code exactly mean</a:t>
            </a:r>
            <a:r>
              <a:rPr lang="en-US" altLang="zh-TW" sz="1800" dirty="0"/>
              <a:t>, that a software developer candidate needs to have expertise in? </a:t>
            </a:r>
            <a:r>
              <a:rPr lang="en-US" altLang="zh-TW" sz="1800" b="1" dirty="0">
                <a:solidFill>
                  <a:srgbClr val="FF0000"/>
                </a:solidFill>
              </a:rPr>
              <a:t>How can be a codebase’s resistance to change kept low, so that more and more features can be added without interruptions</a:t>
            </a:r>
            <a:r>
              <a:rPr lang="en-US" altLang="zh-TW" sz="1800" dirty="0"/>
              <a:t>, and more and more developers can be hired to add new features even faster, and less and less full rewrites are needed, every couple of years?</a:t>
            </a:r>
          </a:p>
          <a:p>
            <a:r>
              <a:rPr lang="en-US" altLang="zh-TW" sz="1900" dirty="0">
                <a:solidFill>
                  <a:srgbClr val="00B050"/>
                </a:solidFill>
              </a:rPr>
              <a:t>The key to containing change and thus reducing a codebase’s resistance to it, is to </a:t>
            </a:r>
            <a:r>
              <a:rPr lang="en-US" altLang="zh-TW" sz="1900" b="1" dirty="0">
                <a:solidFill>
                  <a:srgbClr val="00B050"/>
                </a:solidFill>
              </a:rPr>
              <a:t>write code that is the </a:t>
            </a:r>
            <a:r>
              <a:rPr lang="en-US" altLang="zh-TW" sz="1900" b="1" i="1" dirty="0">
                <a:solidFill>
                  <a:srgbClr val="00B050"/>
                </a:solidFill>
              </a:rPr>
              <a:t>theory</a:t>
            </a:r>
            <a:r>
              <a:rPr lang="en-US" altLang="zh-TW" sz="1900" b="1" dirty="0">
                <a:solidFill>
                  <a:srgbClr val="00B050"/>
                </a:solidFill>
              </a:rPr>
              <a:t> of a problem domain</a:t>
            </a:r>
            <a:r>
              <a:rPr lang="en-US" altLang="zh-TW" sz="1900" dirty="0">
                <a:solidFill>
                  <a:srgbClr val="00B050"/>
                </a:solidFill>
              </a:rPr>
              <a:t>, instead of being a solution to a specific problem</a:t>
            </a:r>
            <a:r>
              <a:rPr lang="en-US" altLang="zh-TW" sz="1900" dirty="0"/>
              <a:t>. A theory of a problem domain is basically the most </a:t>
            </a:r>
            <a:r>
              <a:rPr lang="en-US" altLang="zh-TW" sz="1900" b="1" dirty="0"/>
              <a:t>generic domain language, that is sound, and still only allows correct combinations of the building blocks</a:t>
            </a:r>
            <a:r>
              <a:rPr lang="en-US" altLang="zh-TW" sz="1900" dirty="0"/>
              <a:t>. This way, as a business grows and evolves, new problems and new solutions can be described and expressed by the same language, and thus easily incorporated into the codebase.</a:t>
            </a:r>
          </a:p>
        </p:txBody>
      </p:sp>
      <p:pic>
        <p:nvPicPr>
          <p:cNvPr id="10" name="圖片 9">
            <a:extLst>
              <a:ext uri="{FF2B5EF4-FFF2-40B4-BE49-F238E27FC236}">
                <a16:creationId xmlns:a16="http://schemas.microsoft.com/office/drawing/2014/main" id="{F0D3C1F0-EC95-4879-966D-2B80987DD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5170167"/>
            <a:ext cx="3818374" cy="1687832"/>
          </a:xfrm>
          <a:prstGeom prst="rect">
            <a:avLst/>
          </a:prstGeom>
        </p:spPr>
      </p:pic>
    </p:spTree>
    <p:extLst>
      <p:ext uri="{BB962C8B-B14F-4D97-AF65-F5344CB8AC3E}">
        <p14:creationId xmlns:p14="http://schemas.microsoft.com/office/powerpoint/2010/main" val="3949811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(Imperative vs Declarative)</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Declarative vs Imperative (</a:t>
            </a:r>
            <a:r>
              <a:rPr lang="en-US" altLang="zh-TW" sz="1800" dirty="0">
                <a:hlinkClick r:id="rId2"/>
              </a:rPr>
              <a:t>Programming paradigms</a:t>
            </a:r>
            <a:r>
              <a:rPr lang="en-US" altLang="zh-TW" sz="1800" dirty="0"/>
              <a:t>):</a:t>
            </a:r>
            <a:endParaRPr lang="en-US" altLang="zh-TW" sz="19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grpSp>
        <p:nvGrpSpPr>
          <p:cNvPr id="3" name="群組 2">
            <a:extLst>
              <a:ext uri="{FF2B5EF4-FFF2-40B4-BE49-F238E27FC236}">
                <a16:creationId xmlns:a16="http://schemas.microsoft.com/office/drawing/2014/main" id="{BD120A43-7657-45C9-8B1C-944BB586158D}"/>
              </a:ext>
            </a:extLst>
          </p:cNvPr>
          <p:cNvGrpSpPr/>
          <p:nvPr/>
        </p:nvGrpSpPr>
        <p:grpSpPr>
          <a:xfrm>
            <a:off x="0" y="1071199"/>
            <a:ext cx="9144000" cy="5752960"/>
            <a:chOff x="0" y="1071199"/>
            <a:chExt cx="9144000" cy="5752960"/>
          </a:xfrm>
        </p:grpSpPr>
        <p:pic>
          <p:nvPicPr>
            <p:cNvPr id="7" name="圖片 6">
              <a:extLst>
                <a:ext uri="{FF2B5EF4-FFF2-40B4-BE49-F238E27FC236}">
                  <a16:creationId xmlns:a16="http://schemas.microsoft.com/office/drawing/2014/main" id="{FFB76BA8-C4E3-4676-90B5-21459AD7C0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71199"/>
              <a:ext cx="9144000" cy="5752960"/>
            </a:xfrm>
            <a:prstGeom prst="rect">
              <a:avLst/>
            </a:prstGeom>
          </p:spPr>
        </p:pic>
        <p:sp>
          <p:nvSpPr>
            <p:cNvPr id="8" name="矩形 7">
              <a:extLst>
                <a:ext uri="{FF2B5EF4-FFF2-40B4-BE49-F238E27FC236}">
                  <a16:creationId xmlns:a16="http://schemas.microsoft.com/office/drawing/2014/main" id="{4336DD7D-37BB-418E-87D0-4616A3FDB8FC}"/>
                </a:ext>
              </a:extLst>
            </p:cNvPr>
            <p:cNvSpPr/>
            <p:nvPr/>
          </p:nvSpPr>
          <p:spPr>
            <a:xfrm>
              <a:off x="107504" y="1484784"/>
              <a:ext cx="8856984" cy="230425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A7FB7D74-B911-4CD5-B0DE-B7752593E4D0}"/>
                </a:ext>
              </a:extLst>
            </p:cNvPr>
            <p:cNvSpPr/>
            <p:nvPr/>
          </p:nvSpPr>
          <p:spPr>
            <a:xfrm>
              <a:off x="107504" y="6381328"/>
              <a:ext cx="8856984" cy="44283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0" name="矩形 9">
            <a:extLst>
              <a:ext uri="{FF2B5EF4-FFF2-40B4-BE49-F238E27FC236}">
                <a16:creationId xmlns:a16="http://schemas.microsoft.com/office/drawing/2014/main" id="{4D630EEA-84C6-4AFB-A2BD-EAA47B695C60}"/>
              </a:ext>
            </a:extLst>
          </p:cNvPr>
          <p:cNvSpPr/>
          <p:nvPr/>
        </p:nvSpPr>
        <p:spPr>
          <a:xfrm>
            <a:off x="3271555" y="2420888"/>
            <a:ext cx="3172600" cy="923330"/>
          </a:xfrm>
          <a:prstGeom prst="rect">
            <a:avLst/>
          </a:prstGeom>
          <a:noFill/>
        </p:spPr>
        <p:txBody>
          <a:bodyPr wrap="none" lIns="91440" tIns="45720" rIns="91440" bIns="45720">
            <a:spAutoFit/>
          </a:bodyPr>
          <a:lstStyle/>
          <a:p>
            <a:pPr algn="ctr"/>
            <a:r>
              <a:rPr lang="en-US" altLang="zh-TW" sz="5400" b="1" cap="none" spc="0" dirty="0">
                <a:ln w="9525">
                  <a:solidFill>
                    <a:schemeClr val="bg1"/>
                  </a:solidFill>
                  <a:prstDash val="solid"/>
                </a:ln>
                <a:solidFill>
                  <a:srgbClr val="FFC000"/>
                </a:solidFill>
                <a:effectLst>
                  <a:outerShdw blurRad="12700" dist="38100" dir="2700000" algn="tl" rotWithShape="0">
                    <a:schemeClr val="accent5">
                      <a:lumMod val="60000"/>
                      <a:lumOff val="40000"/>
                    </a:schemeClr>
                  </a:outerShdw>
                </a:effectLst>
              </a:rPr>
              <a:t>How to do</a:t>
            </a:r>
            <a:endParaRPr lang="zh-TW" altLang="en-US" sz="5400" b="1" cap="none" spc="0" dirty="0">
              <a:ln w="9525">
                <a:solidFill>
                  <a:schemeClr val="bg1"/>
                </a:solidFill>
                <a:prstDash val="solid"/>
              </a:ln>
              <a:solidFill>
                <a:srgbClr val="FFC000"/>
              </a:solidFill>
              <a:effectLst>
                <a:outerShdw blurRad="12700" dist="38100" dir="2700000" algn="tl" rotWithShape="0">
                  <a:schemeClr val="accent5">
                    <a:lumMod val="60000"/>
                    <a:lumOff val="40000"/>
                  </a:schemeClr>
                </a:outerShdw>
              </a:effectLst>
            </a:endParaRPr>
          </a:p>
        </p:txBody>
      </p:sp>
      <p:sp>
        <p:nvSpPr>
          <p:cNvPr id="11" name="矩形 10">
            <a:extLst>
              <a:ext uri="{FF2B5EF4-FFF2-40B4-BE49-F238E27FC236}">
                <a16:creationId xmlns:a16="http://schemas.microsoft.com/office/drawing/2014/main" id="{CB048452-FF3D-4E73-A842-1418BB1FA428}"/>
              </a:ext>
            </a:extLst>
          </p:cNvPr>
          <p:cNvSpPr/>
          <p:nvPr/>
        </p:nvSpPr>
        <p:spPr>
          <a:xfrm>
            <a:off x="4153960" y="5566747"/>
            <a:ext cx="3424014" cy="923330"/>
          </a:xfrm>
          <a:prstGeom prst="rect">
            <a:avLst/>
          </a:prstGeom>
          <a:noFill/>
        </p:spPr>
        <p:txBody>
          <a:bodyPr wrap="none" lIns="91440" tIns="45720" rIns="91440" bIns="45720">
            <a:spAutoFit/>
          </a:bodyPr>
          <a:lstStyle/>
          <a:p>
            <a:pPr algn="ctr"/>
            <a:r>
              <a:rPr lang="en-US" altLang="zh-TW" sz="5400" b="1" cap="none" spc="0"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What to do</a:t>
            </a:r>
            <a:endParaRPr lang="zh-TW" altLang="en-US" sz="5400" b="1" cap="none" spc="0"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65986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(Imperative vs Declarative)</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Declarative vs </a:t>
            </a:r>
            <a:r>
              <a:rPr lang="en-US" altLang="zh-TW" sz="2400" b="1" dirty="0"/>
              <a:t>Imperative</a:t>
            </a:r>
            <a:r>
              <a:rPr lang="en-US" altLang="zh-TW" sz="1800" dirty="0"/>
              <a:t> (</a:t>
            </a:r>
            <a:r>
              <a:rPr lang="en-US" altLang="zh-TW" sz="1800" dirty="0">
                <a:hlinkClick r:id="rId2"/>
              </a:rPr>
              <a:t>Programming paradigms</a:t>
            </a:r>
            <a:r>
              <a:rPr lang="en-US" altLang="zh-TW" sz="1800" dirty="0"/>
              <a:t>):</a:t>
            </a:r>
            <a:endParaRPr lang="en-US" altLang="zh-TW" sz="19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13" name="圖片 12">
            <a:extLst>
              <a:ext uri="{FF2B5EF4-FFF2-40B4-BE49-F238E27FC236}">
                <a16:creationId xmlns:a16="http://schemas.microsoft.com/office/drawing/2014/main" id="{FF46C26F-ADCE-45DA-80DF-404EAA4831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44824"/>
            <a:ext cx="5363323" cy="4001058"/>
          </a:xfrm>
          <a:prstGeom prst="rect">
            <a:avLst/>
          </a:prstGeom>
        </p:spPr>
      </p:pic>
      <p:sp>
        <p:nvSpPr>
          <p:cNvPr id="14" name="文字方塊 13">
            <a:extLst>
              <a:ext uri="{FF2B5EF4-FFF2-40B4-BE49-F238E27FC236}">
                <a16:creationId xmlns:a16="http://schemas.microsoft.com/office/drawing/2014/main" id="{2CF929FA-39BB-4A1B-9CFB-4B680BE28542}"/>
              </a:ext>
            </a:extLst>
          </p:cNvPr>
          <p:cNvSpPr txBox="1"/>
          <p:nvPr/>
        </p:nvSpPr>
        <p:spPr>
          <a:xfrm>
            <a:off x="5363323" y="1844824"/>
            <a:ext cx="3780677" cy="3754874"/>
          </a:xfrm>
          <a:prstGeom prst="rect">
            <a:avLst/>
          </a:prstGeom>
          <a:noFill/>
        </p:spPr>
        <p:txBody>
          <a:bodyPr wrap="square" rtlCol="0">
            <a:spAutoFit/>
          </a:bodyPr>
          <a:lstStyle/>
          <a:p>
            <a:r>
              <a:rPr lang="en-US" altLang="zh-TW" sz="1400" b="1" dirty="0"/>
              <a:t>Imperative programming </a:t>
            </a:r>
            <a:r>
              <a:rPr lang="en-US" altLang="zh-TW" sz="1400" dirty="0"/>
              <a:t>is like building assembly lines, which take some initial global state as raw material, apply various specific transformations, mutations to it as this material is pushed through the line, and at the end comes off the end product, the final global state, that represents the result of the computation. Each step needs to change, rotate, massage the workpiece precisely one specific way, so that it is prepared for subsequent steps downstream. Every step downstream depend on every previous step, and their order is therefore fixed and rigid. Because of these dependencies, an individual computational step has not much use and meaning in itself, but only in the context of all the others, and to understand it, one must understand how the whole line works.</a:t>
            </a:r>
            <a:endParaRPr lang="zh-TW" altLang="en-US" sz="1400" dirty="0"/>
          </a:p>
        </p:txBody>
      </p:sp>
    </p:spTree>
    <p:extLst>
      <p:ext uri="{BB962C8B-B14F-4D97-AF65-F5344CB8AC3E}">
        <p14:creationId xmlns:p14="http://schemas.microsoft.com/office/powerpoint/2010/main" val="3385790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(Imperative vs Declarative)</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2400" b="1" dirty="0"/>
              <a:t>Declarative</a:t>
            </a:r>
            <a:r>
              <a:rPr lang="en-US" altLang="zh-TW" sz="1800" dirty="0"/>
              <a:t> vs Imperative (</a:t>
            </a:r>
            <a:r>
              <a:rPr lang="en-US" altLang="zh-TW" sz="1800" dirty="0">
                <a:hlinkClick r:id="rId2"/>
              </a:rPr>
              <a:t>Programming paradigms</a:t>
            </a:r>
            <a:r>
              <a:rPr lang="en-US" altLang="zh-TW" sz="1800" dirty="0"/>
              <a:t>):</a:t>
            </a:r>
            <a:endParaRPr lang="en-US" altLang="zh-TW" sz="19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5" name="圖片 4">
            <a:extLst>
              <a:ext uri="{FF2B5EF4-FFF2-40B4-BE49-F238E27FC236}">
                <a16:creationId xmlns:a16="http://schemas.microsoft.com/office/drawing/2014/main" id="{DFC82423-708C-4FDF-9499-415CC263AB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786" y="1871398"/>
            <a:ext cx="8345065" cy="3801005"/>
          </a:xfrm>
          <a:prstGeom prst="rect">
            <a:avLst/>
          </a:prstGeom>
        </p:spPr>
      </p:pic>
    </p:spTree>
    <p:extLst>
      <p:ext uri="{BB962C8B-B14F-4D97-AF65-F5344CB8AC3E}">
        <p14:creationId xmlns:p14="http://schemas.microsoft.com/office/powerpoint/2010/main" val="1468884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(Imperative vs Declarative)</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2400" b="1" dirty="0"/>
              <a:t>Declarative</a:t>
            </a:r>
            <a:r>
              <a:rPr lang="en-US" altLang="zh-TW" sz="1800" dirty="0"/>
              <a:t> vs Imperative (</a:t>
            </a:r>
            <a:r>
              <a:rPr lang="en-US" altLang="zh-TW" sz="1800" dirty="0">
                <a:hlinkClick r:id="rId2"/>
              </a:rPr>
              <a:t>Programming paradigms</a:t>
            </a:r>
            <a:r>
              <a:rPr lang="en-US" altLang="zh-TW" sz="1800" dirty="0"/>
              <a:t>):</a:t>
            </a:r>
            <a:endParaRPr lang="en-US" altLang="zh-TW" sz="19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5" name="圖片 4">
            <a:extLst>
              <a:ext uri="{FF2B5EF4-FFF2-40B4-BE49-F238E27FC236}">
                <a16:creationId xmlns:a16="http://schemas.microsoft.com/office/drawing/2014/main" id="{DFC82423-708C-4FDF-9499-415CC263AB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786" y="1871398"/>
            <a:ext cx="8345065" cy="3801005"/>
          </a:xfrm>
          <a:prstGeom prst="rect">
            <a:avLst/>
          </a:prstGeom>
        </p:spPr>
      </p:pic>
    </p:spTree>
    <p:extLst>
      <p:ext uri="{BB962C8B-B14F-4D97-AF65-F5344CB8AC3E}">
        <p14:creationId xmlns:p14="http://schemas.microsoft.com/office/powerpoint/2010/main" val="8354872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914</TotalTime>
  <Words>1744</Words>
  <Application>Microsoft Office PowerPoint</Application>
  <PresentationFormat>如螢幕大小 (4:3)</PresentationFormat>
  <Paragraphs>173</Paragraphs>
  <Slides>44</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44</vt:i4>
      </vt:variant>
    </vt:vector>
  </HeadingPairs>
  <TitlesOfParts>
    <vt:vector size="48" baseType="lpstr">
      <vt:lpstr>Arial</vt:lpstr>
      <vt:lpstr>Calibri</vt:lpstr>
      <vt:lpstr>Tempus Sans ITC</vt:lpstr>
      <vt:lpstr>Office 佈景主題</vt:lpstr>
      <vt:lpstr>Function Programming Utility (Basic)</vt:lpstr>
      <vt:lpstr>FP Introduction</vt:lpstr>
      <vt:lpstr>Features of FP</vt:lpstr>
      <vt:lpstr>Pro &amp; Con from FP</vt:lpstr>
      <vt:lpstr>Pro &amp; Con from FP</vt:lpstr>
      <vt:lpstr>FP Terminology (Imperative vs Declarative)</vt:lpstr>
      <vt:lpstr>FP Terminology (Imperative vs Declarative)</vt:lpstr>
      <vt:lpstr>FP Terminology (Imperative vs Declarative)</vt:lpstr>
      <vt:lpstr>FP Terminology (Imperative vs Declarative)</vt:lpstr>
      <vt:lpstr>FP Terminology (Imperative vs Declarative)</vt:lpstr>
      <vt:lpstr>FP Terminology (Closures/Curring)</vt:lpstr>
      <vt:lpstr>FP Terminology (Closures/Curring)</vt:lpstr>
      <vt:lpstr>FP Terminology (Closures/Curring)</vt:lpstr>
      <vt:lpstr>FP Terminology (Closures/Curring)</vt:lpstr>
      <vt:lpstr>FP Terminology (Partial application)</vt:lpstr>
      <vt:lpstr>FP Terminology (Recursion)</vt:lpstr>
      <vt:lpstr>FP Terminology (Recursion)</vt:lpstr>
      <vt:lpstr>FP Terminology (Lazy Evaluation)</vt:lpstr>
      <vt:lpstr>FP Terminology (Lazy Evaluation)</vt:lpstr>
      <vt:lpstr>FP Terminology (Lazy Evaluation)</vt:lpstr>
      <vt:lpstr>FP Terminology (Lazy Evaluation)</vt:lpstr>
      <vt:lpstr>Built-in FP in Python (filter, reduce and map)</vt:lpstr>
      <vt:lpstr>Built-in FP in Python (filter, reduce and map)</vt:lpstr>
      <vt:lpstr>Built-in FP in Python (filter, reduce and map)</vt:lpstr>
      <vt:lpstr>HackerRank Sample (gem-stones)</vt:lpstr>
      <vt:lpstr>HackerRank Sample (gem-stones)</vt:lpstr>
      <vt:lpstr>HackerRank Sample (gem-stones)</vt:lpstr>
      <vt:lpstr>HackerRank Sample (Permuting Two Arrays)</vt:lpstr>
      <vt:lpstr>HackerRank Sample (Permuting Two Arrays)</vt:lpstr>
      <vt:lpstr>HackerRank Sample (Permuting Two Arrays)</vt:lpstr>
      <vt:lpstr>HackerRank Sample (Permuting Two Arrays)</vt:lpstr>
      <vt:lpstr>HackerRank Sample (Game of Stones)</vt:lpstr>
      <vt:lpstr>HackerRank Sample (Game of Stones)</vt:lpstr>
      <vt:lpstr>HackerRank Sample (Game of Stones)</vt:lpstr>
      <vt:lpstr>HackerRank Sample (Game of Stones)</vt:lpstr>
      <vt:lpstr>Summary</vt:lpstr>
      <vt:lpstr>Appendix</vt:lpstr>
      <vt:lpstr>RuntimeError: maximum recursion depth exceeded</vt:lpstr>
      <vt:lpstr>TailCall - Abstracting recursion </vt:lpstr>
      <vt:lpstr>TailCall – Suspend/Return </vt:lpstr>
      <vt:lpstr>TailCall – Rewrite add() </vt:lpstr>
      <vt:lpstr>TailCall – Rewrite add() </vt:lpstr>
      <vt:lpstr>TailCall – Enhancement </vt:lpstr>
      <vt:lpstr>TailCall – Practice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 Programming Utility</dc:title>
  <dc:creator>JohnLee</dc:creator>
  <cp:lastModifiedBy>奎慶 李</cp:lastModifiedBy>
  <cp:revision>117</cp:revision>
  <dcterms:created xsi:type="dcterms:W3CDTF">2018-01-27T05:19:38Z</dcterms:created>
  <dcterms:modified xsi:type="dcterms:W3CDTF">2019-01-02T05:57:16Z</dcterms:modified>
</cp:coreProperties>
</file>