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4" r:id="rId1"/>
  </p:sldMasterIdLst>
  <p:notesMasterIdLst>
    <p:notesMasterId r:id="rId62"/>
  </p:notesMasterIdLst>
  <p:sldIdLst>
    <p:sldId id="881" r:id="rId2"/>
    <p:sldId id="885" r:id="rId3"/>
    <p:sldId id="354" r:id="rId4"/>
    <p:sldId id="434" r:id="rId5"/>
    <p:sldId id="437" r:id="rId6"/>
    <p:sldId id="438" r:id="rId7"/>
    <p:sldId id="1000" r:id="rId8"/>
    <p:sldId id="1014" r:id="rId9"/>
    <p:sldId id="1038" r:id="rId10"/>
    <p:sldId id="1021" r:id="rId11"/>
    <p:sldId id="1039" r:id="rId12"/>
    <p:sldId id="1044" r:id="rId13"/>
    <p:sldId id="1005" r:id="rId14"/>
    <p:sldId id="1022" r:id="rId15"/>
    <p:sldId id="1001" r:id="rId16"/>
    <p:sldId id="1023" r:id="rId17"/>
    <p:sldId id="1024" r:id="rId18"/>
    <p:sldId id="1046" r:id="rId19"/>
    <p:sldId id="1025" r:id="rId20"/>
    <p:sldId id="1026" r:id="rId21"/>
    <p:sldId id="1045" r:id="rId22"/>
    <p:sldId id="1043" r:id="rId23"/>
    <p:sldId id="1027" r:id="rId24"/>
    <p:sldId id="1040" r:id="rId25"/>
    <p:sldId id="1028" r:id="rId26"/>
    <p:sldId id="1041" r:id="rId27"/>
    <p:sldId id="1042" r:id="rId28"/>
    <p:sldId id="1029" r:id="rId29"/>
    <p:sldId id="1030" r:id="rId30"/>
    <p:sldId id="1031" r:id="rId31"/>
    <p:sldId id="1032" r:id="rId32"/>
    <p:sldId id="1047" r:id="rId33"/>
    <p:sldId id="1048" r:id="rId34"/>
    <p:sldId id="1049" r:id="rId35"/>
    <p:sldId id="1050" r:id="rId36"/>
    <p:sldId id="1051" r:id="rId37"/>
    <p:sldId id="1052" r:id="rId38"/>
    <p:sldId id="1062" r:id="rId39"/>
    <p:sldId id="1063" r:id="rId40"/>
    <p:sldId id="1064" r:id="rId41"/>
    <p:sldId id="1065" r:id="rId42"/>
    <p:sldId id="1066" r:id="rId43"/>
    <p:sldId id="1070" r:id="rId44"/>
    <p:sldId id="1071" r:id="rId45"/>
    <p:sldId id="1072" r:id="rId46"/>
    <p:sldId id="1073" r:id="rId47"/>
    <p:sldId id="1074" r:id="rId48"/>
    <p:sldId id="1075" r:id="rId49"/>
    <p:sldId id="1076" r:id="rId50"/>
    <p:sldId id="1077" r:id="rId51"/>
    <p:sldId id="1078" r:id="rId52"/>
    <p:sldId id="1079" r:id="rId53"/>
    <p:sldId id="1053" r:id="rId54"/>
    <p:sldId id="1054" r:id="rId55"/>
    <p:sldId id="988" r:id="rId56"/>
    <p:sldId id="1055" r:id="rId57"/>
    <p:sldId id="960" r:id="rId58"/>
    <p:sldId id="1067" r:id="rId59"/>
    <p:sldId id="1068" r:id="rId60"/>
    <p:sldId id="664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FF"/>
    <a:srgbClr val="0099FF"/>
    <a:srgbClr val="FFCC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33BE95C-ACB6-4A07-9EF7-D76CBF14B05C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B1F55A0-6626-4D25-9B24-71B5A3C38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9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B5EC2DA-D4DA-26D6-720F-1B10F62508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5998CB-DE78-4DCF-8325-C0FF56333FE5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AB3D7D8-CB64-E6EA-4869-CB2E6109A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EDC582E-F642-0B74-46FC-2B801071F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05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35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60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128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04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946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746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44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207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9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4376F926-E931-520F-4002-A01B6D264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42E40F4B-33F1-0F2E-7EE0-94E27579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8CB484D1-DEA9-B2EA-1E87-30F46AD8F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A8D3E3-94B3-449A-ACB4-137554D9211F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121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35063945-1E7D-409B-71AD-2812C33B4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3CF5A5A2-2F0D-E0A8-B91B-E3987FFE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4E66B97E-128B-47FE-99D1-1BF92767A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BA4C4D-7152-4005-9610-902DBE5AE005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995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672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5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308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703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233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593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548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36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4A142C38-3B69-66E1-44B9-0501CA33B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9671875B-E2C0-C00F-3608-169ED724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66FCD55-524C-FB96-61EC-2CFAB4A5D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B5586E-EAD8-421B-AF00-76D9861C8802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31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340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905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123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958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44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7961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203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964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35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7CB960E-CE96-E9E0-DA70-C76219CFD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E8FFA282-DC72-0E2D-D545-15E8B3944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82DF3AD-1220-6428-84B8-C0CFB076F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0C7681-B785-4B92-AD3D-8A8B9B119691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4586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2508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725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875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249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04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06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27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82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D7DE06-E5DB-C71F-45B6-D821815EA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1E1D66-5CAD-0C85-6E10-5C6D729A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ID8192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8A9471C-AB8B-3475-CB23-7C23F6BC6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491064-282E-4ADE-B4CD-712F83BFB33A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45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77B3-5726-4193-AC28-FB9E18805DBE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E33539-2A55-4B33-B5F6-3C018A46B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69585-09C7-46A8-9DC2-31CB9098A019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FB300-39F3-49F7-8C07-6CEA1EFFB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8E200-27A5-4D62-B2C2-A0FB9D88A02E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45777-A767-4893-9E47-5C4253B9F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C65FA-39CC-444A-B510-E1631823D92E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E2207-B889-4567-8ECF-2C8953F83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08399-C072-452A-ADEA-83A85864FE30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C76F5-47E5-4E16-B9D7-D9B169464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20D1-2589-40A2-ACE2-40765CB5E9AC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8EA3E-4553-43F8-AEC3-6035A2C6F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3E1DB-D457-46ED-9873-27E659E0E1E2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C4AA2-DF06-431E-B1D1-A0C42EFB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2B7C5-4AD1-422D-B981-6776D531F349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6E89B-6F25-40C3-A77B-058ED7CD6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2537A-A5EA-4921-87F1-DB09FEC83E44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07EBF-9450-4FB7-8119-1AA344B96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FBDC-9783-4DAD-A929-4174867CFB62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3892-D9BB-4A71-A314-62DEC8334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CA13-6374-443A-8109-43AE9E109787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2851D-ED06-4B62-8009-387E02DE2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ECDC753-337B-4461-B88D-22B3A0641E4F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4D4A6AD-EA79-4E76-94EE-618031FC3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5" r:id="rId2"/>
    <p:sldLayoutId id="2147483863" r:id="rId3"/>
    <p:sldLayoutId id="2147483856" r:id="rId4"/>
    <p:sldLayoutId id="2147483857" r:id="rId5"/>
    <p:sldLayoutId id="2147483858" r:id="rId6"/>
    <p:sldLayoutId id="2147483859" r:id="rId7"/>
    <p:sldLayoutId id="2147483864" r:id="rId8"/>
    <p:sldLayoutId id="2147483865" r:id="rId9"/>
    <p:sldLayoutId id="2147483860" r:id="rId10"/>
    <p:sldLayoutId id="214748386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definitions/chi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bopedia.com/definitions/semiconductor/" TargetMode="External"/><Relationship Id="rId4" Type="http://schemas.openxmlformats.org/officeDocument/2006/relationships/hyperlink" Target="https://www.webopedia.com/definitions/devi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definitions/computer-scienc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opedia.com/definitions/comput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E009A9-4424-929C-6B97-86BD869139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28600"/>
            <a:ext cx="8186738" cy="1046163"/>
          </a:xfrm>
        </p:spPr>
        <p:txBody>
          <a:bodyPr/>
          <a:lstStyle/>
          <a:p>
            <a:pPr algn="ctr" eaLnBrk="1" hangingPunct="1"/>
            <a:r>
              <a:rPr lang="en-US" altLang="zh-CN" sz="3200" b="1" dirty="0">
                <a:solidFill>
                  <a:srgbClr val="0066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KIGALI IKINDEPENDENT UNIVERSITY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32BEF4B-FC5E-2097-0619-68181369757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8363" y="4543425"/>
            <a:ext cx="7877175" cy="1549400"/>
          </a:xfrm>
        </p:spPr>
        <p:txBody>
          <a:bodyPr/>
          <a:lstStyle/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Lecturer : 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</a:rPr>
              <a:t>Kwizera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 Jean Pierre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Cell phone : 0785520535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E-mail : kwijpeter01@gmail.com</a:t>
            </a:r>
          </a:p>
          <a:p>
            <a:pPr algn="l" eaLnBrk="1" hangingPunct="1"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日期占位符 4">
            <a:extLst>
              <a:ext uri="{FF2B5EF4-FFF2-40B4-BE49-F238E27FC236}">
                <a16:creationId xmlns:a16="http://schemas.microsoft.com/office/drawing/2014/main" id="{ACD94A63-0EAD-422C-B3E6-83BDBA2665C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6245686" y="6189611"/>
            <a:ext cx="2514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0D37ECC-6ECB-4024-8ED3-40021A201406}" type="datetime1">
              <a:rPr lang="zh-CN" altLang="en-US" sz="1000" smtClean="0"/>
              <a:t>2023/3/20</a:t>
            </a:fld>
            <a:endParaRPr lang="en-US" altLang="zh-CN" sz="1000" dirty="0"/>
          </a:p>
        </p:txBody>
      </p:sp>
      <p:sp>
        <p:nvSpPr>
          <p:cNvPr id="6149" name="灯片编号占位符 3">
            <a:extLst>
              <a:ext uri="{FF2B5EF4-FFF2-40B4-BE49-F238E27FC236}">
                <a16:creationId xmlns:a16="http://schemas.microsoft.com/office/drawing/2014/main" id="{CB31B0B3-1786-5B22-9D52-29C5308F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5D64FA6-78FB-49C0-8D9B-BCD1122BDA17}" type="slidenum">
              <a:rPr lang="en-US" altLang="zh-CN" sz="10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" name="Horizontal Scroll 3">
            <a:extLst>
              <a:ext uri="{FF2B5EF4-FFF2-40B4-BE49-F238E27FC236}">
                <a16:creationId xmlns:a16="http://schemas.microsoft.com/office/drawing/2014/main" id="{9E02FF2B-D0A5-01B3-8E49-E68FCC5B297D}"/>
              </a:ext>
            </a:extLst>
          </p:cNvPr>
          <p:cNvSpPr/>
          <p:nvPr/>
        </p:nvSpPr>
        <p:spPr>
          <a:xfrm>
            <a:off x="1066800" y="1828800"/>
            <a:ext cx="6705600" cy="25146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rgbClr val="0033CC"/>
                </a:solidFill>
              </a:rPr>
              <a:t>CSM107: </a:t>
            </a:r>
            <a:r>
              <a:rPr lang="en-US" sz="2800" b="1" dirty="0">
                <a:solidFill>
                  <a:srgbClr val="0033CC"/>
                </a:solidFill>
              </a:rPr>
              <a:t>Computer architecture and hardware maintenance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05942-2AD9-FF78-8D8D-1CF922A5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330" y="6109315"/>
            <a:ext cx="5074469" cy="457200"/>
          </a:xfrm>
        </p:spPr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700" b="1" dirty="0">
                <a:solidFill>
                  <a:srgbClr val="0066FF"/>
                </a:solidFill>
                <a:latin typeface="Bookman Old Style" panose="02050604050505020204" pitchFamily="18" charset="0"/>
              </a:rPr>
              <a:t>First Generation Computers (1940-1956)</a:t>
            </a:r>
          </a:p>
          <a:p>
            <a:pPr marL="0" indent="0" algn="just">
              <a:buNone/>
            </a:pPr>
            <a:endParaRPr lang="en-US" sz="2700" b="1" dirty="0">
              <a:solidFill>
                <a:srgbClr val="0066FF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• The first computers used </a:t>
            </a:r>
            <a:r>
              <a:rPr lang="en-US" sz="2200" b="1" dirty="0">
                <a:latin typeface="Bookman Old Style" panose="02050604050505020204" pitchFamily="18" charset="0"/>
              </a:rPr>
              <a:t>vacuum tubes </a:t>
            </a:r>
            <a:r>
              <a:rPr lang="en-US" sz="2200" dirty="0">
                <a:latin typeface="Bookman Old Style" panose="02050604050505020204" pitchFamily="18" charset="0"/>
              </a:rPr>
              <a:t>for circuitry and magnetic drums for memory. </a:t>
            </a:r>
          </a:p>
          <a:p>
            <a:pPr marL="0" indent="0" algn="just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• They were often </a:t>
            </a:r>
            <a:r>
              <a:rPr lang="en-US" sz="2200" b="1" dirty="0">
                <a:latin typeface="Bookman Old Style" panose="02050604050505020204" pitchFamily="18" charset="0"/>
              </a:rPr>
              <a:t>enormous and taking up entire room. </a:t>
            </a:r>
          </a:p>
          <a:p>
            <a:pPr marL="0" indent="0" algn="just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• First generation computers </a:t>
            </a:r>
            <a:r>
              <a:rPr lang="en-US" sz="2200" b="1" dirty="0">
                <a:latin typeface="Bookman Old Style" panose="02050604050505020204" pitchFamily="18" charset="0"/>
              </a:rPr>
              <a:t>relied on machine language. </a:t>
            </a:r>
          </a:p>
          <a:p>
            <a:pPr marL="0" indent="0" algn="just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• They were </a:t>
            </a:r>
            <a:r>
              <a:rPr lang="en-US" sz="2200" b="1" dirty="0">
                <a:latin typeface="Bookman Old Style" panose="02050604050505020204" pitchFamily="18" charset="0"/>
              </a:rPr>
              <a:t>very expensive </a:t>
            </a:r>
            <a:r>
              <a:rPr lang="en-US" sz="2200" dirty="0">
                <a:latin typeface="Bookman Old Style" panose="02050604050505020204" pitchFamily="18" charset="0"/>
              </a:rPr>
              <a:t>to operate and in addition to using a great deal of electricity, generated a lot of heat, which was often the cause of malfunctions. </a:t>
            </a:r>
          </a:p>
          <a:p>
            <a:pPr marL="0" indent="0" algn="just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• The UNIVAC and ENIAC computers are examples of first-generation computing devices.</a:t>
            </a:r>
            <a:r>
              <a:rPr lang="en-US" sz="2200" b="1" dirty="0">
                <a:solidFill>
                  <a:srgbClr val="0066FF"/>
                </a:solidFill>
                <a:latin typeface="Bookman Old Style" panose="02050604050505020204" pitchFamily="18" charset="0"/>
              </a:rPr>
              <a:t> </a:t>
            </a:r>
            <a:endParaRPr lang="en-US" altLang="LID8192" sz="2200" b="1" dirty="0">
              <a:solidFill>
                <a:srgbClr val="0066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17676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943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LID8192" sz="2200" dirty="0">
                <a:latin typeface="Bookman Old Style" panose="02050604050505020204" pitchFamily="18" charset="0"/>
              </a:rPr>
              <a:t>The first general purposes programmable electronic computer was the </a:t>
            </a:r>
            <a:r>
              <a:rPr lang="en-US" altLang="LID8192" sz="2200" b="1" dirty="0">
                <a:latin typeface="Bookman Old Style" panose="02050604050505020204" pitchFamily="18" charset="0"/>
              </a:rPr>
              <a:t>E</a:t>
            </a:r>
            <a:r>
              <a:rPr lang="en-US" altLang="LID8192" sz="2200" dirty="0">
                <a:latin typeface="Bookman Old Style" panose="02050604050505020204" pitchFamily="18" charset="0"/>
              </a:rPr>
              <a:t>lectronic </a:t>
            </a:r>
            <a:r>
              <a:rPr lang="en-US" altLang="LID8192" sz="2200" b="1" dirty="0">
                <a:latin typeface="Bookman Old Style" panose="02050604050505020204" pitchFamily="18" charset="0"/>
              </a:rPr>
              <a:t>N</a:t>
            </a:r>
            <a:r>
              <a:rPr lang="en-US" altLang="LID8192" sz="2200" dirty="0">
                <a:latin typeface="Bookman Old Style" panose="02050604050505020204" pitchFamily="18" charset="0"/>
              </a:rPr>
              <a:t>umerical </a:t>
            </a:r>
            <a:r>
              <a:rPr lang="en-US" altLang="LID8192" sz="2200" b="1" dirty="0">
                <a:latin typeface="Bookman Old Style" panose="02050604050505020204" pitchFamily="18" charset="0"/>
              </a:rPr>
              <a:t>I</a:t>
            </a:r>
            <a:r>
              <a:rPr lang="en-US" altLang="LID8192" sz="2200" dirty="0">
                <a:latin typeface="Bookman Old Style" panose="02050604050505020204" pitchFamily="18" charset="0"/>
              </a:rPr>
              <a:t>ntegrator </a:t>
            </a:r>
            <a:r>
              <a:rPr lang="en-US" altLang="LID8192" sz="2200" b="1" dirty="0">
                <a:latin typeface="Bookman Old Style" panose="02050604050505020204" pitchFamily="18" charset="0"/>
              </a:rPr>
              <a:t>A</a:t>
            </a:r>
            <a:r>
              <a:rPr lang="en-US" altLang="LID8192" sz="2200" dirty="0">
                <a:latin typeface="Bookman Old Style" panose="02050604050505020204" pitchFamily="18" charset="0"/>
              </a:rPr>
              <a:t>nd </a:t>
            </a:r>
            <a:r>
              <a:rPr lang="en-US" altLang="LID8192" sz="2200" b="1" dirty="0">
                <a:latin typeface="Bookman Old Style" panose="02050604050505020204" pitchFamily="18" charset="0"/>
              </a:rPr>
              <a:t>C</a:t>
            </a:r>
            <a:r>
              <a:rPr lang="en-US" altLang="LID8192" sz="2200" dirty="0">
                <a:latin typeface="Bookman Old Style" panose="02050604050505020204" pitchFamily="18" charset="0"/>
              </a:rPr>
              <a:t>omputer (</a:t>
            </a:r>
            <a:r>
              <a:rPr lang="en-US" altLang="LID8192" sz="2200" b="1" dirty="0">
                <a:latin typeface="Bookman Old Style" panose="02050604050505020204" pitchFamily="18" charset="0"/>
              </a:rPr>
              <a:t>ENIAC</a:t>
            </a:r>
            <a:r>
              <a:rPr lang="en-US" altLang="LID8192" sz="2200" dirty="0">
                <a:latin typeface="Bookman Old Style" panose="02050604050505020204" pitchFamily="18" charset="0"/>
              </a:rPr>
              <a:t>), built by J. Presper Eckert and John V. Mauchly at the University of Pennsylvania. </a:t>
            </a:r>
          </a:p>
          <a:p>
            <a:pPr algn="just">
              <a:lnSpc>
                <a:spcPct val="150000"/>
              </a:lnSpc>
            </a:pPr>
            <a:r>
              <a:rPr lang="en-US" altLang="LID8192" sz="2200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LID8192" sz="2200" dirty="0">
                <a:latin typeface="Bookman Old Style" panose="02050604050505020204" pitchFamily="18" charset="0"/>
              </a:rPr>
              <a:t>Eckert and Mauchly later designed what was possibly the first commercially successful computer, the </a:t>
            </a:r>
            <a:r>
              <a:rPr lang="en-US" altLang="LID8192" sz="2200" b="1" dirty="0">
                <a:latin typeface="Bookman Old Style" panose="02050604050505020204" pitchFamily="18" charset="0"/>
              </a:rPr>
              <a:t>UNIVAC</a:t>
            </a:r>
            <a:r>
              <a:rPr lang="en-US" altLang="LID8192" sz="2200" dirty="0">
                <a:latin typeface="Bookman Old Style" panose="02050604050505020204" pitchFamily="18" charset="0"/>
              </a:rPr>
              <a:t> (Universal Automatic Computer); in 1952.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b="0" i="0" dirty="0">
                <a:effectLst/>
                <a:latin typeface="Bookman Old Style" panose="02050604050505020204" pitchFamily="18" charset="0"/>
              </a:rPr>
              <a:t>First-generation computers relied on</a:t>
            </a:r>
            <a:r>
              <a:rPr lang="en-US" sz="2100" dirty="0">
                <a:latin typeface="Bookman Old Style" panose="02050604050505020204" pitchFamily="18" charset="0"/>
              </a:rPr>
              <a:t> </a:t>
            </a:r>
            <a:r>
              <a:rPr lang="en-US" sz="2100" dirty="0">
                <a:solidFill>
                  <a:srgbClr val="EC4B43"/>
                </a:solidFill>
                <a:latin typeface="Bookman Old Style" panose="02050604050505020204" pitchFamily="18" charset="0"/>
              </a:rPr>
              <a:t>machine language</a:t>
            </a:r>
            <a:r>
              <a:rPr lang="en-US" sz="2100" b="0" i="0" dirty="0">
                <a:solidFill>
                  <a:srgbClr val="444444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the lowest-level</a:t>
            </a:r>
            <a:r>
              <a:rPr lang="en-US" sz="2100" dirty="0">
                <a:latin typeface="Bookman Old Style" panose="02050604050505020204" pitchFamily="18" charset="0"/>
              </a:rPr>
              <a:t> </a:t>
            </a:r>
            <a:r>
              <a:rPr lang="en-US" sz="2100" dirty="0">
                <a:solidFill>
                  <a:srgbClr val="EC4B43"/>
                </a:solidFill>
                <a:latin typeface="Bookman Old Style" panose="02050604050505020204" pitchFamily="18" charset="0"/>
              </a:rPr>
              <a:t>programming language</a:t>
            </a:r>
            <a:r>
              <a:rPr lang="en-US" sz="2100" b="0" i="0" dirty="0">
                <a:solidFill>
                  <a:srgbClr val="444444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understood by computers, to perform operations, and they could only solve one problem at a time.</a:t>
            </a: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05461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943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054C9-53AA-A461-53C4-6231E476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7650"/>
            <a:ext cx="4876800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3731A-8783-517F-D771-47B2CE384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28600"/>
            <a:ext cx="3809999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8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1" y="228600"/>
            <a:ext cx="8529638" cy="5864225"/>
          </a:xfrm>
        </p:spPr>
        <p:txBody>
          <a:bodyPr/>
          <a:lstStyle/>
          <a:p>
            <a:pPr algn="just"/>
            <a:r>
              <a:rPr lang="en-US" altLang="LID8192" sz="2300" b="1" dirty="0">
                <a:solidFill>
                  <a:srgbClr val="0066FF"/>
                </a:solidFill>
                <a:latin typeface="Bookman Old Style" panose="02050604050505020204" pitchFamily="18" charset="0"/>
              </a:rPr>
              <a:t>Characteristics of first generation computers:</a:t>
            </a: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300" dirty="0">
                <a:latin typeface="Bookman Old Style" panose="02050604050505020204" pitchFamily="18" charset="0"/>
              </a:rPr>
              <a:t>Some essential characteristics or features of the first generation computers are as follows:</a:t>
            </a: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LID8192" sz="2300" dirty="0">
                <a:latin typeface="Bookman Old Style" panose="02050604050505020204" pitchFamily="18" charset="0"/>
              </a:rPr>
              <a:t>Use of vacuum tubes technology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LID8192" sz="2300" dirty="0">
                <a:latin typeface="Bookman Old Style" panose="02050604050505020204" pitchFamily="18" charset="0"/>
              </a:rPr>
              <a:t>Based on machine language only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LID8192" sz="2300" dirty="0">
                <a:latin typeface="Bookman Old Style" panose="02050604050505020204" pitchFamily="18" charset="0"/>
              </a:rPr>
              <a:t>Use of punch cards as an input device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LID8192" sz="2300" dirty="0">
                <a:latin typeface="Bookman Old Style" panose="02050604050505020204" pitchFamily="18" charset="0"/>
              </a:rPr>
              <a:t>Use of magnetic tapes as memory device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LID8192" sz="2300" dirty="0">
                <a:latin typeface="Bookman Old Style" panose="02050604050505020204" pitchFamily="18" charset="0"/>
              </a:rPr>
              <a:t>Use of paper tape as an output device</a:t>
            </a: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6172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9979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b="1" dirty="0">
                <a:latin typeface="Bookman Old Style" panose="02050604050505020204" pitchFamily="18" charset="0"/>
              </a:rPr>
              <a:t>Advantages : </a:t>
            </a:r>
          </a:p>
          <a:p>
            <a:pPr marL="0" indent="0" algn="just">
              <a:buNone/>
            </a:pPr>
            <a:endParaRPr lang="en-US" sz="23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Bookman Old Style" panose="02050604050505020204" pitchFamily="18" charset="0"/>
              </a:rPr>
              <a:t>• It was only electronic device </a:t>
            </a:r>
          </a:p>
          <a:p>
            <a:pPr marL="0" indent="0" algn="just">
              <a:buNone/>
            </a:pPr>
            <a:r>
              <a:rPr lang="en-US" sz="2300" dirty="0">
                <a:latin typeface="Bookman Old Style" panose="02050604050505020204" pitchFamily="18" charset="0"/>
              </a:rPr>
              <a:t>• First device to hold memory</a:t>
            </a:r>
          </a:p>
          <a:p>
            <a:pPr marL="0" indent="0" algn="just">
              <a:buNone/>
            </a:pPr>
            <a:endParaRPr lang="en-US" altLang="LID8192" sz="23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300" b="1" dirty="0">
                <a:latin typeface="Bookman Old Style" panose="02050604050505020204" pitchFamily="18" charset="0"/>
              </a:rPr>
              <a:t>Disadvantages : </a:t>
            </a:r>
          </a:p>
          <a:p>
            <a:pPr marL="0" indent="0" algn="just">
              <a:buNone/>
            </a:pPr>
            <a:endParaRPr lang="en-US" sz="23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Bookman Old Style" panose="02050604050505020204" pitchFamily="18" charset="0"/>
              </a:rPr>
              <a:t>• Too bulky </a:t>
            </a:r>
            <a:r>
              <a:rPr lang="en-US" sz="2300" dirty="0" err="1">
                <a:latin typeface="Bookman Old Style" panose="02050604050505020204" pitchFamily="18" charset="0"/>
              </a:rPr>
              <a:t>i.e</a:t>
            </a:r>
            <a:r>
              <a:rPr lang="en-US" sz="2300" dirty="0">
                <a:latin typeface="Bookman Old Style" panose="02050604050505020204" pitchFamily="18" charset="0"/>
              </a:rPr>
              <a:t> large in size </a:t>
            </a:r>
          </a:p>
          <a:p>
            <a:pPr marL="0" indent="0" algn="just">
              <a:buNone/>
            </a:pPr>
            <a:r>
              <a:rPr lang="en-US" sz="2300" dirty="0">
                <a:latin typeface="Bookman Old Style" panose="02050604050505020204" pitchFamily="18" charset="0"/>
              </a:rPr>
              <a:t>• Vacuum tubes burn frequently </a:t>
            </a:r>
          </a:p>
          <a:p>
            <a:pPr marL="0" indent="0" algn="just">
              <a:buNone/>
            </a:pPr>
            <a:r>
              <a:rPr lang="en-US" sz="2300" dirty="0">
                <a:latin typeface="Bookman Old Style" panose="02050604050505020204" pitchFamily="18" charset="0"/>
              </a:rPr>
              <a:t>• They were producing heat </a:t>
            </a:r>
          </a:p>
          <a:p>
            <a:pPr marL="0" indent="0" algn="just">
              <a:buNone/>
            </a:pPr>
            <a:r>
              <a:rPr lang="en-US" sz="2300" dirty="0">
                <a:latin typeface="Bookman Old Style" panose="02050604050505020204" pitchFamily="18" charset="0"/>
              </a:rPr>
              <a:t>• Maintenance problems</a:t>
            </a:r>
            <a:endParaRPr lang="en-US" altLang="LID8192" sz="23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80263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1" y="228600"/>
            <a:ext cx="8529638" cy="58642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LID8192" sz="2000" dirty="0">
                <a:latin typeface="Bookman Old Style" panose="02050604050505020204" pitchFamily="18" charset="0"/>
              </a:rPr>
              <a:t>During this period, computers were developed using Vacuum tubes as the main component.</a:t>
            </a:r>
          </a:p>
          <a:p>
            <a:pPr algn="just">
              <a:lnSpc>
                <a:spcPct val="150000"/>
              </a:lnSpc>
            </a:pPr>
            <a:r>
              <a:rPr lang="en-US" altLang="LID8192" sz="2000" dirty="0">
                <a:latin typeface="Bookman Old Style" panose="02050604050505020204" pitchFamily="18" charset="0"/>
              </a:rPr>
              <a:t>A vacuum tube is a device that helps amplify signals by controlling the motion of electrons in an evacuated space.</a:t>
            </a:r>
          </a:p>
          <a:p>
            <a:pPr algn="just">
              <a:lnSpc>
                <a:spcPct val="150000"/>
              </a:lnSpc>
            </a:pPr>
            <a:r>
              <a:rPr lang="en-US" altLang="LID8192" sz="2000" dirty="0">
                <a:latin typeface="Bookman Old Style" panose="02050604050505020204" pitchFamily="18" charset="0"/>
              </a:rPr>
              <a:t>The following image shows the structural view of vacuum tubes:</a:t>
            </a:r>
          </a:p>
          <a:p>
            <a:pPr algn="just"/>
            <a:endParaRPr lang="en-US" altLang="LID8192" sz="2000" dirty="0">
              <a:latin typeface="Bookman Old Style" panose="02050604050505020204" pitchFamily="18" charset="0"/>
            </a:endParaRPr>
          </a:p>
          <a:p>
            <a:pPr algn="just"/>
            <a:endParaRPr lang="en-US" altLang="LID8192" sz="2000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38F11-E310-0251-C11D-71D2E6911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48000"/>
            <a:ext cx="510539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8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66FF"/>
                </a:solidFill>
                <a:latin typeface="Bookman Old Style" panose="02050604050505020204" pitchFamily="18" charset="0"/>
              </a:rPr>
              <a:t>Second Generation Computers (1956-1963)</a:t>
            </a:r>
          </a:p>
          <a:p>
            <a:pPr marL="0" indent="0" algn="just">
              <a:buNone/>
            </a:pPr>
            <a:endParaRPr lang="en-US" b="1" dirty="0">
              <a:solidFill>
                <a:srgbClr val="0066FF"/>
              </a:solidFill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Bookman Old Style" panose="02050604050505020204" pitchFamily="18" charset="0"/>
              </a:rPr>
              <a:t>Transistors</a:t>
            </a:r>
            <a:r>
              <a:rPr lang="en-US" sz="2200" dirty="0">
                <a:latin typeface="Bookman Old Style" panose="02050604050505020204" pitchFamily="18" charset="0"/>
              </a:rPr>
              <a:t> replaced vacuum tubes in the second generation of computers.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Bookman Old Style" panose="02050604050505020204" pitchFamily="18" charset="0"/>
              </a:rPr>
              <a:t>Second-generation computers moved from cryptic binary machine language to symbolic.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Bookman Old Style" panose="02050604050505020204" pitchFamily="18" charset="0"/>
              </a:rPr>
              <a:t>High-level programming languages were also being developed at this time, such as early versions of COBOL and FORTRAN.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This generation of computers also included hardware advances like magnetic core memory, magnetic tape, and the magnetic disk.</a:t>
            </a:r>
            <a:endParaRPr lang="en-US" sz="22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Bookman Old Style" panose="02050604050505020204" pitchFamily="18" charset="0"/>
              </a:rPr>
              <a:t>These were also the first computers that stored their instructions in their memory.</a:t>
            </a:r>
            <a:r>
              <a:rPr lang="en-US" sz="2200" b="1" dirty="0">
                <a:latin typeface="Bookman Old Style" panose="02050604050505020204" pitchFamily="18" charset="0"/>
              </a:rPr>
              <a:t> </a:t>
            </a:r>
            <a:endParaRPr lang="en-US" altLang="LID8192" sz="22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48231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/>
            <a:r>
              <a:rPr lang="en-US" altLang="LID8192" sz="2100" dirty="0">
                <a:latin typeface="Bookman Old Style" panose="02050604050505020204" pitchFamily="18" charset="0"/>
              </a:rPr>
              <a:t>A number of high level programming languages were introduced and these include FORTRAN (1956), ALGOL (1958), and COBOL (1959). </a:t>
            </a:r>
          </a:p>
          <a:p>
            <a:pPr marL="0" indent="0" algn="just">
              <a:buNone/>
            </a:pPr>
            <a:endParaRPr lang="en-US" sz="21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100" b="1" dirty="0">
                <a:latin typeface="Bookman Old Style" panose="02050604050505020204" pitchFamily="18" charset="0"/>
              </a:rPr>
              <a:t>Advantages : </a:t>
            </a:r>
          </a:p>
          <a:p>
            <a:pPr marL="0" indent="0" algn="just">
              <a:buNone/>
            </a:pPr>
            <a:endParaRPr lang="en-US" sz="21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Size reduced considerably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 The very fast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Very much reliable</a:t>
            </a:r>
          </a:p>
          <a:p>
            <a:pPr marL="0" indent="0" algn="just">
              <a:buNone/>
            </a:pPr>
            <a:endParaRPr lang="en-US" altLang="LID8192" sz="21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100" b="1" dirty="0">
                <a:latin typeface="Bookman Old Style" panose="02050604050505020204" pitchFamily="18" charset="0"/>
              </a:rPr>
              <a:t>Disadvantages : </a:t>
            </a:r>
          </a:p>
          <a:p>
            <a:pPr marL="0" indent="0" algn="just">
              <a:buNone/>
            </a:pPr>
            <a:endParaRPr lang="en-US" sz="21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They over heated quickly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Maintenance problems</a:t>
            </a: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10350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/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82494-92DE-AB6B-0007-F24C5F20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5175"/>
            <a:ext cx="7848600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7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500" b="1" dirty="0">
                <a:solidFill>
                  <a:srgbClr val="0066FF"/>
                </a:solidFill>
                <a:latin typeface="Bookman Old Style" panose="02050604050505020204" pitchFamily="18" charset="0"/>
              </a:rPr>
              <a:t>Third Generation Computers (1964-1971)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The development of the </a:t>
            </a:r>
            <a:r>
              <a:rPr lang="en-US" sz="2000" b="1" dirty="0">
                <a:latin typeface="Bookman Old Style" panose="02050604050505020204" pitchFamily="18" charset="0"/>
              </a:rPr>
              <a:t>integrated circuit </a:t>
            </a:r>
            <a:r>
              <a:rPr lang="en-US" sz="2000" dirty="0">
                <a:latin typeface="Bookman Old Style" panose="02050604050505020204" pitchFamily="18" charset="0"/>
              </a:rPr>
              <a:t>was introduced the third generation of computers. 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Another name for a </a:t>
            </a:r>
            <a:r>
              <a:rPr lang="en-US" sz="2000" b="0" i="0" u="none" strike="noStrike" dirty="0">
                <a:effectLst/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chip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, an integrated circuit (IC) is a small electronic </a:t>
            </a:r>
            <a:r>
              <a:rPr lang="en-US" sz="2000" b="0" i="0" u="none" strike="noStrike" dirty="0">
                <a:effectLst/>
                <a:latin typeface="Bookman Old Style" panose="02050604050505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device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 made out of a </a:t>
            </a:r>
            <a:r>
              <a:rPr lang="en-US" sz="2000" b="0" i="0" u="none" strike="noStrike" dirty="0">
                <a:effectLst/>
                <a:latin typeface="Bookman Old Style" panose="02050604050505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semiconductor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 material. </a:t>
            </a:r>
            <a:endParaRPr lang="en-US" sz="20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Transistors were miniaturized and placed on silicon chips, called </a:t>
            </a:r>
            <a:r>
              <a:rPr lang="en-US" sz="2000" b="1" dirty="0">
                <a:latin typeface="Bookman Old Style" panose="02050604050505020204" pitchFamily="18" charset="0"/>
              </a:rPr>
              <a:t>semiconductors</a:t>
            </a:r>
            <a:r>
              <a:rPr lang="en-US" sz="2000" dirty="0">
                <a:latin typeface="Bookman Old Style" panose="02050604050505020204" pitchFamily="18" charset="0"/>
              </a:rPr>
              <a:t>.  Computer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dirty="0">
                <a:latin typeface="Bookman Old Style" panose="02050604050505020204" pitchFamily="18" charset="0"/>
              </a:rPr>
              <a:t>chips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, both for </a:t>
            </a:r>
            <a:r>
              <a:rPr lang="en-US" sz="2000" dirty="0">
                <a:latin typeface="Bookman Old Style" panose="02050604050505020204" pitchFamily="18" charset="0"/>
              </a:rPr>
              <a:t>CPU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 and </a:t>
            </a:r>
            <a:r>
              <a:rPr lang="en-US" sz="2000" dirty="0">
                <a:latin typeface="Bookman Old Style" panose="02050604050505020204" pitchFamily="18" charset="0"/>
              </a:rPr>
              <a:t>memory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, are composed of semiconductor materials.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Bookman Old Style" panose="020506040505050202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Bookman Old Style" panose="02050604050505020204" pitchFamily="18" charset="0"/>
              </a:rPr>
              <a:t>A semiconductor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Bookman Old Style" panose="02050604050505020204" pitchFamily="18" charset="0"/>
              </a:rPr>
              <a:t>a substance that has specific electrical properties that enable it to serve as a foundation for computers and other electronic devices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en-US" altLang="LID8192" sz="20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422283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2865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algn="just" eaLnBrk="1" hangingPunct="1"/>
            <a:endParaRPr lang="en-US" sz="2800" dirty="0"/>
          </a:p>
          <a:p>
            <a:pPr algn="just" eaLnBrk="1" hangingPunct="1"/>
            <a:endParaRPr lang="en-US" sz="2800" dirty="0"/>
          </a:p>
          <a:p>
            <a:pPr algn="just" eaLnBrk="1" hangingPunct="1"/>
            <a:endParaRPr lang="en-US" sz="2800" dirty="0"/>
          </a:p>
          <a:p>
            <a:pPr algn="just" eaLnBrk="1" hangingPunct="1"/>
            <a:endParaRPr lang="en-US" sz="2800" dirty="0"/>
          </a:p>
          <a:p>
            <a:pPr algn="just" eaLnBrk="1" hangingPunct="1"/>
            <a:endParaRPr lang="en-US" sz="2800" dirty="0"/>
          </a:p>
          <a:p>
            <a:pPr marL="0" indent="0" algn="just" eaLnBrk="1" hangingPunct="1">
              <a:buNone/>
            </a:pPr>
            <a:r>
              <a:rPr lang="en-US" sz="2800" dirty="0"/>
              <a:t>      </a:t>
            </a:r>
            <a:r>
              <a:rPr lang="en-US" sz="28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Chapter 2: COMPUTER ARCHITECTURE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5BDE40-B3B9-45FD-9AC8-89767706AB6C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292421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Instead of punched cards and printouts, users interacted with third generation computers through </a:t>
            </a:r>
            <a:r>
              <a:rPr lang="en-US" sz="2100" b="1" dirty="0">
                <a:latin typeface="Bookman Old Style" panose="02050604050505020204" pitchFamily="18" charset="0"/>
              </a:rPr>
              <a:t>keyboards</a:t>
            </a:r>
            <a:r>
              <a:rPr lang="en-US" sz="2100" dirty="0">
                <a:latin typeface="Bookman Old Style" panose="02050604050505020204" pitchFamily="18" charset="0"/>
              </a:rPr>
              <a:t> and </a:t>
            </a:r>
            <a:r>
              <a:rPr lang="en-US" sz="2100" b="1" dirty="0">
                <a:latin typeface="Bookman Old Style" panose="02050604050505020204" pitchFamily="18" charset="0"/>
              </a:rPr>
              <a:t>monitors</a:t>
            </a:r>
            <a:r>
              <a:rPr lang="en-US" sz="2100" dirty="0">
                <a:latin typeface="Bookman Old Style" panose="02050604050505020204" pitchFamily="18" charset="0"/>
              </a:rPr>
              <a:t> and </a:t>
            </a:r>
            <a:r>
              <a:rPr lang="en-US" sz="2100" b="1" dirty="0">
                <a:latin typeface="Bookman Old Style" panose="02050604050505020204" pitchFamily="18" charset="0"/>
              </a:rPr>
              <a:t>interfaced</a:t>
            </a:r>
            <a:r>
              <a:rPr lang="en-US" sz="2100" dirty="0">
                <a:latin typeface="Bookman Old Style" panose="02050604050505020204" pitchFamily="18" charset="0"/>
              </a:rPr>
              <a:t> with an operating system.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Allowed the device to run many different </a:t>
            </a:r>
            <a:r>
              <a:rPr lang="en-US" sz="2100" b="1" dirty="0">
                <a:latin typeface="Bookman Old Style" panose="02050604050505020204" pitchFamily="18" charset="0"/>
              </a:rPr>
              <a:t>applications</a:t>
            </a:r>
            <a:r>
              <a:rPr lang="en-US" sz="2100" dirty="0">
                <a:latin typeface="Bookman Old Style" panose="02050604050505020204" pitchFamily="18" charset="0"/>
              </a:rPr>
              <a:t> at one time.</a:t>
            </a:r>
            <a:endParaRPr lang="en-US" altLang="LID8192" sz="21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1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100" b="1" dirty="0">
                <a:latin typeface="Bookman Old Style" panose="02050604050505020204" pitchFamily="18" charset="0"/>
              </a:rPr>
              <a:t>Advantages 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ICs are very small in size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Improved performance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Production cost cheap </a:t>
            </a:r>
          </a:p>
          <a:p>
            <a:pPr marL="0" indent="0" algn="just">
              <a:buNone/>
            </a:pPr>
            <a:r>
              <a:rPr lang="en-US" sz="2100" b="1" dirty="0">
                <a:latin typeface="Bookman Old Style" panose="02050604050505020204" pitchFamily="18" charset="0"/>
              </a:rPr>
              <a:t>Disadvantages 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 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Air conditioning was required.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Bookman Old Style" panose="02050604050505020204" pitchFamily="18" charset="0"/>
              </a:rPr>
              <a:t>ICs are sophisticated </a:t>
            </a:r>
          </a:p>
          <a:p>
            <a:pPr marL="0" indent="0" algn="just">
              <a:buNone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11098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122DB-CCCB-CEE6-C9BD-03A69AD7E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1000"/>
            <a:ext cx="8610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2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46F93567-1652-9722-9BC2-32638EEF3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1" y="304800"/>
            <a:ext cx="8674100" cy="6003925"/>
          </a:xfrm>
        </p:spPr>
        <p:txBody>
          <a:bodyPr/>
          <a:lstStyle/>
          <a:p>
            <a:r>
              <a:rPr lang="en-US" altLang="LID8192" sz="2400" b="1" dirty="0">
                <a:latin typeface="Bookman Old Style" panose="02050604050505020204" pitchFamily="18" charset="0"/>
              </a:rPr>
              <a:t>The features of computers belonging to this generation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LID8192" sz="2400" b="1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ID8192" sz="2400" dirty="0">
                <a:latin typeface="Bookman Old Style" panose="02050604050505020204" pitchFamily="18" charset="0"/>
              </a:rPr>
              <a:t>Used   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ID8192" sz="2400" dirty="0">
                <a:latin typeface="Bookman Old Style" panose="02050604050505020204" pitchFamily="18" charset="0"/>
              </a:rPr>
              <a:t>Relatively very small in size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ID8192" sz="2400" dirty="0">
                <a:latin typeface="Bookman Old Style" panose="02050604050505020204" pitchFamily="18" charset="0"/>
              </a:rPr>
              <a:t>Made use of operating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ID8192" sz="2400" dirty="0">
                <a:latin typeface="Bookman Old Style" panose="02050604050505020204" pitchFamily="18" charset="0"/>
              </a:rPr>
              <a:t>High processing speed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ID8192" sz="2400" dirty="0">
                <a:latin typeface="Bookman Old Style" panose="02050604050505020204" pitchFamily="18" charset="0"/>
              </a:rPr>
              <a:t>More reliable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ID8192" sz="2400" dirty="0">
                <a:latin typeface="Bookman Old Style" panose="02050604050505020204" pitchFamily="18" charset="0"/>
              </a:rPr>
              <a:t>Power efficient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ID8192" sz="2400" dirty="0">
                <a:latin typeface="Bookman Old Style" panose="02050604050505020204" pitchFamily="18" charset="0"/>
              </a:rPr>
              <a:t>Use of high level languages (C++, Java)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ID8192" sz="2400" dirty="0">
                <a:latin typeface="Bookman Old Style" panose="02050604050505020204" pitchFamily="18" charset="0"/>
              </a:rPr>
              <a:t>Large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ID8192" sz="2400" dirty="0">
                <a:latin typeface="Bookman Old Style" panose="02050604050505020204" pitchFamily="18" charset="0"/>
              </a:rPr>
              <a:t>Low cost</a:t>
            </a:r>
          </a:p>
        </p:txBody>
      </p:sp>
      <p:sp>
        <p:nvSpPr>
          <p:cNvPr id="83972" name="Date Placeholder 3">
            <a:extLst>
              <a:ext uri="{FF2B5EF4-FFF2-40B4-BE49-F238E27FC236}">
                <a16:creationId xmlns:a16="http://schemas.microsoft.com/office/drawing/2014/main" id="{90D9A474-DA79-E792-1A2A-9B5E5904BB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F1F1F0C-89D9-41DE-834E-F27603E602D8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83973" name="Slide Number Placeholder 4">
            <a:extLst>
              <a:ext uri="{FF2B5EF4-FFF2-40B4-BE49-F238E27FC236}">
                <a16:creationId xmlns:a16="http://schemas.microsoft.com/office/drawing/2014/main" id="{C4CF0AE8-7245-0A19-AD1A-8211934E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D3AFAC-9C67-4AA3-A366-A95B1EBF48E6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911BC-6B80-1BC4-68A7-F9A629D6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72139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66FF"/>
                </a:solidFill>
                <a:latin typeface="Bookman Old Style" panose="02050604050505020204" pitchFamily="18" charset="0"/>
              </a:rPr>
              <a:t>Fourth Generation Computers (1971-present) </a:t>
            </a:r>
            <a:endParaRPr lang="en-US" sz="2300" b="1" dirty="0">
              <a:solidFill>
                <a:srgbClr val="0066FF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300" b="1" dirty="0">
              <a:solidFill>
                <a:srgbClr val="0066FF"/>
              </a:solidFill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Bookman Old Style" panose="02050604050505020204" pitchFamily="18" charset="0"/>
              </a:rPr>
              <a:t>The </a:t>
            </a:r>
            <a:r>
              <a:rPr lang="en-US" sz="2300" b="1" dirty="0">
                <a:latin typeface="Bookman Old Style" panose="02050604050505020204" pitchFamily="18" charset="0"/>
              </a:rPr>
              <a:t>microprocessor</a:t>
            </a:r>
            <a:r>
              <a:rPr lang="en-US" sz="2300" dirty="0">
                <a:latin typeface="Bookman Old Style" panose="02050604050505020204" pitchFamily="18" charset="0"/>
              </a:rPr>
              <a:t> brought the fourth generation of computers, as thousands of integrated circuits were built onto a single silicon chip.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3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Bookman Old Style" panose="02050604050505020204" pitchFamily="18" charset="0"/>
              </a:rPr>
              <a:t>The Intel 4004 chip, developed in 1971, located all the components of the computer.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3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Bookman Old Style" panose="02050604050505020204" pitchFamily="18" charset="0"/>
              </a:rPr>
              <a:t>From the </a:t>
            </a:r>
            <a:r>
              <a:rPr lang="en-US" sz="2300" b="1" dirty="0">
                <a:latin typeface="Bookman Old Style" panose="02050604050505020204" pitchFamily="18" charset="0"/>
              </a:rPr>
              <a:t>central processing unit </a:t>
            </a:r>
            <a:r>
              <a:rPr lang="en-US" sz="2300" dirty="0">
                <a:latin typeface="Bookman Old Style" panose="02050604050505020204" pitchFamily="18" charset="0"/>
              </a:rPr>
              <a:t>and memory to input/output controls—on a single chip.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3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Bookman Old Style" panose="02050604050505020204" pitchFamily="18" charset="0"/>
              </a:rPr>
              <a:t>Fourth generation computers also saw the development of </a:t>
            </a:r>
            <a:r>
              <a:rPr lang="en-US" sz="2300" b="1" dirty="0">
                <a:latin typeface="Bookman Old Style" panose="02050604050505020204" pitchFamily="18" charset="0"/>
              </a:rPr>
              <a:t>GUIs</a:t>
            </a:r>
            <a:r>
              <a:rPr lang="en-US" sz="2300" dirty="0">
                <a:latin typeface="Bookman Old Style" panose="02050604050505020204" pitchFamily="18" charset="0"/>
              </a:rPr>
              <a:t>, the </a:t>
            </a:r>
            <a:r>
              <a:rPr lang="en-US" sz="2300" b="1" dirty="0">
                <a:latin typeface="Bookman Old Style" panose="02050604050505020204" pitchFamily="18" charset="0"/>
              </a:rPr>
              <a:t>mouse</a:t>
            </a:r>
            <a:r>
              <a:rPr lang="en-US" sz="2300" dirty="0">
                <a:latin typeface="Bookman Old Style" panose="02050604050505020204" pitchFamily="18" charset="0"/>
              </a:rPr>
              <a:t> and </a:t>
            </a:r>
            <a:r>
              <a:rPr lang="en-US" sz="2300" b="1" dirty="0">
                <a:latin typeface="Bookman Old Style" panose="02050604050505020204" pitchFamily="18" charset="0"/>
              </a:rPr>
              <a:t>handheld devices. </a:t>
            </a:r>
            <a:endParaRPr lang="en-US" altLang="LID8192" sz="23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404132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LID8192" sz="2300" dirty="0">
                <a:latin typeface="Bookman Old Style" panose="02050604050505020204" pitchFamily="18" charset="0"/>
              </a:rPr>
              <a:t>Fourth generation computers became more </a:t>
            </a:r>
            <a:r>
              <a:rPr lang="en-US" altLang="LID8192" sz="2300" b="1" dirty="0">
                <a:latin typeface="Bookman Old Style" panose="02050604050505020204" pitchFamily="18" charset="0"/>
              </a:rPr>
              <a:t>powerful</a:t>
            </a:r>
            <a:r>
              <a:rPr lang="en-US" altLang="LID8192" sz="2300" dirty="0">
                <a:latin typeface="Bookman Old Style" panose="02050604050505020204" pitchFamily="18" charset="0"/>
              </a:rPr>
              <a:t>, </a:t>
            </a:r>
            <a:r>
              <a:rPr lang="en-US" altLang="LID8192" sz="2300" b="1" dirty="0">
                <a:latin typeface="Bookman Old Style" panose="02050604050505020204" pitchFamily="18" charset="0"/>
              </a:rPr>
              <a:t>compact</a:t>
            </a:r>
            <a:r>
              <a:rPr lang="en-US" altLang="LID8192" sz="2300" dirty="0">
                <a:latin typeface="Bookman Old Style" panose="02050604050505020204" pitchFamily="18" charset="0"/>
              </a:rPr>
              <a:t>, </a:t>
            </a:r>
            <a:r>
              <a:rPr lang="en-US" altLang="LID8192" sz="2300" b="1" dirty="0">
                <a:latin typeface="Bookman Old Style" panose="02050604050505020204" pitchFamily="18" charset="0"/>
              </a:rPr>
              <a:t>reliable</a:t>
            </a:r>
            <a:r>
              <a:rPr lang="en-US" altLang="LID8192" sz="2300" dirty="0">
                <a:latin typeface="Bookman Old Style" panose="02050604050505020204" pitchFamily="18" charset="0"/>
              </a:rPr>
              <a:t>, and </a:t>
            </a:r>
            <a:r>
              <a:rPr lang="en-US" altLang="LID8192" sz="2300" b="1" dirty="0">
                <a:latin typeface="Bookman Old Style" panose="02050604050505020204" pitchFamily="18" charset="0"/>
              </a:rPr>
              <a:t>affordable</a:t>
            </a:r>
            <a:r>
              <a:rPr lang="en-US" altLang="LID8192" sz="2300" dirty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LID8192" sz="2300" dirty="0">
                <a:latin typeface="Bookman Old Style" panose="02050604050505020204" pitchFamily="18" charset="0"/>
              </a:rPr>
              <a:t>As a result, it gave rise to Personal Computer (PC) revolution.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LID8192" sz="2300" dirty="0">
                <a:latin typeface="Bookman Old Style" panose="02050604050505020204" pitchFamily="18" charset="0"/>
              </a:rPr>
              <a:t>In this generation, time sharing, real time networks, distributed operating system were used.</a:t>
            </a: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5346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endParaRPr lang="en-US" altLang="LID8192" sz="25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4B2AE-DC8D-A6EA-44ED-05672729E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5175"/>
            <a:ext cx="8191500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44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Advantages of Fourth Generation of Computer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2C2F34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They were developed for totally general purpose use (general-purpose computers).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Smaller in size and much more reliable than other generations of computers.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The heat generation was negligible.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 Portable and cheaper than the older versions.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Fourth-generation computers were much faster than the older generations.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Graphics User Interface (GUI) technology was exploited to offer more comfort to users. PCs became more affordable and widespread during this period.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Less repair time and maintenance cost.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They were developed for commercial production as well.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All types of High-level languages can be used in this type of computers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LID8192" sz="2000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877043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l">
              <a:buNone/>
            </a:pPr>
            <a:r>
              <a:rPr lang="en-US" sz="2300" b="1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Disadvantages of the Fourth Generation of Computer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300" b="0" i="0" dirty="0">
              <a:solidFill>
                <a:srgbClr val="2C2F34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Very advanced technology was required to fabricate the ICs (Integrated Circuits).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A high-quality and reliable system or technology can only make the ICs.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Cooler is required (Fan)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b="0" i="0" dirty="0">
                <a:solidFill>
                  <a:srgbClr val="2C2F34"/>
                </a:solidFill>
                <a:effectLst/>
                <a:latin typeface="Bookman Old Style" panose="02050604050505020204" pitchFamily="18" charset="0"/>
              </a:rPr>
              <a:t>The latest technology is required for the manufacturing of Microprocessors.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LID8192" sz="2300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95811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66FF"/>
                </a:solidFill>
                <a:latin typeface="Bookman Old Style" panose="02050604050505020204" pitchFamily="18" charset="0"/>
              </a:rPr>
              <a:t>Fifth Generation Computers (present and beyond) </a:t>
            </a:r>
            <a:endParaRPr lang="en-US" sz="2300" b="1" dirty="0">
              <a:solidFill>
                <a:srgbClr val="0066FF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300" b="1" dirty="0">
              <a:solidFill>
                <a:srgbClr val="0066FF"/>
              </a:solidFill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Bookman Old Style" panose="02050604050505020204" pitchFamily="18" charset="0"/>
              </a:rPr>
              <a:t>Fifth generation computing devices, based on </a:t>
            </a:r>
            <a:r>
              <a:rPr lang="en-US" sz="2300" b="1" dirty="0">
                <a:latin typeface="Bookman Old Style" panose="02050604050505020204" pitchFamily="18" charset="0"/>
              </a:rPr>
              <a:t>artificial intelligence.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3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Bookman Old Style" panose="02050604050505020204" pitchFamily="18" charset="0"/>
              </a:rPr>
              <a:t>Are still in development, though there are some applications, such as </a:t>
            </a:r>
            <a:r>
              <a:rPr lang="en-US" sz="2300" b="1" dirty="0">
                <a:latin typeface="Bookman Old Style" panose="02050604050505020204" pitchFamily="18" charset="0"/>
              </a:rPr>
              <a:t>voice recognition.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3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Bookman Old Style" panose="02050604050505020204" pitchFamily="18" charset="0"/>
              </a:rPr>
              <a:t>The use of </a:t>
            </a:r>
            <a:r>
              <a:rPr lang="en-US" sz="2300" b="1" dirty="0">
                <a:latin typeface="Bookman Old Style" panose="02050604050505020204" pitchFamily="18" charset="0"/>
              </a:rPr>
              <a:t>parallel processing </a:t>
            </a:r>
            <a:r>
              <a:rPr lang="en-US" sz="2300" dirty="0">
                <a:latin typeface="Bookman Old Style" panose="02050604050505020204" pitchFamily="18" charset="0"/>
              </a:rPr>
              <a:t>and superconductors is helping to make artificial intelligence a reality.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3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Bookman Old Style" panose="02050604050505020204" pitchFamily="18" charset="0"/>
              </a:rPr>
              <a:t>The goal of fifth-generation computing is to develop devices that respond </a:t>
            </a:r>
            <a:r>
              <a:rPr lang="en-US" sz="2300" b="1" dirty="0">
                <a:latin typeface="Bookman Old Style" panose="02050604050505020204" pitchFamily="18" charset="0"/>
              </a:rPr>
              <a:t>to natural language </a:t>
            </a:r>
            <a:r>
              <a:rPr lang="en-US" sz="2300" dirty="0">
                <a:latin typeface="Bookman Old Style" panose="02050604050505020204" pitchFamily="18" charset="0"/>
              </a:rPr>
              <a:t>input and are capable of learning and self-organization.</a:t>
            </a:r>
            <a:endParaRPr lang="en-US" altLang="LID8192" sz="23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654566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Bookman Old Style" panose="02050604050505020204" pitchFamily="18" charset="0"/>
              </a:rPr>
              <a:t>Artificial intelligence (AI)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is a wide-ranging branch of </a:t>
            </a:r>
            <a:r>
              <a:rPr lang="en-US" sz="2400" b="0" i="0" u="none" strike="noStrike" dirty="0">
                <a:effectLst/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science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 in which smart machines are built to perform tasks that typically require human intelligence.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In simpler terms, it is making </a:t>
            </a:r>
            <a:r>
              <a:rPr lang="en-US" sz="2400" b="0" i="0" u="none" strike="noStrike" dirty="0">
                <a:effectLst/>
                <a:latin typeface="Bookman Old Style" panose="02050604050505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computers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 think like humans. </a:t>
            </a:r>
            <a:endParaRPr lang="en-US" altLang="LID8192" sz="24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8913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579D08C-35B9-0016-4DE1-657A09294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304800"/>
            <a:ext cx="8921749" cy="588645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LID8192" sz="2300" b="1" dirty="0">
                <a:latin typeface="Bookman Old Style" panose="02050604050505020204" pitchFamily="18" charset="0"/>
              </a:rPr>
              <a:t>Definitions</a:t>
            </a:r>
            <a:endParaRPr lang="en-US" altLang="LID8192" sz="2300" b="1" i="1" dirty="0">
              <a:latin typeface="Bookman Old Style" panose="02050604050505020204" pitchFamily="18" charset="0"/>
            </a:endParaRPr>
          </a:p>
          <a:p>
            <a:pPr algn="just"/>
            <a:endParaRPr lang="en-US" altLang="LID8192" sz="23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3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Computer</a:t>
            </a: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300" dirty="0">
                <a:latin typeface="Bookman Old Style" panose="02050604050505020204" pitchFamily="18" charset="0"/>
              </a:rPr>
              <a:t>A computer is a general purpose device that can be programmed to carry out a finite set of arithmetic or logical operations. </a:t>
            </a: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300" dirty="0">
                <a:latin typeface="Bookman Old Style" panose="02050604050505020204" pitchFamily="18" charset="0"/>
              </a:rPr>
              <a:t>Since a sequence of operations can be readily changed, the computer can solve more than one kind of problem.</a:t>
            </a:r>
          </a:p>
          <a:p>
            <a:pPr algn="just"/>
            <a:r>
              <a:rPr lang="en-US" altLang="LID8192" sz="2300" dirty="0">
                <a:latin typeface="Bookman Old Style" panose="02050604050505020204" pitchFamily="18" charset="0"/>
              </a:rPr>
              <a:t>Technically, a computer is a programmable machine. </a:t>
            </a:r>
          </a:p>
          <a:p>
            <a:pPr algn="just">
              <a:lnSpc>
                <a:spcPct val="150000"/>
              </a:lnSpc>
            </a:pPr>
            <a:r>
              <a:rPr lang="en-US" altLang="LID8192" sz="2300" dirty="0">
                <a:latin typeface="Bookman Old Style" panose="02050604050505020204" pitchFamily="18" charset="0"/>
              </a:rPr>
              <a:t>This means it can execute a programmed list of instructions and respond to new instructions that it is given.</a:t>
            </a:r>
          </a:p>
          <a:p>
            <a:pPr algn="just"/>
            <a:endParaRPr lang="en-US" altLang="LID8192" sz="2300" b="1" dirty="0">
              <a:latin typeface="Bookman Old Style" panose="02050604050505020204" pitchFamily="18" charset="0"/>
            </a:endParaRP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</p:txBody>
      </p:sp>
      <p:sp>
        <p:nvSpPr>
          <p:cNvPr id="12292" name="Date Placeholder 3">
            <a:extLst>
              <a:ext uri="{FF2B5EF4-FFF2-40B4-BE49-F238E27FC236}">
                <a16:creationId xmlns:a16="http://schemas.microsoft.com/office/drawing/2014/main" id="{A5991791-DBDD-0BB2-A6F5-76B9CF2F98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FB37A6F-8ED5-4E54-9A3A-CFD4926A87E4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74B7B758-5AE8-34B0-FE8F-45AC1F7B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5143109-4D26-4D01-BE2D-686921437F82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636D2-9678-A8B4-BB5D-2439FCF8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The main </a:t>
            </a:r>
            <a:r>
              <a:rPr lang="en-US" sz="2200" b="1" i="0" dirty="0">
                <a:effectLst/>
                <a:latin typeface="Bookman Old Style" panose="02050604050505020204" pitchFamily="18" charset="0"/>
              </a:rPr>
              <a:t>features of the fifth generation computer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 are,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Bookman Old Style" panose="0205060405050502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Development of true artificial intelligence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Development of Natural language processing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Advancement in Parallel Processing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Advancement in Superconductor technology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More user-friendly interfaces with multimedia features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Availability of very powerful and compact computers at cheaper rates.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The fifth-generation computers will use super large-scale integrated chips.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They will have artificial intelligence.</a:t>
            </a:r>
            <a:endParaRPr lang="en-US" altLang="LID8192" sz="22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1653979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They will be able to recognize images and graphs.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Fifth-generation computer aims to be able to solve highly complex problem including decision making, logical reasoning.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They will be able to use more than one CPU for faster processing speed.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Fifth-generation computers are intended to work with natural language.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These computers are much faster than other generation computers.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It is easier to repair these computers.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These computers are much smaller in size than other generation computers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They are portable and easy to handle.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Bookman Old Style" panose="02050604050505020204" pitchFamily="18" charset="0"/>
              </a:rPr>
              <a:t>Development of true artificial intelligence.</a:t>
            </a:r>
            <a:endParaRPr lang="en-US" altLang="LID8192" sz="22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834309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indent="0" algn="just">
              <a:buNone/>
            </a:pPr>
            <a:endParaRPr lang="en-US" altLang="LID8192" sz="2800" b="1" i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altLang="LID8192" sz="2800" b="1" i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altLang="LID8192" sz="2800" b="1" i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altLang="LID8192" sz="2800" b="1" i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altLang="LID8192" sz="2800" b="1" i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altLang="LID8192" sz="28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Classification of computers:</a:t>
            </a:r>
          </a:p>
          <a:p>
            <a:pPr marL="0" indent="0" algn="just">
              <a:buNone/>
            </a:pPr>
            <a:endParaRPr lang="en-US" altLang="LID8192" sz="2800" b="1" i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  <a:p>
            <a:pPr algn="just" eaLnBrk="1" hangingPunct="1"/>
            <a:endParaRPr lang="en-US" sz="2800" i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2404A-0EA9-418D-811B-A7829BC9CD41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672608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CLASSIFICATION OF COMPUTERS</a:t>
            </a:r>
            <a:endParaRPr lang="en-US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Computers can be classified according to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Size and power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Bookman Old Style" panose="02050604050505020204" pitchFamily="18" charset="0"/>
              </a:rPr>
              <a:t>Function</a:t>
            </a:r>
            <a:endParaRPr lang="en-US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 Technology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Purpose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LID8192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764317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l"/>
            <a:r>
              <a:rPr lang="en-US" sz="2500" b="1" i="0" dirty="0">
                <a:solidFill>
                  <a:srgbClr val="000099"/>
                </a:solidFill>
                <a:effectLst/>
                <a:latin typeface="Bookman Old Style" panose="02050604050505020204" pitchFamily="18" charset="0"/>
              </a:rPr>
              <a:t>Classification of computers according to the size and power</a:t>
            </a:r>
            <a:endParaRPr lang="en-US" sz="2500" b="0" i="0" dirty="0">
              <a:solidFill>
                <a:srgbClr val="000099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endParaRPr lang="en-US" sz="25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r>
              <a:rPr lang="en-US" sz="25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Based on physical size computers can be classified into four main groups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5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Super computers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Mainframe computers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Minicomputers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Microcomputers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LID8192" sz="25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4203157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l">
              <a:buNone/>
            </a:pPr>
            <a:r>
              <a:rPr lang="en-US" sz="2100" b="1" i="0" dirty="0">
                <a:solidFill>
                  <a:srgbClr val="000099"/>
                </a:solidFill>
                <a:effectLst/>
                <a:latin typeface="Bookman Old Style" panose="02050604050505020204" pitchFamily="18" charset="0"/>
              </a:rPr>
              <a:t>a) Supercomputers</a:t>
            </a:r>
            <a:endParaRPr lang="en-US" sz="2100" b="0" i="0" dirty="0">
              <a:solidFill>
                <a:srgbClr val="000099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Supercomputers are the fastest, largest, most expensive &amp; also the most powerful computers available.</a:t>
            </a:r>
          </a:p>
          <a:p>
            <a:pPr marL="0" indent="0" algn="l">
              <a:buNone/>
            </a:pPr>
            <a:endParaRPr lang="en-US" sz="2100" b="1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r>
              <a:rPr lang="en-US" sz="21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Characteristics</a:t>
            </a: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Fastest computers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Largest in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Most expensive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Huge processing power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Very heavy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Generate a lot of heat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Use multiple processors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They are operated by computer specialists.  A Supercomputer can be operated by over 500 users at the same time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110120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Applications</a:t>
            </a:r>
            <a:endParaRPr 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Scientific research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Defense and weapon 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Nuclear energy research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Weather forecasting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Petroleum research.</a:t>
            </a:r>
          </a:p>
          <a:p>
            <a:pPr algn="just"/>
            <a:endParaRPr lang="en-US" sz="20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  These tasks use large amounts of data, which need to be manipulated within a very short time.</a:t>
            </a:r>
          </a:p>
          <a:p>
            <a:pPr algn="just"/>
            <a:r>
              <a:rPr lang="en-US" sz="20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Examples of Supercomputers:</a:t>
            </a:r>
            <a:endParaRPr 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CRAY T3D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NEC-500.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CDC 6600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ABC (Atanasoff-Berry Computer)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ENIAC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0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36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274963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i="0" dirty="0">
                <a:solidFill>
                  <a:srgbClr val="000099"/>
                </a:solidFill>
                <a:effectLst/>
                <a:latin typeface="Bookman Old Style" panose="02050604050505020204" pitchFamily="18" charset="0"/>
              </a:rPr>
              <a:t>2) Mainframe computers</a:t>
            </a:r>
            <a:endParaRPr lang="en-US" sz="2200" b="0" i="0" dirty="0">
              <a:solidFill>
                <a:srgbClr val="000099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Mainframes are less powerful &amp; less expensive than supercomputers. Mainframe </a:t>
            </a:r>
            <a:r>
              <a:rPr lang="en-US" sz="2100" b="1" i="1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executes many programs concurrently and supports many simultaneous execution of programs. 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They are mostly found in government and big organizations such as banks, hospitals, airports etc.</a:t>
            </a:r>
          </a:p>
          <a:p>
            <a:pPr algn="just"/>
            <a:endParaRPr lang="en-US" sz="2100" b="1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1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Characteristics</a:t>
            </a: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Have a large storage capacity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Large in size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Multi-user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Multi-processing, Supports a variety of peripherals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37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917304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/>
            <a:r>
              <a:rPr lang="en-US" sz="2000" b="1" i="1" u="sng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Areas where mainframe computers are used:</a:t>
            </a:r>
            <a:endParaRPr lang="en-US" sz="20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Mainframe computers are mostly found in government departments, big organizations and companies which have large information processing needs, e.g., they are used; 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In Banks &amp; Hospitals for preparing bills, Payrolls, etc. 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In communication networks such as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Internet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where they act as Servers.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By Airline reservation systems where information of all the flights is stored.</a:t>
            </a:r>
          </a:p>
          <a:p>
            <a:pPr marL="0" indent="0" algn="just">
              <a:buNone/>
            </a:pPr>
            <a:endParaRPr lang="en-US" sz="2000" b="1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Examples of Mainframes:</a:t>
            </a:r>
            <a:endParaRPr lang="en-US" sz="20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IBM 360,4381.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ICL 39 Series.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CDC Cyber series.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UNIVAC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0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808577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i="0" dirty="0">
                <a:solidFill>
                  <a:srgbClr val="000099"/>
                </a:solidFill>
                <a:effectLst/>
                <a:latin typeface="Bookman Old Style" panose="02050604050505020204" pitchFamily="18" charset="0"/>
              </a:rPr>
              <a:t>c) Minicomputers</a:t>
            </a:r>
            <a:endParaRPr lang="en-US" sz="2200" b="0" i="0" dirty="0">
              <a:solidFill>
                <a:srgbClr val="000099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 Minicomputer is physically smaller than a mainframe.  However, it can support the same peripheral devices supported by a mainframe.</a:t>
            </a:r>
          </a:p>
          <a:p>
            <a:pPr algn="just"/>
            <a:endParaRPr lang="en-US" sz="2000" b="1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Characteristics</a:t>
            </a:r>
            <a:endParaRPr lang="en-US" sz="20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Multi-user, e.g., can be operated by 6 users at a time.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Easier to maintain compared to mainframes.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Cheaper than the mainframes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They handle small amounts of data, are less powerful, &amp; have less memory than the mainframes.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Minicomputers are slow compared to mainframe computers.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0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39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79060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F31722A-97E0-78C6-E6C5-6640928C2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1" y="457200"/>
            <a:ext cx="8529638" cy="5635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LID8192" sz="2200" b="1" dirty="0">
                <a:latin typeface="Bookman Old Style" panose="02050604050505020204" pitchFamily="18" charset="0"/>
              </a:rPr>
              <a:t>Definitions</a:t>
            </a:r>
            <a:endParaRPr lang="en-US" altLang="LID8192" sz="2200" b="1" i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LID8192" sz="22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LID8192" sz="2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Architecture </a:t>
            </a:r>
          </a:p>
          <a:p>
            <a:pPr algn="just">
              <a:lnSpc>
                <a:spcPct val="150000"/>
              </a:lnSpc>
            </a:pPr>
            <a:endParaRPr lang="en-US" altLang="LID8192" sz="2200" dirty="0"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LID8192" sz="2200" dirty="0">
                <a:latin typeface="Bookman Old Style" panose="02050604050505020204" pitchFamily="18" charset="0"/>
              </a:rPr>
              <a:t>"Architecture" can mean:</a:t>
            </a:r>
          </a:p>
          <a:p>
            <a:pPr algn="just">
              <a:lnSpc>
                <a:spcPct val="150000"/>
              </a:lnSpc>
            </a:pPr>
            <a:r>
              <a:rPr lang="en-US" altLang="LID8192" sz="2200" dirty="0">
                <a:latin typeface="Bookman Old Style" panose="02050604050505020204" pitchFamily="18" charset="0"/>
              </a:rPr>
              <a:t>Orderly arrangement of parts; structure.</a:t>
            </a:r>
          </a:p>
          <a:p>
            <a:pPr algn="just">
              <a:lnSpc>
                <a:spcPct val="150000"/>
              </a:lnSpc>
            </a:pPr>
            <a:r>
              <a:rPr lang="en-US" altLang="LID8192" sz="2200" dirty="0">
                <a:latin typeface="Bookman Old Style" panose="02050604050505020204" pitchFamily="18" charset="0"/>
              </a:rPr>
              <a:t>Computer Science: The overall design or structure of a computer system, including the hardware and the software required to run it, especially the internal structure of the microprocessor.</a:t>
            </a:r>
          </a:p>
          <a:p>
            <a:pPr algn="just">
              <a:lnSpc>
                <a:spcPct val="150000"/>
              </a:lnSpc>
            </a:pPr>
            <a:endParaRPr lang="en-US" altLang="LID8192" sz="2200" dirty="0">
              <a:latin typeface="Bookman Old Style" panose="02050604050505020204" pitchFamily="18" charset="0"/>
            </a:endParaRPr>
          </a:p>
        </p:txBody>
      </p:sp>
      <p:sp>
        <p:nvSpPr>
          <p:cNvPr id="18436" name="Date Placeholder 3">
            <a:extLst>
              <a:ext uri="{FF2B5EF4-FFF2-40B4-BE49-F238E27FC236}">
                <a16:creationId xmlns:a16="http://schemas.microsoft.com/office/drawing/2014/main" id="{5E28356A-4898-558A-0F6C-AE4BA90714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1866F02-AA5E-4D53-9C2E-E5E70F16F3D8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AF817A22-4E9D-74DB-3BF4-E78417E3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02919EA-32D9-41C4-A1E5-055934FA6C59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38723-523F-0164-9CAC-BFDC859F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l"/>
            <a:r>
              <a:rPr lang="en-US" sz="21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Applications</a:t>
            </a: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Used in scientific laboratories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Used in research institutions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Engineering plants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Automatic processing</a:t>
            </a:r>
          </a:p>
          <a:p>
            <a:pPr algn="l"/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Also they are well adapted for functions such 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Accounting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Word processing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Database administration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893759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i="0" dirty="0">
                <a:solidFill>
                  <a:srgbClr val="000099"/>
                </a:solidFill>
                <a:effectLst/>
                <a:latin typeface="Bookman Old Style" panose="02050604050505020204" pitchFamily="18" charset="0"/>
              </a:rPr>
              <a:t>d) Microcomputers</a:t>
            </a:r>
            <a:endParaRPr lang="en-US" sz="2200" b="0" i="0" dirty="0">
              <a:solidFill>
                <a:srgbClr val="000099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Microcomputers are the PCs mostly found today in homes, schools &amp; many small offices.  They are called </a:t>
            </a:r>
            <a:r>
              <a:rPr lang="en-US" sz="2100" b="1" i="1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Personal Computers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(</a:t>
            </a:r>
            <a:r>
              <a:rPr lang="en-US" sz="2100" b="1" i="1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PCs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) because they are designed to be used by one person at a time.</a:t>
            </a:r>
          </a:p>
          <a:p>
            <a:pPr algn="just"/>
            <a:endParaRPr lang="en-US" sz="2100" b="1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1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Characteristics</a:t>
            </a: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Are cheaper than both mini &amp; mainframe computers.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Are very fast (i.e. have high processing speeds).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Small in size, hence they occupy less space in an office.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Are more energy efficient (i.e., consume less power).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Are more reliable than the early Mainframe computers.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41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58737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/>
            <a:r>
              <a:rPr lang="en-US" sz="2100" b="1" i="1" u="sng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Areas where microcomputers are used:</a:t>
            </a: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+mj-lt"/>
              <a:buAutoNum type="arabicPeriod"/>
            </a:pP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Microcomputers are commonly used in:</a:t>
            </a:r>
          </a:p>
          <a:p>
            <a:pPr algn="just">
              <a:buFont typeface="+mj-lt"/>
              <a:buAutoNum type="arabicPeriod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Training and learning institutions such as schools.</a:t>
            </a:r>
          </a:p>
          <a:p>
            <a:pPr algn="just">
              <a:buFont typeface="+mj-lt"/>
              <a:buAutoNum type="arabicPeriod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Small business enterprises, and</a:t>
            </a:r>
          </a:p>
          <a:p>
            <a:pPr algn="just">
              <a:buFont typeface="+mj-lt"/>
              <a:buAutoNum type="arabicPeriod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Communication centers as terminals.</a:t>
            </a:r>
          </a:p>
          <a:p>
            <a:pPr algn="just"/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The following are the various types of microcomputers in operation today arranged in descending order according to size.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100" b="1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Desktop computer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; is designed to be placed on top of an office desk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Notebook or laptop;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portable convenient for mobile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Personal Digital Assistant(PDA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); Is small enough to fit in the pocket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42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032391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marL="0" marR="0" indent="0" algn="just">
              <a:lnSpc>
                <a:spcPts val="1305"/>
              </a:lnSpc>
              <a:spcBef>
                <a:spcPts val="1700"/>
              </a:spcBef>
              <a:spcAft>
                <a:spcPts val="20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Types of computers according to functions </a:t>
            </a:r>
            <a:endParaRPr lang="en-US" sz="2200" dirty="0">
              <a:solidFill>
                <a:srgbClr val="C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2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Regardless of the size and processing power, a computer can be classified according to functions they perform.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200" dirty="0">
              <a:latin typeface="Bookman Old Style" panose="0205060405050502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In this case, we have servers, workstations and embedded computers.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200" b="1" dirty="0">
              <a:latin typeface="Bookman Old Style" panose="0205060405050502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Servers and workstations are general purpose computers 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used to provide access to resources on a network while special purpose computers are dedicated to a single task.</a:t>
            </a:r>
            <a:endParaRPr lang="en-US" sz="22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1900"/>
              </a:spcBef>
              <a:spcAft>
                <a:spcPts val="200"/>
              </a:spcAft>
              <a:buNone/>
            </a:pP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156AA-B496-4BE3-BBF0-FFD4BA5C9E45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4209936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marL="0" marR="0" indent="0" algn="just">
              <a:lnSpc>
                <a:spcPts val="1205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a) Servers </a:t>
            </a:r>
            <a:endParaRPr lang="en-US" sz="2200" dirty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2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server 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is a dedicated computer that provides hardware or software resources to other computers on a local area network (LAN) or a over the Internet.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200" dirty="0">
              <a:latin typeface="Bookman Old Style" panose="0205060405050502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Unlike desktop computers that have standard input and output devices attached. do not require such peripheral devices because they are accessed remotely using remote access software.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200" dirty="0">
              <a:latin typeface="Bookman Old Style" panose="0205060405050502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Because servers are expensive, a powerful desktop computer may be converted into a server by adding the appropriate hardware and software resources.</a:t>
            </a:r>
            <a:endParaRPr lang="en-US" sz="22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1900"/>
              </a:spcBef>
              <a:spcAft>
                <a:spcPts val="200"/>
              </a:spcAft>
              <a:buNone/>
            </a:pP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156AA-B496-4BE3-BBF0-FFD4BA5C9E45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515130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9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Generally, servers may be classified according to the task they perform. </a:t>
            </a:r>
          </a:p>
          <a:p>
            <a:pPr algn="just">
              <a:lnSpc>
                <a:spcPct val="150000"/>
              </a:lnSpc>
              <a:spcBef>
                <a:spcPts val="19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0000"/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9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009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For example, </a:t>
            </a:r>
            <a:r>
              <a:rPr lang="en-US" sz="2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 </a:t>
            </a:r>
            <a:r>
              <a:rPr lang="en-US" sz="22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file server</a:t>
            </a:r>
            <a:r>
              <a:rPr lang="en-US" sz="2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provides massive storage devices dedicated to storing files while a </a:t>
            </a:r>
            <a:r>
              <a:rPr lang="en-US" sz="22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print server</a:t>
            </a:r>
            <a:r>
              <a:rPr lang="en-US" sz="2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is used to access to more printers, and a </a:t>
            </a:r>
            <a:r>
              <a:rPr lang="en-US" sz="22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network server</a:t>
            </a:r>
            <a:r>
              <a:rPr lang="en-US" sz="2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is a computer that manages network traffic. </a:t>
            </a:r>
          </a:p>
          <a:p>
            <a:pPr marR="0" algn="just">
              <a:lnSpc>
                <a:spcPct val="150000"/>
              </a:lnSpc>
              <a:spcBef>
                <a:spcPts val="19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156AA-B496-4BE3-BBF0-FFD4BA5C9E45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623494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b) Workstation </a:t>
            </a:r>
            <a:endParaRPr lang="en-US" sz="2200" dirty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endParaRPr lang="en-US" sz="2200" b="1" dirty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 workstation 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is a name given to a computer connected to a server or network intended to be used by one person at a time, it is commonly connected to a server. </a:t>
            </a:r>
          </a:p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endParaRPr lang="en-US" sz="22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This means that all users who utilize a computer at their job or school are using a workstation. </a:t>
            </a:r>
          </a:p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Commercially, workstations are used for business or professional use such as graphics design, desktop publishing and software development.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156AA-B496-4BE3-BBF0-FFD4BA5C9E45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250374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Are powerful, single-user computers. </a:t>
            </a:r>
          </a:p>
          <a:p>
            <a:pPr algn="just">
              <a:buFont typeface="Arial" charset="0"/>
              <a:buChar char="•"/>
              <a:defRPr/>
            </a:pPr>
            <a:endParaRPr lang="en-US" sz="2200" dirty="0">
              <a:latin typeface="Bookman Old Style" panose="02050604050505020204" pitchFamily="18" charset="0"/>
            </a:endParaRPr>
          </a:p>
          <a:p>
            <a:pPr algn="just">
              <a:buFont typeface="Arial" charset="0"/>
              <a:buChar char="•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They have the capacity to store and process large quantities of data, but they are only used by one person at a time.</a:t>
            </a:r>
          </a:p>
          <a:p>
            <a:pPr algn="just">
              <a:buFont typeface="Arial" charset="0"/>
              <a:buChar char="•"/>
              <a:defRPr/>
            </a:pPr>
            <a:endParaRPr lang="en-US" sz="2200" dirty="0">
              <a:latin typeface="Bookman Old Style" panose="02050604050505020204" pitchFamily="18" charset="0"/>
            </a:endParaRPr>
          </a:p>
          <a:p>
            <a:pPr algn="just">
              <a:buFont typeface="Arial" charset="0"/>
              <a:buChar char="•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However, workstations are typically linked together to form a computer network called a local area network, which means that several people, such as staff in an office, can communicate with each other and share electronic files and data.</a:t>
            </a:r>
          </a:p>
          <a:p>
            <a:pPr algn="just">
              <a:buFont typeface="Arial" charset="0"/>
              <a:buChar char="•"/>
              <a:defRPr/>
            </a:pPr>
            <a:endParaRPr lang="en-US" sz="2200" dirty="0">
              <a:latin typeface="Bookman Old Style" panose="02050604050505020204" pitchFamily="18" charset="0"/>
            </a:endParaRPr>
          </a:p>
          <a:p>
            <a:pPr algn="just" eaLnBrk="1" hangingPunct="1"/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580B05-5DE7-494C-99A7-1C24F1B37205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1410195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marL="0" marR="0" indent="0" algn="just">
              <a:lnSpc>
                <a:spcPts val="1205"/>
              </a:lnSpc>
              <a:spcBef>
                <a:spcPts val="1100"/>
              </a:spcBef>
              <a:spcAft>
                <a:spcPts val="200"/>
              </a:spcAft>
              <a:buNone/>
            </a:pPr>
            <a:endParaRPr lang="en-US" sz="2200" b="1" i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ts val="1205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c) Embedded computers </a:t>
            </a:r>
            <a:endParaRPr lang="en-US" sz="2200" dirty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100" b="1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1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Embedded computers </a:t>
            </a:r>
            <a:r>
              <a:rPr lang="en-US" sz="21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are computing devices designed for a specific purpose.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100" b="0" i="0" dirty="0">
                <a:effectLst/>
                <a:latin typeface="Bookman Old Style" panose="02050604050505020204" pitchFamily="18" charset="0"/>
              </a:rPr>
              <a:t>An </a:t>
            </a:r>
            <a:r>
              <a:rPr lang="en-US" sz="2100" b="1" i="0" dirty="0">
                <a:effectLst/>
                <a:latin typeface="Bookman Old Style" panose="02050604050505020204" pitchFamily="18" charset="0"/>
              </a:rPr>
              <a:t>embedded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 system is a combination of </a:t>
            </a:r>
            <a:r>
              <a:rPr lang="en-US" sz="2100" b="1" i="0" dirty="0">
                <a:effectLst/>
                <a:latin typeface="Bookman Old Style" panose="02050604050505020204" pitchFamily="18" charset="0"/>
              </a:rPr>
              <a:t>computer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 hardware and software designed for a specific function.</a:t>
            </a:r>
            <a:endParaRPr lang="en-US" sz="21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100" dirty="0">
              <a:latin typeface="Bookman Old Style" panose="0205060405050502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1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Generally, an embedded computer has an operating system that only runs a single application.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100" dirty="0">
              <a:latin typeface="Bookman Old Style" panose="0205060405050502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1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Examples of embedded computing devices include </a:t>
            </a:r>
            <a:r>
              <a:rPr lang="en-US" sz="21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ATM</a:t>
            </a:r>
            <a:r>
              <a:rPr lang="en-US" sz="21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(Automated Teller Machine) machines, MP3 players, routers,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100" b="1" i="0" dirty="0">
                <a:effectLst/>
                <a:latin typeface="Bookman Old Style" panose="02050604050505020204" pitchFamily="18" charset="0"/>
              </a:rPr>
              <a:t>GPS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(Global Positioning System) systems</a:t>
            </a:r>
            <a:r>
              <a:rPr lang="en-US" sz="21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…..</a:t>
            </a:r>
            <a:endParaRPr lang="en-US" sz="21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1900"/>
              </a:spcBef>
              <a:spcAft>
                <a:spcPts val="200"/>
              </a:spcAft>
              <a:buNone/>
            </a:pP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156AA-B496-4BE3-BBF0-FFD4BA5C9E45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107622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LID8192" sz="2300" b="1" dirty="0">
                <a:latin typeface="Bookman Old Style" panose="02050604050505020204" pitchFamily="18" charset="0"/>
              </a:rPr>
              <a:t> Other computer’s :</a:t>
            </a:r>
          </a:p>
          <a:p>
            <a:pPr marL="0" indent="0" algn="just">
              <a:buNone/>
            </a:pPr>
            <a:endParaRPr lang="en-US" altLang="LID8192" sz="23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altLang="LID8192" sz="2300" b="1" dirty="0">
                <a:latin typeface="Bookman Old Style" panose="02050604050505020204" pitchFamily="18" charset="0"/>
              </a:rPr>
              <a:t>Personal computers (PCs)</a:t>
            </a:r>
            <a:r>
              <a:rPr lang="en-US" altLang="LID8192" sz="2300" dirty="0">
                <a:latin typeface="Bookman Old Style" panose="02050604050505020204" pitchFamily="18" charset="0"/>
              </a:rPr>
              <a:t> </a:t>
            </a: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300" dirty="0">
                <a:latin typeface="Bookman Old Style" panose="02050604050505020204" pitchFamily="18" charset="0"/>
              </a:rPr>
              <a:t>Also called microcomputers, are the most popular type of computer in use today. </a:t>
            </a: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300" dirty="0">
                <a:latin typeface="Bookman Old Style" panose="02050604050505020204" pitchFamily="18" charset="0"/>
              </a:rPr>
              <a:t>The PC is a small-sized, relatively inexpensive computer designed for an individual user. </a:t>
            </a: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300" dirty="0">
                <a:latin typeface="Bookman Old Style" panose="02050604050505020204" pitchFamily="18" charset="0"/>
              </a:rPr>
              <a:t>Today, the world of PCs is basically divided between IBM-compatible and Macintosh-compatible machines, named after the two computer manufacturers.</a:t>
            </a:r>
          </a:p>
          <a:p>
            <a:pPr algn="just" eaLnBrk="1" hangingPunct="1"/>
            <a:endParaRPr lang="en-US" sz="23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A40812-775A-48B8-A802-A8764BD3941B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33366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8B7D411-C76C-1E5E-DE33-A08106FA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1" y="381000"/>
            <a:ext cx="8529638" cy="57118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x-none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Architecture</a:t>
            </a:r>
            <a:r>
              <a:rPr lang="x-none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400" dirty="0">
                <a:latin typeface="Bookman Old Style" panose="02050604050505020204" pitchFamily="18" charset="0"/>
              </a:rPr>
              <a:t>The term "architecture" has been adopted </a:t>
            </a:r>
            <a:r>
              <a:rPr lang="en-US" sz="2400" b="1" i="1" dirty="0">
                <a:solidFill>
                  <a:srgbClr val="0066FF"/>
                </a:solidFill>
                <a:latin typeface="Bookman Old Style" panose="02050604050505020204" pitchFamily="18" charset="0"/>
              </a:rPr>
              <a:t>to describe the activity of designing any kind of system</a:t>
            </a:r>
            <a:r>
              <a:rPr lang="en-US" sz="2400" dirty="0">
                <a:latin typeface="Bookman Old Style" panose="02050604050505020204" pitchFamily="18" charset="0"/>
              </a:rPr>
              <a:t>, and is commonly used in information technology.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0484" name="Date Placeholder 3">
            <a:extLst>
              <a:ext uri="{FF2B5EF4-FFF2-40B4-BE49-F238E27FC236}">
                <a16:creationId xmlns:a16="http://schemas.microsoft.com/office/drawing/2014/main" id="{D4273EDD-E9EB-C512-BBEC-530DEA99C3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872E807-7A03-498F-85E6-9E95F6549A6A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5ED80B97-4337-DB46-DFDA-E7416D95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A73A5CC-44C9-433B-8C51-EC1E19494A13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1D2EA-D3ED-E397-A95E-A2B029FD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algn="just" eaLnBrk="1" hangingPunct="1"/>
            <a:r>
              <a:rPr lang="en-US" altLang="LID8192" sz="2800" dirty="0"/>
              <a:t>Computers may be called ‘desktop’ computers, which stay on the desk, or ‘laptop’ computers, which are lightweight and portable.</a:t>
            </a:r>
          </a:p>
          <a:p>
            <a:pPr algn="just" eaLnBrk="1" hangingPunct="1"/>
            <a:endParaRPr lang="en-US" altLang="LID8192" sz="2800" dirty="0"/>
          </a:p>
          <a:p>
            <a:pPr algn="just" eaLnBrk="1" hangingPunct="1"/>
            <a:r>
              <a:rPr lang="en-US" altLang="LID8192" sz="2800" dirty="0"/>
              <a:t>Organizations and individuals use PCs for a wide range of tasks, including word processing, accounting, desktop publishing, preparation and delivery of presentations, organization of spreadsheets and database management. </a:t>
            </a:r>
          </a:p>
          <a:p>
            <a:pPr algn="just" eaLnBrk="1" hangingPunct="1"/>
            <a:endParaRPr lang="en-US" altLang="LID8192" sz="2800" dirty="0"/>
          </a:p>
          <a:p>
            <a:pPr algn="just" eaLnBrk="1" hangingPunct="1"/>
            <a:r>
              <a:rPr lang="en-US" altLang="LID8192" sz="2800" dirty="0"/>
              <a:t>Entry-level PCs are much more powerful than a few years ago, and today there is little distinction between PCs and workstations.</a:t>
            </a:r>
          </a:p>
          <a:p>
            <a:pPr marL="0" indent="0" algn="just" eaLnBrk="1" hangingPunct="1">
              <a:buNone/>
            </a:pPr>
            <a:endParaRPr lang="en-US" altLang="LID8192" sz="2800" dirty="0"/>
          </a:p>
          <a:p>
            <a:pPr algn="just" eaLnBrk="1" hangingPunct="1"/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B9B567-4921-49CE-9D27-2C658A91912B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577945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marL="0" indent="0">
              <a:buNone/>
            </a:pPr>
            <a:r>
              <a:rPr lang="en-US" altLang="LID8192" sz="2800" b="1" dirty="0"/>
              <a:t>Laptops</a:t>
            </a:r>
          </a:p>
          <a:p>
            <a:endParaRPr lang="en-US" altLang="LID8192" sz="2800" dirty="0"/>
          </a:p>
          <a:p>
            <a:r>
              <a:rPr lang="en-US" altLang="LID8192" sz="2800" dirty="0"/>
              <a:t>Are also called notebook computers. </a:t>
            </a:r>
          </a:p>
          <a:p>
            <a:r>
              <a:rPr lang="en-US" altLang="LID8192" sz="2800" dirty="0"/>
              <a:t>These are the portable computers. </a:t>
            </a:r>
          </a:p>
          <a:p>
            <a:r>
              <a:rPr lang="en-US" altLang="LID8192" sz="2800" dirty="0"/>
              <a:t>Because laptops are meant to be used on the go, they have a battery which allows them to operate without being plugged into a power outlet. </a:t>
            </a:r>
          </a:p>
          <a:p>
            <a:endParaRPr lang="en-US" altLang="LID8192" sz="2800" b="1" dirty="0"/>
          </a:p>
          <a:p>
            <a:r>
              <a:rPr lang="en-US" altLang="LID8192" sz="2800" dirty="0"/>
              <a:t>Laptops also include a power adapter that allows them to use power from an outlet and recharges the battery.</a:t>
            </a:r>
          </a:p>
          <a:p>
            <a:endParaRPr lang="en-US" altLang="LID8192" sz="2800" dirty="0"/>
          </a:p>
          <a:p>
            <a:pPr algn="just" eaLnBrk="1" hangingPunct="1"/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AB7FE0-FE45-41C4-A8A0-C8B280225511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77501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LID8192" sz="2800" b="1" dirty="0">
                <a:solidFill>
                  <a:srgbClr val="000099"/>
                </a:solidFill>
              </a:rPr>
              <a:t>Palmtops</a:t>
            </a:r>
          </a:p>
          <a:p>
            <a:pPr algn="just"/>
            <a:endParaRPr lang="en-US" altLang="LID8192" sz="21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100" b="1" dirty="0">
                <a:latin typeface="Bookman Old Style" panose="02050604050505020204" pitchFamily="18" charset="0"/>
              </a:rPr>
              <a:t>Palmtops</a:t>
            </a:r>
            <a:r>
              <a:rPr lang="en-US" altLang="LID8192" sz="2100" dirty="0">
                <a:latin typeface="Bookman Old Style" panose="02050604050505020204" pitchFamily="18" charset="0"/>
              </a:rPr>
              <a:t> are also called” handheld” computers. </a:t>
            </a:r>
          </a:p>
          <a:p>
            <a:pPr algn="just"/>
            <a:r>
              <a:rPr lang="en-US" altLang="LID8192" sz="2100" b="1" dirty="0">
                <a:latin typeface="Bookman Old Style" panose="02050604050505020204" pitchFamily="18" charset="0"/>
              </a:rPr>
              <a:t>Palmtop</a:t>
            </a:r>
            <a:r>
              <a:rPr lang="en-US" altLang="LID8192" sz="2100" dirty="0">
                <a:latin typeface="Bookman Old Style" panose="02050604050505020204" pitchFamily="18" charset="0"/>
              </a:rPr>
              <a:t> </a:t>
            </a:r>
            <a:r>
              <a:rPr lang="en-US" sz="2100" i="0" dirty="0">
                <a:effectLst/>
                <a:latin typeface="Bookman Old Style" panose="02050604050505020204" pitchFamily="18" charset="0"/>
              </a:rPr>
              <a:t>a type of computer that is small enough to hold with one hand</a:t>
            </a:r>
            <a:endParaRPr lang="en-US" altLang="LID8192" sz="21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100" dirty="0">
                <a:latin typeface="Bookman Old Style" panose="02050604050505020204" pitchFamily="18" charset="0"/>
              </a:rPr>
              <a:t>These are computing devices, which are small enough to fit into your palm.</a:t>
            </a:r>
          </a:p>
          <a:p>
            <a:pPr algn="just"/>
            <a:r>
              <a:rPr lang="en-US" altLang="LID8192" sz="2100" dirty="0">
                <a:latin typeface="Bookman Old Style" panose="02050604050505020204" pitchFamily="18" charset="0"/>
              </a:rPr>
              <a:t>The palmtops are generally kept for personal use such as taking notes, developing a list of friends, keeping track of dates, agendas etc.</a:t>
            </a:r>
          </a:p>
          <a:p>
            <a:pPr algn="just" eaLnBrk="1" hangingPunct="1"/>
            <a:endParaRPr lang="en-US" sz="21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100" dirty="0">
                <a:latin typeface="Bookman Old Style" panose="02050604050505020204" pitchFamily="18" charset="0"/>
              </a:rPr>
              <a:t>The Palmtop can also be connected to a PC for downloading data. </a:t>
            </a:r>
          </a:p>
          <a:p>
            <a:pPr algn="just"/>
            <a:r>
              <a:rPr lang="en-US" altLang="LID8192" sz="2100" dirty="0">
                <a:latin typeface="Bookman Old Style" panose="02050604050505020204" pitchFamily="18" charset="0"/>
              </a:rPr>
              <a:t>It also provides value-added features such as voice input, Internet, cell phone, camera, movie player and GPS.</a:t>
            </a:r>
          </a:p>
          <a:p>
            <a:pPr algn="just"/>
            <a:r>
              <a:rPr lang="en-US" sz="21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n-US" sz="2100" b="1" i="0" dirty="0">
                <a:effectLst/>
                <a:latin typeface="Bookman Old Style" panose="02050604050505020204" pitchFamily="18" charset="0"/>
              </a:rPr>
              <a:t>PDAs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 are also known as pocket computers or palmtop computers.</a:t>
            </a:r>
            <a:endParaRPr lang="en-US" altLang="LID8192" sz="2100" dirty="0">
              <a:latin typeface="Bookman Old Style" panose="02050604050505020204" pitchFamily="18" charset="0"/>
            </a:endParaRPr>
          </a:p>
          <a:p>
            <a:pPr algn="just" eaLnBrk="1" hangingPunct="1"/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CF7890-E913-4F26-AF07-A9664750C385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135038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/>
            <a:r>
              <a:rPr lang="en-US" sz="23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</a:t>
            </a:r>
            <a:r>
              <a:rPr lang="en-US" sz="2300" b="1" i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lassification according to the </a:t>
            </a:r>
            <a:r>
              <a:rPr lang="en-US" altLang="LID8192" sz="23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technology / data to be processed</a:t>
            </a:r>
            <a:endParaRPr lang="en-US" sz="2300" b="0" i="0" dirty="0"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3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300" b="0" i="0" dirty="0">
                <a:effectLst/>
                <a:latin typeface="Bookman Old Style" panose="02050604050505020204" pitchFamily="18" charset="0"/>
              </a:rPr>
              <a:t>Usually, there are two forms of data; </a:t>
            </a:r>
            <a:r>
              <a:rPr lang="en-US" sz="2300" b="1" i="0" dirty="0">
                <a:effectLst/>
                <a:latin typeface="Bookman Old Style" panose="02050604050505020204" pitchFamily="18" charset="0"/>
              </a:rPr>
              <a:t>Digital</a:t>
            </a:r>
            <a:r>
              <a:rPr lang="en-US" sz="23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n-US" sz="2300" b="1" i="0" dirty="0">
                <a:effectLst/>
                <a:latin typeface="Bookman Old Style" panose="02050604050505020204" pitchFamily="18" charset="0"/>
              </a:rPr>
              <a:t>data</a:t>
            </a:r>
            <a:r>
              <a:rPr lang="en-US" sz="2300" b="0" i="0" dirty="0">
                <a:effectLst/>
                <a:latin typeface="Bookman Old Style" panose="02050604050505020204" pitchFamily="18" charset="0"/>
              </a:rPr>
              <a:t>, and </a:t>
            </a:r>
            <a:r>
              <a:rPr lang="en-US" sz="2300" b="1" i="0" dirty="0">
                <a:effectLst/>
                <a:latin typeface="Bookman Old Style" panose="02050604050505020204" pitchFamily="18" charset="0"/>
              </a:rPr>
              <a:t>Analogue</a:t>
            </a:r>
            <a:r>
              <a:rPr lang="en-US" sz="23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n-US" sz="2300" b="1" i="0" dirty="0">
                <a:effectLst/>
                <a:latin typeface="Bookman Old Style" panose="02050604050505020204" pitchFamily="18" charset="0"/>
              </a:rPr>
              <a:t>data</a:t>
            </a:r>
            <a:r>
              <a:rPr lang="en-US" sz="2300" b="0" i="0" dirty="0">
                <a:effectLst/>
                <a:latin typeface="Bookman Old Style" panose="02050604050505020204" pitchFamily="18" charset="0"/>
              </a:rPr>
              <a:t>. Computers can be classified according to the type of data they can process as either.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300" b="0" i="0" dirty="0">
              <a:effectLst/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300" b="0" i="0" dirty="0">
                <a:effectLst/>
                <a:latin typeface="Bookman Old Style" panose="02050604050505020204" pitchFamily="18" charset="0"/>
              </a:rPr>
              <a:t>Digital computers.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300" b="0" i="0" dirty="0">
                <a:effectLst/>
                <a:latin typeface="Bookman Old Style" panose="02050604050505020204" pitchFamily="18" charset="0"/>
              </a:rPr>
              <a:t>Analogue computers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300" b="0" i="0" dirty="0">
                <a:effectLst/>
                <a:latin typeface="Bookman Old Style" panose="02050604050505020204" pitchFamily="18" charset="0"/>
              </a:rPr>
              <a:t>Hybrid computers.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3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3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53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428935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i="0" dirty="0">
                <a:solidFill>
                  <a:srgbClr val="000099"/>
                </a:solidFill>
                <a:effectLst/>
                <a:latin typeface="Bookman Old Style" panose="02050604050505020204" pitchFamily="18" charset="0"/>
              </a:rPr>
              <a:t>a. Digital Computers</a:t>
            </a:r>
            <a:endParaRPr lang="en-US" sz="2200" b="0" i="0" dirty="0">
              <a:solidFill>
                <a:srgbClr val="000099"/>
              </a:solidFill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100" b="0" i="0" dirty="0">
                <a:effectLst/>
                <a:latin typeface="Bookman Old Style" panose="02050604050505020204" pitchFamily="18" charset="0"/>
              </a:rPr>
              <a:t>This is the most commonly used type of computers.</a:t>
            </a:r>
          </a:p>
          <a:p>
            <a:pPr algn="just"/>
            <a:r>
              <a:rPr lang="en-US" sz="2100" b="0" i="0" dirty="0">
                <a:effectLst/>
                <a:latin typeface="Bookman Old Style" panose="02050604050505020204" pitchFamily="18" charset="0"/>
              </a:rPr>
              <a:t>Digital computers process data that is discrete in nature. Discrete data also known as digital data is usually represented using a two-state. .  </a:t>
            </a:r>
          </a:p>
          <a:p>
            <a:pPr algn="just"/>
            <a:r>
              <a:rPr lang="en-US" sz="2100" b="0" i="0" dirty="0">
                <a:effectLst/>
                <a:latin typeface="Bookman Old Style" panose="02050604050505020204" pitchFamily="18" charset="0"/>
              </a:rPr>
              <a:t>It can process both numeric &amp; alphabetic data within the computer, e.g., 0, 1, 2, 3…, A,B,C….</a:t>
            </a:r>
          </a:p>
          <a:p>
            <a:pPr algn="just"/>
            <a:r>
              <a:rPr lang="en-US" sz="2100" b="0" i="0" dirty="0">
                <a:effectLst/>
                <a:latin typeface="Bookman Old Style" panose="02050604050505020204" pitchFamily="18" charset="0"/>
              </a:rPr>
              <a:t>Their operation </a:t>
            </a:r>
            <a:r>
              <a:rPr lang="en-US" sz="2100" b="1" i="0" dirty="0">
                <a:effectLst/>
                <a:latin typeface="Bookman Old Style" panose="02050604050505020204" pitchFamily="18" charset="0"/>
              </a:rPr>
              <a:t>is based on 2 states, “ON” &amp; “OFF” or on digits “1” &amp; “0”.  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Therefore, any data to be manipulated by a digital computer must first be converted to digital form.</a:t>
            </a:r>
          </a:p>
          <a:p>
            <a:pPr algn="just"/>
            <a:r>
              <a:rPr lang="en-US" sz="2100" b="0" i="0" dirty="0">
                <a:effectLst/>
                <a:latin typeface="Bookman Old Style" panose="02050604050505020204" pitchFamily="18" charset="0"/>
              </a:rPr>
              <a:t>Most of the devices found at homes today are digital in nature.</a:t>
            </a:r>
          </a:p>
          <a:p>
            <a:pPr marL="0" indent="0" algn="just">
              <a:buNone/>
            </a:pPr>
            <a:r>
              <a:rPr lang="en-US" sz="2100" b="1" i="1" dirty="0">
                <a:effectLst/>
                <a:latin typeface="Bookman Old Style" panose="02050604050505020204" pitchFamily="18" charset="0"/>
              </a:rPr>
              <a:t>Examples:</a:t>
            </a:r>
            <a:endParaRPr lang="en-US" sz="2100" b="0" i="0" dirty="0">
              <a:effectLst/>
              <a:latin typeface="Bookman Old Style" panose="0205060405050502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Bookman Old Style" panose="02050604050505020204" pitchFamily="18" charset="0"/>
              </a:rPr>
              <a:t>¨A Television with a button which is pressed to increase or decrease the volume.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Bookman Old Style" panose="02050604050505020204" pitchFamily="18" charset="0"/>
              </a:rPr>
              <a:t>¨Digital watches.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Bookman Old Style" panose="02050604050505020204" pitchFamily="18" charset="0"/>
              </a:rPr>
              <a:t>¨Calculators.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54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1185243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2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Digital computers 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perform calculations and logical comparisons by representing data and instructions as binary digits. </a:t>
            </a:r>
          </a:p>
          <a:p>
            <a:pPr algn="just" eaLnBrk="1" hangingPunct="1">
              <a:lnSpc>
                <a:spcPct val="150000"/>
              </a:lnSpc>
            </a:pPr>
            <a:endParaRPr lang="en-US" sz="2200" dirty="0">
              <a:latin typeface="Bookman Old Style" panose="0205060405050502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This means that digital computers must convert data such as text, numbers, images, video and sound into a series of zeros and ones</a:t>
            </a:r>
            <a:endParaRPr lang="en-US" sz="22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81AAB2-5832-4512-81E0-F3F6778EC174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A9FAC-D0CB-5237-97A5-BDC886EF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60198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703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i="0" dirty="0">
                <a:solidFill>
                  <a:srgbClr val="000099"/>
                </a:solidFill>
                <a:effectLst/>
                <a:latin typeface="Bookman Old Style" panose="02050604050505020204" pitchFamily="18" charset="0"/>
              </a:rPr>
              <a:t>b) Analogue computers.</a:t>
            </a:r>
            <a:endParaRPr lang="en-US" sz="2200" b="0" i="0" dirty="0">
              <a:solidFill>
                <a:srgbClr val="000099"/>
              </a:solidFill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100" b="0" i="0" dirty="0">
                <a:effectLst/>
                <a:latin typeface="Bookman Old Style" panose="02050604050505020204" pitchFamily="18" charset="0"/>
              </a:rPr>
              <a:t>An </a:t>
            </a:r>
            <a:r>
              <a:rPr lang="en-US" sz="2100" b="1" i="0" dirty="0">
                <a:effectLst/>
                <a:latin typeface="Bookman Old Style" panose="02050604050505020204" pitchFamily="18" charset="0"/>
              </a:rPr>
              <a:t>Analogue computer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 is a computer that operates on continuous data. </a:t>
            </a:r>
          </a:p>
          <a:p>
            <a:pPr algn="just"/>
            <a:endParaRPr lang="en-US" sz="2100" dirty="0">
              <a:latin typeface="Bookman Old Style" panose="02050604050505020204" pitchFamily="18" charset="0"/>
            </a:endParaRPr>
          </a:p>
          <a:p>
            <a:pPr algn="just"/>
            <a:r>
              <a:rPr lang="en-US" sz="2100" b="0" i="0" dirty="0">
                <a:effectLst/>
                <a:latin typeface="Bookman Old Style" panose="02050604050505020204" pitchFamily="18" charset="0"/>
              </a:rPr>
              <a:t>They carry out their data processing by measuring the amount of change that occurs in physical attributes/quantities, such as changes in electrical voltage, speed, currents, pressure, length, temperature, humidity, etc.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56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8A4D331B-7CA1-CBB9-5F03-7B6E6F93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66" y="4648200"/>
            <a:ext cx="4953000" cy="121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93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190500"/>
            <a:ext cx="8851900" cy="64770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LID8192" sz="2200" b="1" dirty="0">
                <a:solidFill>
                  <a:srgbClr val="000099"/>
                </a:solidFill>
                <a:latin typeface="Bookman Old Style" panose="02050604050505020204" pitchFamily="18" charset="0"/>
              </a:rPr>
              <a:t>c) Hybrid Computers</a:t>
            </a:r>
          </a:p>
          <a:p>
            <a:pPr algn="just"/>
            <a:endParaRPr lang="en-US" altLang="LID8192" sz="23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100" dirty="0">
                <a:latin typeface="Bookman Old Style" panose="02050604050505020204" pitchFamily="18" charset="0"/>
              </a:rPr>
              <a:t>A computer that processes both analog and digital data.</a:t>
            </a:r>
          </a:p>
          <a:p>
            <a:pPr algn="just"/>
            <a:endParaRPr lang="en-US" altLang="LID8192" sz="2100" dirty="0">
              <a:latin typeface="Bookman Old Style" panose="02050604050505020204" pitchFamily="18" charset="0"/>
            </a:endParaRPr>
          </a:p>
          <a:p>
            <a:pPr algn="just"/>
            <a:r>
              <a:rPr lang="en-US" sz="2100" b="1" i="0" dirty="0">
                <a:effectLst/>
                <a:latin typeface="Bookman Old Style" panose="02050604050505020204" pitchFamily="18" charset="0"/>
              </a:rPr>
              <a:t>A hybrid computer 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is a type of computer that offers the functionalities of both a digital and an analog computer.</a:t>
            </a:r>
          </a:p>
          <a:p>
            <a:pPr algn="just"/>
            <a:r>
              <a:rPr lang="en-US" sz="2100" b="1" dirty="0">
                <a:latin typeface="Bookman Old Style" panose="02050604050505020204" pitchFamily="18" charset="0"/>
              </a:rPr>
              <a:t>For example,</a:t>
            </a:r>
            <a:r>
              <a:rPr lang="en-US" sz="2100" dirty="0">
                <a:latin typeface="Bookman Old Style" panose="02050604050505020204" pitchFamily="18" charset="0"/>
              </a:rPr>
              <a:t> in hospital’s , analog devices might measure the patients temperature, blood pressure and other vital signs.</a:t>
            </a:r>
          </a:p>
          <a:p>
            <a:pPr algn="just"/>
            <a:endParaRPr lang="en-US" sz="2100" dirty="0">
              <a:latin typeface="Bookman Old Style" panose="02050604050505020204" pitchFamily="18" charset="0"/>
            </a:endParaRPr>
          </a:p>
          <a:p>
            <a:pPr algn="just"/>
            <a:r>
              <a:rPr lang="en-US" sz="2100" dirty="0">
                <a:latin typeface="Bookman Old Style" panose="02050604050505020204" pitchFamily="18" charset="0"/>
              </a:rPr>
              <a:t>These components are used to monitor the patient’s vital sign and send signals if any abnormal readings are detected. </a:t>
            </a:r>
          </a:p>
          <a:p>
            <a:pPr algn="just"/>
            <a:r>
              <a:rPr lang="en-US" sz="2100" dirty="0">
                <a:latin typeface="Bookman Old Style" panose="02050604050505020204" pitchFamily="18" charset="0"/>
              </a:rPr>
              <a:t>These measurements which are in analog might then be converted into numbers and supplied to digital components in the system.</a:t>
            </a:r>
          </a:p>
          <a:p>
            <a:pPr algn="just"/>
            <a:endParaRPr lang="en-US" sz="2100" dirty="0">
              <a:latin typeface="Bookman Old Style" panose="02050604050505020204" pitchFamily="18" charset="0"/>
            </a:endParaRPr>
          </a:p>
          <a:p>
            <a:pPr algn="just"/>
            <a:r>
              <a:rPr lang="en-US" sz="2100" dirty="0">
                <a:latin typeface="Bookman Old Style" panose="02050604050505020204" pitchFamily="18" charset="0"/>
              </a:rPr>
              <a:t>Hybrid computers are mainly used for specialized tasks.</a:t>
            </a:r>
          </a:p>
          <a:p>
            <a:pPr algn="just"/>
            <a:endParaRPr lang="en-US" sz="2100" dirty="0">
              <a:latin typeface="Bookman Old Style" panose="02050604050505020204" pitchFamily="18" charset="0"/>
            </a:endParaRPr>
          </a:p>
          <a:p>
            <a:pPr algn="just"/>
            <a:endParaRPr lang="en-US" altLang="LID8192" sz="2100" dirty="0">
              <a:latin typeface="Bookman Old Style" panose="02050604050505020204" pitchFamily="18" charset="0"/>
            </a:endParaRPr>
          </a:p>
          <a:p>
            <a:pPr algn="just" eaLnBrk="1" hangingPunct="1"/>
            <a:endParaRPr lang="en-US" sz="23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E727D2-9330-4FF3-8E34-E7AB61488835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159208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algn="just"/>
            <a:r>
              <a:rPr lang="en-US" sz="2100" b="1" i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CLASSIFICATION ACCORDING TO PURPOSE.</a:t>
            </a:r>
            <a:endParaRPr lang="en-US" sz="2100" b="0" i="0" dirty="0"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Computers can be classified according to the tasks they perform as </a:t>
            </a:r>
            <a:r>
              <a:rPr lang="en-US" sz="2100" b="0" i="1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general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or </a:t>
            </a:r>
            <a:r>
              <a:rPr lang="en-US" sz="2100" b="0" i="1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special purpose computers.</a:t>
            </a:r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100" b="1" i="0" dirty="0">
                <a:solidFill>
                  <a:srgbClr val="000099"/>
                </a:solidFill>
                <a:effectLst/>
                <a:latin typeface="Bookman Old Style" panose="02050604050505020204" pitchFamily="18" charset="0"/>
              </a:rPr>
              <a:t>a) General purpose computers</a:t>
            </a:r>
          </a:p>
          <a:p>
            <a:pPr algn="just"/>
            <a:endParaRPr lang="en-US" sz="21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100" b="0" i="0" dirty="0">
                <a:effectLst/>
                <a:latin typeface="Bookman Old Style" panose="02050604050505020204" pitchFamily="18" charset="0"/>
              </a:rPr>
              <a:t>They are the most common types of computers in use today. Their flexibility enables them to be applied in a wide range of applications like;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effectLst/>
                <a:latin typeface="Bookman Old Style" panose="02050604050505020204" pitchFamily="18" charset="0"/>
              </a:rPr>
              <a:t>Document processing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effectLst/>
                <a:latin typeface="Bookman Old Style" panose="02050604050505020204" pitchFamily="18" charset="0"/>
              </a:rPr>
              <a:t>Performing calculations,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effectLst/>
                <a:latin typeface="Bookman Old Style" panose="02050604050505020204" pitchFamily="18" charset="0"/>
              </a:rPr>
              <a:t>Accounting,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b="0" i="0" dirty="0">
                <a:effectLst/>
                <a:latin typeface="Bookman Old Style" panose="02050604050505020204" pitchFamily="18" charset="0"/>
              </a:rPr>
              <a:t>Data and information management</a:t>
            </a:r>
          </a:p>
          <a:p>
            <a:pPr algn="just"/>
            <a:r>
              <a:rPr lang="en-US" sz="2100" b="0" i="1" dirty="0">
                <a:effectLst/>
                <a:latin typeface="Bookman Old Style" panose="02050604050505020204" pitchFamily="18" charset="0"/>
              </a:rPr>
              <a:t>Examples of general-purpose computers</a:t>
            </a:r>
            <a:r>
              <a:rPr lang="en-US" sz="2100" b="0" i="0" dirty="0">
                <a:effectLst/>
                <a:latin typeface="Bookman Old Style" panose="02050604050505020204" pitchFamily="18" charset="0"/>
              </a:rPr>
              <a:t>: Mainframes, Minicomputers, Microcomputers &amp; Laptops used in most offices &amp; schools.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21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58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822786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0" y="228600"/>
            <a:ext cx="8845549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000099"/>
                </a:solidFill>
                <a:effectLst/>
                <a:latin typeface="Bookman Old Style" panose="02050604050505020204" pitchFamily="18" charset="0"/>
              </a:rPr>
              <a:t>b) Special-purpose computer.</a:t>
            </a:r>
          </a:p>
          <a:p>
            <a:pPr algn="just"/>
            <a:endParaRPr lang="en-US" sz="1900" b="0" i="0" dirty="0">
              <a:solidFill>
                <a:srgbClr val="333333"/>
              </a:solidFill>
              <a:effectLst/>
            </a:endParaRPr>
          </a:p>
          <a:p>
            <a:pPr algn="just"/>
            <a:r>
              <a:rPr lang="en-US" sz="1900" b="1" i="0" dirty="0">
                <a:effectLst/>
              </a:rPr>
              <a:t>A special-purpose computer </a:t>
            </a:r>
            <a:r>
              <a:rPr lang="en-US" sz="1900" b="0" i="0" dirty="0">
                <a:effectLst/>
              </a:rPr>
              <a:t>is designed to handle/accomplish a particular specific task only. </a:t>
            </a:r>
          </a:p>
          <a:p>
            <a:pPr algn="just"/>
            <a:r>
              <a:rPr lang="en-US" sz="2000" b="0" i="0" dirty="0">
                <a:effectLst/>
              </a:rPr>
              <a:t>Special-purpose computers are designed for one specific task or class of tasks and wouldn't be able to perform general computing tasks. </a:t>
            </a:r>
          </a:p>
          <a:p>
            <a:pPr algn="just"/>
            <a:r>
              <a:rPr lang="en-US" sz="1900" b="0" i="0" dirty="0">
                <a:effectLst/>
              </a:rPr>
              <a:t>Such computers cannot perform any other task except the one they were meant to do.  </a:t>
            </a:r>
          </a:p>
          <a:p>
            <a:pPr algn="just"/>
            <a:r>
              <a:rPr lang="en-US" sz="1900" b="0" i="0" dirty="0">
                <a:effectLst/>
              </a:rPr>
              <a:t>A Special-purpose computer is dedicated to a single task; hence it can perform it quickly &amp; very efficiently.</a:t>
            </a:r>
          </a:p>
          <a:p>
            <a:pPr algn="just"/>
            <a:r>
              <a:rPr lang="en-US" sz="1900" b="1" i="1" dirty="0">
                <a:effectLst/>
              </a:rPr>
              <a:t>Examples of special-purpose computers:</a:t>
            </a:r>
            <a:endParaRPr lang="en-US" sz="1900" b="1" i="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Robots used in a manufacturing industry for production only.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Mobile phones used for communication only.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Calculators that carry out calculations only.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Computers used in Digital watches.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</a:rPr>
              <a:t>For example, </a:t>
            </a:r>
            <a:r>
              <a:rPr lang="en-US" sz="2000" b="1" i="0" dirty="0">
                <a:effectLst/>
              </a:rPr>
              <a:t>a router</a:t>
            </a:r>
            <a:r>
              <a:rPr lang="en-US" sz="2000" b="0" i="0" dirty="0">
                <a:effectLst/>
              </a:rPr>
              <a:t> is a special-purpose computer designed to move data around a network., Computer used in robots and Cash machines</a:t>
            </a:r>
          </a:p>
          <a:p>
            <a:pPr algn="just"/>
            <a:endParaRPr lang="en-US" sz="2000" b="0" i="0" dirty="0">
              <a:effectLst/>
              <a:latin typeface="Bookman Old Style" panose="02050604050505020204" pitchFamily="18" charset="0"/>
            </a:endParaRPr>
          </a:p>
          <a:p>
            <a:pPr algn="just"/>
            <a:endParaRPr lang="en-US" altLang="LID8192" sz="20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900" b="0" i="0" dirty="0">
              <a:effectLst/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LID8192" sz="19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59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95492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1" y="228600"/>
            <a:ext cx="8529638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LID8192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Computer architecture vs. computer organization vs. Computer Design</a:t>
            </a:r>
            <a:endParaRPr lang="en-US" altLang="LID8192" sz="2000" b="1" i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altLang="LID8192" sz="2000" b="1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000" b="1" dirty="0">
                <a:latin typeface="Bookman Old Style" panose="02050604050505020204" pitchFamily="18" charset="0"/>
              </a:rPr>
              <a:t>Computer Organization</a:t>
            </a:r>
            <a:r>
              <a:rPr lang="en-US" altLang="LID8192" sz="2000" dirty="0">
                <a:latin typeface="Bookman Old Style" panose="02050604050505020204" pitchFamily="18" charset="0"/>
              </a:rPr>
              <a:t> is concerned with </a:t>
            </a:r>
            <a:r>
              <a:rPr lang="en-US" altLang="LID8192" sz="2000" b="1" i="1" dirty="0">
                <a:solidFill>
                  <a:srgbClr val="0066FF"/>
                </a:solidFill>
                <a:latin typeface="Bookman Old Style" panose="02050604050505020204" pitchFamily="18" charset="0"/>
              </a:rPr>
              <a:t>the way the hardware components operate and the way they are connected </a:t>
            </a:r>
            <a:r>
              <a:rPr lang="en-US" altLang="LID8192" sz="2000" dirty="0">
                <a:latin typeface="Bookman Old Style" panose="02050604050505020204" pitchFamily="18" charset="0"/>
              </a:rPr>
              <a:t>together to form the computer system.</a:t>
            </a:r>
            <a:br>
              <a:rPr lang="en-US" altLang="LID8192" sz="2000" dirty="0">
                <a:latin typeface="Bookman Old Style" panose="02050604050505020204" pitchFamily="18" charset="0"/>
              </a:rPr>
            </a:br>
            <a:endParaRPr lang="en-US" altLang="LID8192" sz="20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000" b="1" dirty="0">
                <a:latin typeface="Bookman Old Style" panose="02050604050505020204" pitchFamily="18" charset="0"/>
              </a:rPr>
              <a:t>Computer Design</a:t>
            </a:r>
            <a:r>
              <a:rPr lang="en-US" altLang="LID8192" sz="2000" dirty="0">
                <a:latin typeface="Bookman Old Style" panose="02050604050505020204" pitchFamily="18" charset="0"/>
              </a:rPr>
              <a:t> is concerned with </a:t>
            </a:r>
            <a:r>
              <a:rPr lang="en-US" altLang="LID8192" sz="20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the hardware design of the computer. </a:t>
            </a:r>
          </a:p>
          <a:p>
            <a:pPr algn="just"/>
            <a:r>
              <a:rPr lang="en-US" altLang="LID8192" sz="2000" dirty="0">
                <a:latin typeface="Bookman Old Style" panose="02050604050505020204" pitchFamily="18" charset="0"/>
              </a:rPr>
              <a:t>Once the computer specification are formulated, it is the job of the designer to develop hardware for the system. </a:t>
            </a:r>
          </a:p>
          <a:p>
            <a:pPr algn="just"/>
            <a:endParaRPr lang="en-US" altLang="LID8192" sz="20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LID8192" sz="2000" dirty="0">
                <a:latin typeface="Bookman Old Style" panose="02050604050505020204" pitchFamily="18" charset="0"/>
              </a:rPr>
              <a:t>Computer design is concerned with the determination of what hardware should be used and how the parts should be connected. </a:t>
            </a:r>
          </a:p>
          <a:p>
            <a:pPr algn="just"/>
            <a:r>
              <a:rPr lang="en-US" altLang="LID8192" sz="2000" b="1" dirty="0">
                <a:latin typeface="Bookman Old Style" panose="02050604050505020204" pitchFamily="18" charset="0"/>
              </a:rPr>
              <a:t>Computer Architecture</a:t>
            </a:r>
            <a:r>
              <a:rPr lang="en-US" altLang="LID8192" sz="2000" dirty="0">
                <a:latin typeface="Bookman Old Style" panose="02050604050505020204" pitchFamily="18" charset="0"/>
              </a:rPr>
              <a:t> is concerned </a:t>
            </a:r>
            <a:r>
              <a:rPr lang="en-US" altLang="LID8192" sz="2000" b="1" i="1" dirty="0">
                <a:solidFill>
                  <a:srgbClr val="0066FF"/>
                </a:solidFill>
                <a:latin typeface="Bookman Old Style" panose="02050604050505020204" pitchFamily="18" charset="0"/>
              </a:rPr>
              <a:t>with the structure and behavior of the computer as seen by the user</a:t>
            </a:r>
            <a:r>
              <a:rPr lang="en-US" altLang="LID8192" sz="2000" dirty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n-US" altLang="LID8192" sz="2000" dirty="0">
              <a:latin typeface="Bookman Old Style" panose="02050604050505020204" pitchFamily="18" charset="0"/>
            </a:endParaRPr>
          </a:p>
          <a:p>
            <a:pPr algn="just"/>
            <a:endParaRPr lang="en-US" altLang="LID8192" sz="2000" dirty="0">
              <a:latin typeface="Bookman Old Style" panose="02050604050505020204" pitchFamily="18" charset="0"/>
            </a:endParaRPr>
          </a:p>
          <a:p>
            <a:pPr algn="just"/>
            <a:endParaRPr lang="en-US" altLang="LID8192" sz="2000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0099"/>
                </a:solidFill>
              </a:rPr>
              <a:t>Thank you for your kind attention!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marL="58738" indent="-58738" algn="ctr"/>
            <a:r>
              <a:rPr lang="en-US" sz="3500" b="1" dirty="0">
                <a:solidFill>
                  <a:srgbClr val="C00000"/>
                </a:solidFill>
              </a:rPr>
              <a:t>END OF CHAPTER TWO !!!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D4BB91-676F-49BE-AF6F-D367D6DA5295}" type="datetime1">
              <a:rPr lang="zh-CN" altLang="en-US" smtClean="0"/>
              <a:t>2023/3/20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1" y="228600"/>
            <a:ext cx="8529638" cy="586422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LID8192" sz="2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Computer Generation</a:t>
            </a:r>
          </a:p>
          <a:p>
            <a:pPr marL="0" indent="0" algn="just">
              <a:buNone/>
            </a:pPr>
            <a:endParaRPr lang="en-US" altLang="LID8192" sz="25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LID8192" sz="2200" dirty="0">
                <a:latin typeface="Bookman Old Style" panose="02050604050505020204" pitchFamily="18" charset="0"/>
              </a:rPr>
              <a:t>The first generation of computers refers to the early stages of computer development.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LID8192" sz="22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LID8192" sz="2200" dirty="0">
                <a:latin typeface="Bookman Old Style" panose="02050604050505020204" pitchFamily="18" charset="0"/>
              </a:rPr>
              <a:t>This generation is the beginning of computer technology that gained further progress to make computers more powerful and smaller.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LID8192" sz="22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Bookman Old Style" panose="02050604050505020204" pitchFamily="18" charset="0"/>
              </a:rPr>
              <a:t>The computer has evolved from a large-sized simple calculating machine to a smaller but much more powerful machine.</a:t>
            </a:r>
            <a:endParaRPr lang="en-US" altLang="LID8192" sz="22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altLang="LID8192" sz="2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altLang="LID8192" sz="25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12626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1" y="228600"/>
            <a:ext cx="8529638" cy="58642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Bookman Old Style" panose="02050604050505020204" pitchFamily="18" charset="0"/>
              </a:rPr>
              <a:t>The evolution of computer to the current state is defined in terms of the generations of computer.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Bookman Old Style" panose="02050604050505020204" pitchFamily="18" charset="0"/>
              </a:rPr>
              <a:t>Each generation of computer is designed based on a new technological development, resulting in better, cheaper and smaller computers that are more powerful, faster and efficient than their predecessors.</a:t>
            </a:r>
            <a:endParaRPr lang="en-US" altLang="LID8192" sz="22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289908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D3301DA-5D12-E38A-CAEA-A0599A9E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051" y="228600"/>
            <a:ext cx="8529638" cy="5864225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cap="all" dirty="0">
                <a:solidFill>
                  <a:srgbClr val="1F1671"/>
                </a:solidFill>
                <a:effectLst/>
                <a:latin typeface="Bookman Old Style" panose="02050604050505020204" pitchFamily="18" charset="0"/>
              </a:rPr>
              <a:t>5 GENERATIONS OF COMPUTERS: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444444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B0F0"/>
                </a:solidFill>
                <a:effectLst/>
                <a:latin typeface="Bookman Old Style" panose="02050604050505020204" pitchFamily="18" charset="0"/>
              </a:rPr>
              <a:t>Technology in each generation:</a:t>
            </a:r>
            <a:br>
              <a:rPr lang="en-US" sz="2400" b="1" i="0" dirty="0">
                <a:solidFill>
                  <a:srgbClr val="00B0F0"/>
                </a:solidFill>
                <a:effectLst/>
                <a:latin typeface="Bookman Old Style" panose="02050604050505020204" pitchFamily="18" charset="0"/>
              </a:rPr>
            </a:br>
            <a:endParaRPr lang="en-US" sz="2400" b="1" i="0" dirty="0">
              <a:solidFill>
                <a:srgbClr val="00B0F0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First Generation:    Vacuum Tubes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Second Generation:   Transistors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Third Generation:   Integrated Circuits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Fourth Generation:   Microprocessors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Fifth Generation:    Artificial Intelligence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LID8192" sz="2400" b="1" dirty="0">
              <a:latin typeface="Bookman Old Style" panose="02050604050505020204" pitchFamily="18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D245CEBC-B9B4-7808-D164-D22FDEEB0E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8B5B1E-BB70-459C-8AA0-15DFFB7931AD}" type="datetime1">
              <a:rPr lang="zh-CN" altLang="en-US" sz="1000" smtClean="0">
                <a:ea typeface="SimSun" panose="02010600030101010101" pitchFamily="2" charset="-122"/>
              </a:rPr>
              <a:t>2023/3/20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F0CEFFCB-ACF9-940C-4214-123D12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036DE5-3E88-4425-8E90-C6B259159C2B}" type="slidenum">
              <a:rPr lang="en-US" altLang="zh-CN" sz="1000"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zh-CN" sz="1000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1680-7884-11C3-5A30-DFDBA102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 and hardware maintenance / Year 1 Day &amp; Evening</a:t>
            </a:r>
          </a:p>
        </p:txBody>
      </p:sp>
    </p:spTree>
    <p:extLst>
      <p:ext uri="{BB962C8B-B14F-4D97-AF65-F5344CB8AC3E}">
        <p14:creationId xmlns:p14="http://schemas.microsoft.com/office/powerpoint/2010/main" val="336106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7600</TotalTime>
  <Words>4439</Words>
  <Application>Microsoft Office PowerPoint</Application>
  <PresentationFormat>On-screen Show (4:3)</PresentationFormat>
  <Paragraphs>681</Paragraphs>
  <Slides>60</Slides>
  <Notes>45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Bookman Old Style</vt:lpstr>
      <vt:lpstr>Calibri</vt:lpstr>
      <vt:lpstr>Franklin Gothic Book</vt:lpstr>
      <vt:lpstr>Perpetua</vt:lpstr>
      <vt:lpstr>Wingdings</vt:lpstr>
      <vt:lpstr>Wingdings 2</vt:lpstr>
      <vt:lpstr>Equity</vt:lpstr>
      <vt:lpstr>KIGALI IKINDEPENDENT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kind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Computer Network (csc 301)</dc:title>
  <dc:creator>auca</dc:creator>
  <cp:lastModifiedBy>user</cp:lastModifiedBy>
  <cp:revision>387</cp:revision>
  <dcterms:created xsi:type="dcterms:W3CDTF">2011-01-24T14:59:38Z</dcterms:created>
  <dcterms:modified xsi:type="dcterms:W3CDTF">2023-03-20T08:17:44Z</dcterms:modified>
</cp:coreProperties>
</file>