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43"/>
  </p:notesMasterIdLst>
  <p:sldIdLst>
    <p:sldId id="881" r:id="rId2"/>
    <p:sldId id="885" r:id="rId3"/>
    <p:sldId id="836" r:id="rId4"/>
    <p:sldId id="998" r:id="rId5"/>
    <p:sldId id="285" r:id="rId6"/>
    <p:sldId id="287" r:id="rId7"/>
    <p:sldId id="950" r:id="rId8"/>
    <p:sldId id="954" r:id="rId9"/>
    <p:sldId id="943" r:id="rId10"/>
    <p:sldId id="876" r:id="rId11"/>
    <p:sldId id="964" r:id="rId12"/>
    <p:sldId id="775" r:id="rId13"/>
    <p:sldId id="945" r:id="rId14"/>
    <p:sldId id="947" r:id="rId15"/>
    <p:sldId id="949" r:id="rId16"/>
    <p:sldId id="979" r:id="rId17"/>
    <p:sldId id="980" r:id="rId18"/>
    <p:sldId id="944" r:id="rId19"/>
    <p:sldId id="967" r:id="rId20"/>
    <p:sldId id="776" r:id="rId21"/>
    <p:sldId id="971" r:id="rId22"/>
    <p:sldId id="972" r:id="rId23"/>
    <p:sldId id="968" r:id="rId24"/>
    <p:sldId id="969" r:id="rId25"/>
    <p:sldId id="970" r:id="rId26"/>
    <p:sldId id="961" r:id="rId27"/>
    <p:sldId id="962" r:id="rId28"/>
    <p:sldId id="963" r:id="rId29"/>
    <p:sldId id="974" r:id="rId30"/>
    <p:sldId id="976" r:id="rId31"/>
    <p:sldId id="999" r:id="rId32"/>
    <p:sldId id="978" r:id="rId33"/>
    <p:sldId id="779" r:id="rId34"/>
    <p:sldId id="781" r:id="rId35"/>
    <p:sldId id="783" r:id="rId36"/>
    <p:sldId id="955" r:id="rId37"/>
    <p:sldId id="956" r:id="rId38"/>
    <p:sldId id="957" r:id="rId39"/>
    <p:sldId id="959" r:id="rId40"/>
    <p:sldId id="958" r:id="rId41"/>
    <p:sldId id="664" r:id="rId4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3"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66FF"/>
    <a:srgbClr val="0099FF"/>
    <a:srgbClr val="FFCC0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69" d="100"/>
          <a:sy n="69" d="100"/>
        </p:scale>
        <p:origin x="135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pPr>
              <a:defRPr/>
            </a:pPr>
            <a:fld id="{A33BE95C-ACB6-4A07-9EF7-D76CBF14B05C}" type="datetimeFigureOut">
              <a:rPr lang="en-US"/>
              <a:pPr>
                <a:defRPr/>
              </a:pPr>
              <a:t>3/23/2023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pPr>
              <a:defRPr/>
            </a:pPr>
            <a:fld id="{AB1F55A0-6626-4D25-9B24-71B5A3C38687}" type="slidenum">
              <a:rPr lang="en-US"/>
              <a:pPr>
                <a:defRPr/>
              </a:pPr>
              <a:t>‹#›</a:t>
            </a:fld>
            <a:endParaRPr lang="en-US"/>
          </a:p>
        </p:txBody>
      </p:sp>
    </p:spTree>
    <p:extLst>
      <p:ext uri="{BB962C8B-B14F-4D97-AF65-F5344CB8AC3E}">
        <p14:creationId xmlns:p14="http://schemas.microsoft.com/office/powerpoint/2010/main" val="23469899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8B5EC2DA-D4DA-26D6-720F-1B10F625089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F5998CB-DE78-4DCF-8325-C0FF56333FE5}" type="slidenum">
              <a:rPr lang="en-US" altLang="zh-CN"/>
              <a:pPr>
                <a:spcBef>
                  <a:spcPct val="0"/>
                </a:spcBef>
              </a:pPr>
              <a:t>1</a:t>
            </a:fld>
            <a:endParaRPr lang="en-US" altLang="zh-CN"/>
          </a:p>
        </p:txBody>
      </p:sp>
      <p:sp>
        <p:nvSpPr>
          <p:cNvPr id="7171" name="Rectangle 2">
            <a:extLst>
              <a:ext uri="{FF2B5EF4-FFF2-40B4-BE49-F238E27FC236}">
                <a16:creationId xmlns:a16="http://schemas.microsoft.com/office/drawing/2014/main" id="{4AB3D7D8-CB64-E6EA-4869-CB2E6109AE97}"/>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0EDC582E-F642-0B74-46FC-2B801071F1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a:ln/>
        </p:spPr>
      </p:sp>
      <p:sp>
        <p:nvSpPr>
          <p:cNvPr id="140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Times New Roman" pitchFamily="18" charset="0"/>
            </a:endParaRPr>
          </a:p>
        </p:txBody>
      </p:sp>
      <p:sp>
        <p:nvSpPr>
          <p:cNvPr id="136196" name="Slide Number Placeholder 3"/>
          <p:cNvSpPr>
            <a:spLocks noGrp="1"/>
          </p:cNvSpPr>
          <p:nvPr>
            <p:ph type="sldNum" sz="quarter"/>
          </p:nvPr>
        </p:nvSpPr>
        <p:spPr/>
        <p:txBody>
          <a:bodyPr/>
          <a:lstStyle/>
          <a:p>
            <a:pPr>
              <a:defRPr/>
            </a:pPr>
            <a:fld id="{211317C3-10E0-4949-972F-16BEFCECFE68}" type="slidenum">
              <a:rPr lang="en-US" smtClean="0">
                <a:latin typeface="Calibri" pitchFamily="34" charset="0"/>
              </a:rPr>
              <a:pPr>
                <a:defRPr/>
              </a:pPr>
              <a:t>5</a:t>
            </a:fld>
            <a:endParaRPr lang="en-US">
              <a:latin typeface="Calibri" pitchFamily="34" charset="0"/>
            </a:endParaRPr>
          </a:p>
        </p:txBody>
      </p:sp>
      <p:sp>
        <p:nvSpPr>
          <p:cNvPr id="5" name="Header Placeholder 4"/>
          <p:cNvSpPr>
            <a:spLocks noGrp="1"/>
          </p:cNvSpPr>
          <p:nvPr>
            <p:ph type="hdr" sz="quarter" idx="10"/>
          </p:nvPr>
        </p:nvSpPr>
        <p:spPr/>
        <p:txBody>
          <a:bodyPr/>
          <a:lstStyle/>
          <a:p>
            <a:endParaRPr lang="en-US" dirty="0"/>
          </a:p>
        </p:txBody>
      </p:sp>
      <p:sp>
        <p:nvSpPr>
          <p:cNvPr id="6" name="Date Placeholder 5"/>
          <p:cNvSpPr>
            <a:spLocks noGrp="1"/>
          </p:cNvSpPr>
          <p:nvPr>
            <p:ph type="dt" idx="11"/>
          </p:nvPr>
        </p:nvSpPr>
        <p:spPr/>
        <p:txBody>
          <a:bodyPr/>
          <a:lstStyle/>
          <a:p>
            <a:fld id="{19C7A993-5322-4388-8B4B-908FB63C85F6}" type="datetimeFigureOut">
              <a:rPr lang="en-US" smtClean="0"/>
              <a:pPr/>
              <a:t>3/23/2023</a:t>
            </a:fld>
            <a:endParaRPr lang="en-US" dirty="0"/>
          </a:p>
        </p:txBody>
      </p:sp>
    </p:spTree>
    <p:extLst>
      <p:ext uri="{BB962C8B-B14F-4D97-AF65-F5344CB8AC3E}">
        <p14:creationId xmlns:p14="http://schemas.microsoft.com/office/powerpoint/2010/main" val="1690161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ln/>
        </p:spPr>
      </p:sp>
      <p:sp>
        <p:nvSpPr>
          <p:cNvPr id="142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Times New Roman" pitchFamily="18" charset="0"/>
            </a:endParaRPr>
          </a:p>
        </p:txBody>
      </p:sp>
      <p:sp>
        <p:nvSpPr>
          <p:cNvPr id="138244" name="Slide Number Placeholder 3"/>
          <p:cNvSpPr>
            <a:spLocks noGrp="1"/>
          </p:cNvSpPr>
          <p:nvPr>
            <p:ph type="sldNum" sz="quarter"/>
          </p:nvPr>
        </p:nvSpPr>
        <p:spPr/>
        <p:txBody>
          <a:bodyPr/>
          <a:lstStyle/>
          <a:p>
            <a:pPr>
              <a:defRPr/>
            </a:pPr>
            <a:fld id="{BDD9498E-AB5E-4501-9263-22D980825B20}" type="slidenum">
              <a:rPr lang="en-US" smtClean="0">
                <a:latin typeface="Calibri" pitchFamily="34" charset="0"/>
              </a:rPr>
              <a:pPr>
                <a:defRPr/>
              </a:pPr>
              <a:t>6</a:t>
            </a:fld>
            <a:endParaRPr lang="en-US">
              <a:latin typeface="Calibri" pitchFamily="34" charset="0"/>
            </a:endParaRPr>
          </a:p>
        </p:txBody>
      </p:sp>
      <p:sp>
        <p:nvSpPr>
          <p:cNvPr id="5" name="Header Placeholder 4"/>
          <p:cNvSpPr>
            <a:spLocks noGrp="1"/>
          </p:cNvSpPr>
          <p:nvPr>
            <p:ph type="hdr" sz="quarter" idx="10"/>
          </p:nvPr>
        </p:nvSpPr>
        <p:spPr/>
        <p:txBody>
          <a:bodyPr/>
          <a:lstStyle/>
          <a:p>
            <a:endParaRPr lang="en-US" dirty="0"/>
          </a:p>
        </p:txBody>
      </p:sp>
      <p:sp>
        <p:nvSpPr>
          <p:cNvPr id="6" name="Date Placeholder 5"/>
          <p:cNvSpPr>
            <a:spLocks noGrp="1"/>
          </p:cNvSpPr>
          <p:nvPr>
            <p:ph type="dt" idx="11"/>
          </p:nvPr>
        </p:nvSpPr>
        <p:spPr/>
        <p:txBody>
          <a:bodyPr/>
          <a:lstStyle/>
          <a:p>
            <a:fld id="{19C7A993-5322-4388-8B4B-908FB63C85F6}" type="datetimeFigureOut">
              <a:rPr lang="en-US" smtClean="0"/>
              <a:pPr/>
              <a:t>3/23/2023</a:t>
            </a:fld>
            <a:endParaRPr lang="en-US" dirty="0"/>
          </a:p>
        </p:txBody>
      </p:sp>
    </p:spTree>
    <p:extLst>
      <p:ext uri="{BB962C8B-B14F-4D97-AF65-F5344CB8AC3E}">
        <p14:creationId xmlns:p14="http://schemas.microsoft.com/office/powerpoint/2010/main" val="3902863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a:ln/>
        </p:spPr>
      </p:sp>
      <p:sp>
        <p:nvSpPr>
          <p:cNvPr id="169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a:latin typeface="Arial" panose="020B0604020202020204" pitchFamily="34" charset="0"/>
            </a:endParaRPr>
          </a:p>
        </p:txBody>
      </p:sp>
      <p:sp>
        <p:nvSpPr>
          <p:cNvPr id="16998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a:latin typeface="Arial" panose="020B0604020202020204" pitchFamily="34" charset="0"/>
              </a:rPr>
              <a:t>Computer Hardware</a:t>
            </a:r>
          </a:p>
        </p:txBody>
      </p:sp>
      <p:sp>
        <p:nvSpPr>
          <p:cNvPr id="169989"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A2EE08D4-6EA9-4AF2-9C25-741A4D7D0C57}" type="slidenum">
              <a:rPr lang="en-US" altLang="en-US">
                <a:latin typeface="Arial" panose="020B0604020202020204" pitchFamily="34" charset="0"/>
              </a:rPr>
              <a:pPr/>
              <a:t>10</a:t>
            </a:fld>
            <a:endParaRPr lang="en-US" altLang="en-US">
              <a:latin typeface="Arial" panose="020B0604020202020204" pitchFamily="34" charset="0"/>
            </a:endParaRPr>
          </a:p>
        </p:txBody>
      </p:sp>
    </p:spTree>
    <p:extLst>
      <p:ext uri="{BB962C8B-B14F-4D97-AF65-F5344CB8AC3E}">
        <p14:creationId xmlns:p14="http://schemas.microsoft.com/office/powerpoint/2010/main" val="622840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a:t>Click to edit Master title style</a:t>
            </a:r>
          </a:p>
        </p:txBody>
      </p:sp>
      <p:sp>
        <p:nvSpPr>
          <p:cNvPr id="11" name="Date Placeholder 27"/>
          <p:cNvSpPr>
            <a:spLocks noGrp="1"/>
          </p:cNvSpPr>
          <p:nvPr>
            <p:ph type="dt" sz="half" idx="10"/>
          </p:nvPr>
        </p:nvSpPr>
        <p:spPr/>
        <p:txBody>
          <a:bodyPr/>
          <a:lstStyle>
            <a:lvl1pPr>
              <a:defRPr/>
            </a:lvl1pPr>
          </a:lstStyle>
          <a:p>
            <a:pPr>
              <a:defRPr/>
            </a:pPr>
            <a:fld id="{06762CF6-54CD-4109-A5D1-E0EA1E594E26}" type="datetime2">
              <a:rPr lang="en-US" smtClean="0"/>
              <a:t>Thursday, March 23, 2023</a:t>
            </a:fld>
            <a:endParaRPr lang="en-US"/>
          </a:p>
        </p:txBody>
      </p:sp>
      <p:sp>
        <p:nvSpPr>
          <p:cNvPr id="12" name="Footer Placeholder 16"/>
          <p:cNvSpPr>
            <a:spLocks noGrp="1"/>
          </p:cNvSpPr>
          <p:nvPr>
            <p:ph type="ftr" sz="quarter" idx="11"/>
          </p:nvPr>
        </p:nvSpPr>
        <p:spPr/>
        <p:txBody>
          <a:bodyPr/>
          <a:lstStyle>
            <a:lvl1pPr>
              <a:defRPr/>
            </a:lvl1pPr>
          </a:lstStyle>
          <a:p>
            <a:pPr>
              <a:defRPr/>
            </a:pPr>
            <a:r>
              <a:rPr lang="en-US"/>
              <a:t>Computer architecture and hardware maintenance</a:t>
            </a:r>
          </a:p>
        </p:txBody>
      </p:sp>
      <p:sp>
        <p:nvSpPr>
          <p:cNvPr id="13" name="Slide Number Placeholder 28"/>
          <p:cNvSpPr>
            <a:spLocks noGrp="1"/>
          </p:cNvSpPr>
          <p:nvPr>
            <p:ph type="sldNum" sz="quarter" idx="12"/>
          </p:nvPr>
        </p:nvSpPr>
        <p:spPr/>
        <p:txBody>
          <a:bodyPr/>
          <a:lstStyle>
            <a:lvl1pPr>
              <a:defRPr sz="1400">
                <a:solidFill>
                  <a:srgbClr val="FFFFFF"/>
                </a:solidFill>
              </a:defRPr>
            </a:lvl1pPr>
          </a:lstStyle>
          <a:p>
            <a:pPr>
              <a:defRPr/>
            </a:pPr>
            <a:fld id="{CEE33539-2A55-4B33-B5F6-3C018A46B50F}"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EA286574-3DDD-4E7D-8B3D-12DF44F8DAD1}" type="datetime2">
              <a:rPr lang="en-US" smtClean="0"/>
              <a:t>Thursday, March 23, 2023</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Computer architecture and hardware maintenance</a:t>
            </a:r>
          </a:p>
        </p:txBody>
      </p:sp>
      <p:sp>
        <p:nvSpPr>
          <p:cNvPr id="6" name="Slide Number Placeholder 22"/>
          <p:cNvSpPr>
            <a:spLocks noGrp="1"/>
          </p:cNvSpPr>
          <p:nvPr>
            <p:ph type="sldNum" sz="quarter" idx="12"/>
          </p:nvPr>
        </p:nvSpPr>
        <p:spPr/>
        <p:txBody>
          <a:bodyPr/>
          <a:lstStyle>
            <a:lvl1pPr>
              <a:defRPr/>
            </a:lvl1pPr>
          </a:lstStyle>
          <a:p>
            <a:pPr>
              <a:defRPr/>
            </a:pPr>
            <a:fld id="{5D9FB300-39F3-49F7-8C07-6CEA1EFFB79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11BD1B7B-B851-40B0-8708-50128E4219C1}" type="datetime2">
              <a:rPr lang="en-US" smtClean="0"/>
              <a:t>Thursday, March 23, 2023</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Computer architecture and hardware maintenance</a:t>
            </a:r>
          </a:p>
        </p:txBody>
      </p:sp>
      <p:sp>
        <p:nvSpPr>
          <p:cNvPr id="6" name="Slide Number Placeholder 22"/>
          <p:cNvSpPr>
            <a:spLocks noGrp="1"/>
          </p:cNvSpPr>
          <p:nvPr>
            <p:ph type="sldNum" sz="quarter" idx="12"/>
          </p:nvPr>
        </p:nvSpPr>
        <p:spPr/>
        <p:txBody>
          <a:bodyPr/>
          <a:lstStyle>
            <a:lvl1pPr>
              <a:defRPr/>
            </a:lvl1pPr>
          </a:lstStyle>
          <a:p>
            <a:pPr>
              <a:defRPr/>
            </a:pPr>
            <a:fld id="{35345777-A767-4893-9E47-5C4253B9F48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914400" y="1447800"/>
            <a:ext cx="7772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51814435-85EE-4142-A97C-997CD9F930A4}" type="datetime2">
              <a:rPr lang="en-US" smtClean="0"/>
              <a:t>Thursday, March 23, 2023</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Computer architecture and hardware maintenance</a:t>
            </a:r>
          </a:p>
        </p:txBody>
      </p:sp>
      <p:sp>
        <p:nvSpPr>
          <p:cNvPr id="6" name="Slide Number Placeholder 22"/>
          <p:cNvSpPr>
            <a:spLocks noGrp="1"/>
          </p:cNvSpPr>
          <p:nvPr>
            <p:ph type="sldNum" sz="quarter" idx="12"/>
          </p:nvPr>
        </p:nvSpPr>
        <p:spPr/>
        <p:txBody>
          <a:bodyPr/>
          <a:lstStyle>
            <a:lvl1pPr>
              <a:defRPr/>
            </a:lvl1pPr>
          </a:lstStyle>
          <a:p>
            <a:pPr>
              <a:defRPr/>
            </a:pPr>
            <a:fld id="{FB7E2207-B889-4567-8ECF-2C8953F8322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9" name="Date Placeholder 3"/>
          <p:cNvSpPr>
            <a:spLocks noGrp="1"/>
          </p:cNvSpPr>
          <p:nvPr>
            <p:ph type="dt" sz="half" idx="10"/>
          </p:nvPr>
        </p:nvSpPr>
        <p:spPr/>
        <p:txBody>
          <a:bodyPr/>
          <a:lstStyle>
            <a:lvl1pPr>
              <a:defRPr/>
            </a:lvl1pPr>
          </a:lstStyle>
          <a:p>
            <a:pPr>
              <a:defRPr/>
            </a:pPr>
            <a:fld id="{7CCFF984-E23C-49E4-9432-1AF01765FD05}" type="datetime2">
              <a:rPr lang="en-US" smtClean="0"/>
              <a:t>Thursday, March 23, 2023</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r>
              <a:rPr lang="en-US"/>
              <a:t>Computer architecture and hardware maintenance</a:t>
            </a:r>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686C76F5-47E5-4E16-B9D7-D9B169464192}"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461ECAAB-36AE-4CFB-B634-14B0C1156AA7}" type="datetime2">
              <a:rPr lang="en-US" smtClean="0"/>
              <a:t>Thursday, March 23, 2023</a:t>
            </a:fld>
            <a:endParaRPr lang="en-US"/>
          </a:p>
        </p:txBody>
      </p:sp>
      <p:sp>
        <p:nvSpPr>
          <p:cNvPr id="6" name="Footer Placeholder 2"/>
          <p:cNvSpPr>
            <a:spLocks noGrp="1"/>
          </p:cNvSpPr>
          <p:nvPr>
            <p:ph type="ftr" sz="quarter" idx="11"/>
          </p:nvPr>
        </p:nvSpPr>
        <p:spPr/>
        <p:txBody>
          <a:bodyPr/>
          <a:lstStyle>
            <a:lvl1pPr>
              <a:defRPr/>
            </a:lvl1pPr>
          </a:lstStyle>
          <a:p>
            <a:pPr>
              <a:defRPr/>
            </a:pPr>
            <a:r>
              <a:rPr lang="en-US"/>
              <a:t>Computer architecture and hardware maintenance</a:t>
            </a:r>
          </a:p>
        </p:txBody>
      </p:sp>
      <p:sp>
        <p:nvSpPr>
          <p:cNvPr id="7" name="Slide Number Placeholder 22"/>
          <p:cNvSpPr>
            <a:spLocks noGrp="1"/>
          </p:cNvSpPr>
          <p:nvPr>
            <p:ph type="sldNum" sz="quarter" idx="12"/>
          </p:nvPr>
        </p:nvSpPr>
        <p:spPr/>
        <p:txBody>
          <a:bodyPr/>
          <a:lstStyle>
            <a:lvl1pPr>
              <a:defRPr/>
            </a:lvl1pPr>
          </a:lstStyle>
          <a:p>
            <a:pPr>
              <a:defRPr/>
            </a:pPr>
            <a:fld id="{6598EA3E-4553-43F8-AEC3-6035A2C6F0D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49530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p:cNvSpPr>
            <a:spLocks noGrp="1"/>
          </p:cNvSpPr>
          <p:nvPr>
            <p:ph type="dt" sz="half" idx="10"/>
          </p:nvPr>
        </p:nvSpPr>
        <p:spPr/>
        <p:txBody>
          <a:bodyPr/>
          <a:lstStyle>
            <a:lvl1pPr>
              <a:defRPr/>
            </a:lvl1pPr>
          </a:lstStyle>
          <a:p>
            <a:pPr>
              <a:defRPr/>
            </a:pPr>
            <a:fld id="{F9646BD0-D316-41A7-A3B7-0F09FAA02B0B}" type="datetime2">
              <a:rPr lang="en-US" smtClean="0"/>
              <a:t>Thursday, March 23, 2023</a:t>
            </a:fld>
            <a:endParaRPr lang="en-US"/>
          </a:p>
        </p:txBody>
      </p:sp>
      <p:sp>
        <p:nvSpPr>
          <p:cNvPr id="8" name="Footer Placeholder 2"/>
          <p:cNvSpPr>
            <a:spLocks noGrp="1"/>
          </p:cNvSpPr>
          <p:nvPr>
            <p:ph type="ftr" sz="quarter" idx="11"/>
          </p:nvPr>
        </p:nvSpPr>
        <p:spPr/>
        <p:txBody>
          <a:bodyPr/>
          <a:lstStyle>
            <a:lvl1pPr>
              <a:defRPr/>
            </a:lvl1pPr>
          </a:lstStyle>
          <a:p>
            <a:pPr>
              <a:defRPr/>
            </a:pPr>
            <a:r>
              <a:rPr lang="en-US"/>
              <a:t>Computer architecture and hardware maintenance</a:t>
            </a:r>
          </a:p>
        </p:txBody>
      </p:sp>
      <p:sp>
        <p:nvSpPr>
          <p:cNvPr id="9" name="Slide Number Placeholder 22"/>
          <p:cNvSpPr>
            <a:spLocks noGrp="1"/>
          </p:cNvSpPr>
          <p:nvPr>
            <p:ph type="sldNum" sz="quarter" idx="12"/>
          </p:nvPr>
        </p:nvSpPr>
        <p:spPr/>
        <p:txBody>
          <a:bodyPr/>
          <a:lstStyle>
            <a:lvl1pPr>
              <a:defRPr/>
            </a:lvl1pPr>
          </a:lstStyle>
          <a:p>
            <a:pPr>
              <a:defRPr/>
            </a:pPr>
            <a:fld id="{11EC4AA2-DF06-431E-B1D1-A0C42EFB250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fld id="{398AE174-C35C-48E8-B9F4-513B44B386B4}" type="datetime2">
              <a:rPr lang="en-US" smtClean="0"/>
              <a:t>Thursday, March 23, 2023</a:t>
            </a:fld>
            <a:endParaRPr lang="en-US"/>
          </a:p>
        </p:txBody>
      </p:sp>
      <p:sp>
        <p:nvSpPr>
          <p:cNvPr id="4" name="Footer Placeholder 2"/>
          <p:cNvSpPr>
            <a:spLocks noGrp="1"/>
          </p:cNvSpPr>
          <p:nvPr>
            <p:ph type="ftr" sz="quarter" idx="11"/>
          </p:nvPr>
        </p:nvSpPr>
        <p:spPr/>
        <p:txBody>
          <a:bodyPr/>
          <a:lstStyle>
            <a:lvl1pPr>
              <a:defRPr/>
            </a:lvl1pPr>
          </a:lstStyle>
          <a:p>
            <a:pPr>
              <a:defRPr/>
            </a:pPr>
            <a:r>
              <a:rPr lang="en-US"/>
              <a:t>Computer architecture and hardware maintenance</a:t>
            </a:r>
          </a:p>
        </p:txBody>
      </p:sp>
      <p:sp>
        <p:nvSpPr>
          <p:cNvPr id="5" name="Slide Number Placeholder 22"/>
          <p:cNvSpPr>
            <a:spLocks noGrp="1"/>
          </p:cNvSpPr>
          <p:nvPr>
            <p:ph type="sldNum" sz="quarter" idx="12"/>
          </p:nvPr>
        </p:nvSpPr>
        <p:spPr/>
        <p:txBody>
          <a:bodyPr/>
          <a:lstStyle>
            <a:lvl1pPr>
              <a:defRPr/>
            </a:lvl1pPr>
          </a:lstStyle>
          <a:p>
            <a:pPr>
              <a:defRPr/>
            </a:pPr>
            <a:fld id="{0516E89B-6F25-40C3-A77B-058ED7CD65C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55265F50-B954-4D41-B821-5A35B2948CA1}" type="datetime2">
              <a:rPr lang="en-US" smtClean="0"/>
              <a:t>Thursday, March 23, 2023</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a:t>Computer architecture and hardware maintenance</a:t>
            </a:r>
          </a:p>
        </p:txBody>
      </p:sp>
      <p:sp>
        <p:nvSpPr>
          <p:cNvPr id="4" name="Slide Number Placeholder 22"/>
          <p:cNvSpPr>
            <a:spLocks noGrp="1"/>
          </p:cNvSpPr>
          <p:nvPr>
            <p:ph type="sldNum" sz="quarter" idx="12"/>
          </p:nvPr>
        </p:nvSpPr>
        <p:spPr/>
        <p:txBody>
          <a:bodyPr/>
          <a:lstStyle>
            <a:lvl1pPr>
              <a:defRPr/>
            </a:lvl1pPr>
          </a:lstStyle>
          <a:p>
            <a:pPr>
              <a:defRPr/>
            </a:pPr>
            <a:fld id="{19807EBF-9450-4FB7-8119-1AA344B9613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p:cNvSpPr>
            <a:spLocks noGrp="1"/>
          </p:cNvSpPr>
          <p:nvPr>
            <p:ph type="dt" sz="half" idx="10"/>
          </p:nvPr>
        </p:nvSpPr>
        <p:spPr/>
        <p:txBody>
          <a:bodyPr/>
          <a:lstStyle>
            <a:lvl1pPr>
              <a:defRPr/>
            </a:lvl1pPr>
          </a:lstStyle>
          <a:p>
            <a:pPr>
              <a:defRPr/>
            </a:pPr>
            <a:fld id="{93009F17-9569-4698-9532-EF2F8965D424}" type="datetime2">
              <a:rPr lang="en-US" smtClean="0"/>
              <a:t>Thursday, March 23, 2023</a:t>
            </a:fld>
            <a:endParaRPr lang="en-US"/>
          </a:p>
        </p:txBody>
      </p:sp>
      <p:sp>
        <p:nvSpPr>
          <p:cNvPr id="8" name="Footer Placeholder 5"/>
          <p:cNvSpPr>
            <a:spLocks noGrp="1"/>
          </p:cNvSpPr>
          <p:nvPr>
            <p:ph type="ftr" sz="quarter" idx="11"/>
          </p:nvPr>
        </p:nvSpPr>
        <p:spPr/>
        <p:txBody>
          <a:bodyPr/>
          <a:lstStyle>
            <a:lvl1pPr>
              <a:defRPr/>
            </a:lvl1pPr>
          </a:lstStyle>
          <a:p>
            <a:pPr>
              <a:defRPr/>
            </a:pPr>
            <a:r>
              <a:rPr lang="en-US"/>
              <a:t>Computer architecture and hardware maintenance</a:t>
            </a:r>
          </a:p>
        </p:txBody>
      </p:sp>
      <p:sp>
        <p:nvSpPr>
          <p:cNvPr id="9" name="Slide Number Placeholder 6"/>
          <p:cNvSpPr>
            <a:spLocks noGrp="1"/>
          </p:cNvSpPr>
          <p:nvPr>
            <p:ph type="sldNum" sz="quarter" idx="12"/>
          </p:nvPr>
        </p:nvSpPr>
        <p:spPr/>
        <p:txBody>
          <a:bodyPr/>
          <a:lstStyle>
            <a:lvl1pPr>
              <a:defRPr/>
            </a:lvl1pPr>
          </a:lstStyle>
          <a:p>
            <a:pPr>
              <a:defRPr/>
            </a:pPr>
            <a:fld id="{83B03892-D9BB-4A71-A314-62DEC833435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F0A5F27D-86B0-4FD9-9069-E5C1B8EC59AD}" type="datetime2">
              <a:rPr lang="en-US" smtClean="0"/>
              <a:t>Thursday, March 23, 2023</a:t>
            </a:fld>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r>
              <a:rPr lang="en-US"/>
              <a:t>Computer architecture and hardware maintenance</a:t>
            </a:r>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7822851D-ED06-4B62-8009-387E02DE240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1028"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latin typeface="Arial" pitchFamily="34" charset="0"/>
              </a:defRPr>
            </a:lvl1pPr>
          </a:lstStyle>
          <a:p>
            <a:pPr>
              <a:defRPr/>
            </a:pPr>
            <a:fld id="{BA405960-5984-4799-B1AB-CC2962BA5CDA}" type="datetime2">
              <a:rPr lang="en-US" smtClean="0"/>
              <a:t>Thursday, March 23, 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latin typeface="Arial" pitchFamily="34" charset="0"/>
              </a:defRPr>
            </a:lvl1pPr>
          </a:lstStyle>
          <a:p>
            <a:pPr>
              <a:defRPr/>
            </a:pPr>
            <a:r>
              <a:rPr lang="en-US"/>
              <a:t>Computer architecture and hardware maintenance</a:t>
            </a:r>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34D4A6AD-EA79-4E76-94EE-618031FC3B6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62" r:id="rId1"/>
    <p:sldLayoutId id="2147483855" r:id="rId2"/>
    <p:sldLayoutId id="2147483863" r:id="rId3"/>
    <p:sldLayoutId id="2147483856" r:id="rId4"/>
    <p:sldLayoutId id="2147483857" r:id="rId5"/>
    <p:sldLayoutId id="2147483858" r:id="rId6"/>
    <p:sldLayoutId id="2147483859" r:id="rId7"/>
    <p:sldLayoutId id="2147483864" r:id="rId8"/>
    <p:sldLayoutId id="2147483865" r:id="rId9"/>
    <p:sldLayoutId id="2147483860" r:id="rId10"/>
    <p:sldLayoutId id="2147483861" r:id="rId11"/>
  </p:sldLayoutIdLst>
  <p:hf hdr="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DE009A9-4424-929C-6B97-86BD869139E9}"/>
              </a:ext>
            </a:extLst>
          </p:cNvPr>
          <p:cNvSpPr>
            <a:spLocks noGrp="1" noChangeArrowheads="1"/>
          </p:cNvSpPr>
          <p:nvPr>
            <p:ph type="ctrTitle"/>
          </p:nvPr>
        </p:nvSpPr>
        <p:spPr>
          <a:xfrm>
            <a:off x="539750" y="228600"/>
            <a:ext cx="8186738" cy="1046163"/>
          </a:xfrm>
        </p:spPr>
        <p:txBody>
          <a:bodyPr/>
          <a:lstStyle/>
          <a:p>
            <a:pPr algn="ctr" eaLnBrk="1" hangingPunct="1"/>
            <a:r>
              <a:rPr lang="en-US" altLang="zh-CN" sz="3200" b="1" dirty="0">
                <a:solidFill>
                  <a:srgbClr val="0066FF"/>
                </a:solidFill>
                <a:latin typeface="Calibri" panose="020F0502020204030204" pitchFamily="34" charset="0"/>
                <a:ea typeface="宋体" panose="02010600030101010101" pitchFamily="2" charset="-122"/>
                <a:cs typeface="Calibri" panose="020F0502020204030204" pitchFamily="34" charset="0"/>
              </a:rPr>
              <a:t>KIGALI IKINDEPENDENT UNIVERSITY</a:t>
            </a:r>
          </a:p>
        </p:txBody>
      </p:sp>
      <p:sp>
        <p:nvSpPr>
          <p:cNvPr id="6147" name="Rectangle 3">
            <a:extLst>
              <a:ext uri="{FF2B5EF4-FFF2-40B4-BE49-F238E27FC236}">
                <a16:creationId xmlns:a16="http://schemas.microsoft.com/office/drawing/2014/main" id="{B32BEF4B-FC5E-2097-0619-68181369757B}"/>
              </a:ext>
            </a:extLst>
          </p:cNvPr>
          <p:cNvSpPr>
            <a:spLocks noGrp="1" noChangeArrowheads="1"/>
          </p:cNvSpPr>
          <p:nvPr>
            <p:ph type="subTitle" idx="1"/>
          </p:nvPr>
        </p:nvSpPr>
        <p:spPr>
          <a:xfrm>
            <a:off x="868363" y="4543425"/>
            <a:ext cx="7877175" cy="1549400"/>
          </a:xfrm>
        </p:spPr>
        <p:txBody>
          <a:bodyPr/>
          <a:lstStyle/>
          <a:p>
            <a:pPr algn="l" eaLnBrk="1" hangingPunct="1"/>
            <a:r>
              <a:rPr lang="en-US" altLang="zh-CN" sz="2000" b="1" dirty="0">
                <a:solidFill>
                  <a:schemeClr val="tx1"/>
                </a:solidFill>
                <a:ea typeface="宋体" panose="02010600030101010101" pitchFamily="2" charset="-122"/>
              </a:rPr>
              <a:t>Lecturer : </a:t>
            </a:r>
            <a:r>
              <a:rPr lang="en-US" altLang="zh-CN" sz="2000" b="1" dirty="0" err="1">
                <a:solidFill>
                  <a:schemeClr val="tx1"/>
                </a:solidFill>
                <a:ea typeface="宋体" panose="02010600030101010101" pitchFamily="2" charset="-122"/>
              </a:rPr>
              <a:t>Kwizera</a:t>
            </a:r>
            <a:r>
              <a:rPr lang="en-US" altLang="zh-CN" sz="2000" b="1" dirty="0">
                <a:solidFill>
                  <a:schemeClr val="tx1"/>
                </a:solidFill>
                <a:ea typeface="宋体" panose="02010600030101010101" pitchFamily="2" charset="-122"/>
              </a:rPr>
              <a:t> Jean Pierre</a:t>
            </a:r>
          </a:p>
          <a:p>
            <a:pPr algn="l" eaLnBrk="1" hangingPunct="1"/>
            <a:r>
              <a:rPr lang="en-US" altLang="zh-CN" sz="2000" b="1" dirty="0">
                <a:solidFill>
                  <a:schemeClr val="tx1"/>
                </a:solidFill>
                <a:ea typeface="宋体" panose="02010600030101010101" pitchFamily="2" charset="-122"/>
              </a:rPr>
              <a:t>Cell phone : 0785520535</a:t>
            </a:r>
          </a:p>
          <a:p>
            <a:pPr algn="l" eaLnBrk="1" hangingPunct="1"/>
            <a:r>
              <a:rPr lang="en-US" altLang="zh-CN" sz="2000" b="1" dirty="0">
                <a:solidFill>
                  <a:schemeClr val="tx1"/>
                </a:solidFill>
                <a:ea typeface="宋体" panose="02010600030101010101" pitchFamily="2" charset="-122"/>
              </a:rPr>
              <a:t>E-mail : kwijpeter01@gmail.com</a:t>
            </a:r>
          </a:p>
          <a:p>
            <a:pPr algn="l" eaLnBrk="1" hangingPunct="1">
              <a:buFont typeface="Arial" panose="020B0604020202020204" pitchFamily="34" charset="0"/>
              <a:buNone/>
            </a:pPr>
            <a:endParaRPr lang="en-US" altLang="zh-CN" sz="2000" b="1" dirty="0">
              <a:solidFill>
                <a:schemeClr val="tx1"/>
              </a:solidFill>
              <a:ea typeface="宋体" panose="02010600030101010101" pitchFamily="2" charset="-122"/>
            </a:endParaRPr>
          </a:p>
        </p:txBody>
      </p:sp>
      <p:sp>
        <p:nvSpPr>
          <p:cNvPr id="6148" name="日期占位符 4">
            <a:extLst>
              <a:ext uri="{FF2B5EF4-FFF2-40B4-BE49-F238E27FC236}">
                <a16:creationId xmlns:a16="http://schemas.microsoft.com/office/drawing/2014/main" id="{ACD94A63-0EAD-422C-B3E6-83BDBA2665C8}"/>
              </a:ext>
            </a:extLst>
          </p:cNvPr>
          <p:cNvSpPr>
            <a:spLocks noGrp="1"/>
          </p:cNvSpPr>
          <p:nvPr>
            <p:ph type="dt" sz="quarter" idx="11"/>
          </p:nvPr>
        </p:nvSpPr>
        <p:spPr>
          <a:xfrm>
            <a:off x="6245686" y="6189611"/>
            <a:ext cx="2514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spcAft>
                <a:spcPct val="20000"/>
              </a:spcAft>
              <a:buClr>
                <a:schemeClr val="accent1"/>
              </a:buClr>
              <a:buSzPct val="110000"/>
              <a:buFont typeface="Arial" panose="020B0604020202020204" pitchFamily="34" charset="0"/>
              <a:buChar char="•"/>
              <a:defRPr sz="2600">
                <a:solidFill>
                  <a:schemeClr val="tx1"/>
                </a:solidFill>
                <a:latin typeface="Arial" panose="020B0604020202020204" pitchFamily="34" charset="0"/>
              </a:defRPr>
            </a:lvl1pPr>
            <a:lvl2pPr marL="742950" indent="-285750">
              <a:lnSpc>
                <a:spcPct val="90000"/>
              </a:lnSpc>
              <a:spcBef>
                <a:spcPct val="20000"/>
              </a:spcBef>
              <a:spcAft>
                <a:spcPct val="20000"/>
              </a:spcAft>
              <a:buClr>
                <a:schemeClr val="accent1"/>
              </a:buClr>
              <a:buChar char="–"/>
              <a:defRPr sz="2200">
                <a:solidFill>
                  <a:schemeClr val="tx1"/>
                </a:solidFill>
                <a:latin typeface="Arial" panose="020B0604020202020204" pitchFamily="34" charset="0"/>
              </a:defRPr>
            </a:lvl2pPr>
            <a:lvl3pPr marL="1143000" indent="-228600">
              <a:lnSpc>
                <a:spcPct val="90000"/>
              </a:lnSpc>
              <a:spcBef>
                <a:spcPct val="20000"/>
              </a:spcBef>
              <a:spcAft>
                <a:spcPct val="20000"/>
              </a:spcAft>
              <a:buClr>
                <a:schemeClr val="accent1"/>
              </a:buClr>
              <a:buChar char="•"/>
              <a:defRPr sz="2000">
                <a:solidFill>
                  <a:schemeClr val="tx1"/>
                </a:solidFill>
                <a:latin typeface="Arial" panose="020B0604020202020204" pitchFamily="34" charset="0"/>
              </a:defRPr>
            </a:lvl3pPr>
            <a:lvl4pPr marL="1600200" indent="-228600">
              <a:lnSpc>
                <a:spcPct val="90000"/>
              </a:lnSpc>
              <a:spcBef>
                <a:spcPct val="20000"/>
              </a:spcBef>
              <a:spcAft>
                <a:spcPct val="20000"/>
              </a:spcAft>
              <a:buClr>
                <a:schemeClr val="accent1"/>
              </a:buClr>
              <a:buSzPct val="70000"/>
              <a:buChar char="–"/>
              <a:defRPr sz="2000">
                <a:solidFill>
                  <a:schemeClr val="tx1"/>
                </a:solidFill>
                <a:latin typeface="Arial" panose="020B0604020202020204" pitchFamily="34" charset="0"/>
              </a:defRPr>
            </a:lvl4pPr>
            <a:lvl5pPr marL="2057400" indent="-228600">
              <a:lnSpc>
                <a:spcPct val="90000"/>
              </a:lnSpc>
              <a:spcBef>
                <a:spcPct val="20000"/>
              </a:spcBef>
              <a:spcAft>
                <a:spcPct val="20000"/>
              </a:spcAft>
              <a:buClr>
                <a:schemeClr val="accent1"/>
              </a:buClr>
              <a:buSzPct val="70000"/>
              <a:buChar char="•"/>
              <a:defRPr sz="16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20000"/>
              </a:spcAft>
              <a:buClr>
                <a:schemeClr val="accent1"/>
              </a:buClr>
              <a:buSzPct val="70000"/>
              <a:buChar char="•"/>
              <a:defRPr sz="16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20000"/>
              </a:spcAft>
              <a:buClr>
                <a:schemeClr val="accent1"/>
              </a:buClr>
              <a:buSzPct val="70000"/>
              <a:buChar char="•"/>
              <a:defRPr sz="16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20000"/>
              </a:spcAft>
              <a:buClr>
                <a:schemeClr val="accent1"/>
              </a:buClr>
              <a:buSzPct val="70000"/>
              <a:buChar char="•"/>
              <a:defRPr sz="16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20000"/>
              </a:spcAft>
              <a:buClr>
                <a:schemeClr val="accent1"/>
              </a:buClr>
              <a:buSzPct val="70000"/>
              <a:buChar char="•"/>
              <a:defRPr sz="1600">
                <a:solidFill>
                  <a:schemeClr val="tx1"/>
                </a:solidFill>
                <a:latin typeface="Arial" panose="020B0604020202020204" pitchFamily="34" charset="0"/>
              </a:defRPr>
            </a:lvl9pPr>
          </a:lstStyle>
          <a:p>
            <a:pPr>
              <a:lnSpc>
                <a:spcPct val="100000"/>
              </a:lnSpc>
              <a:spcBef>
                <a:spcPct val="0"/>
              </a:spcBef>
              <a:spcAft>
                <a:spcPct val="0"/>
              </a:spcAft>
              <a:buClrTx/>
              <a:buSzTx/>
              <a:buFontTx/>
              <a:buNone/>
            </a:pPr>
            <a:fld id="{DBB53410-7F27-4673-9658-E9628F67815F}" type="datetime2">
              <a:rPr lang="en-US" altLang="zh-CN" sz="1000" smtClean="0"/>
              <a:t>Thursday, March 23, 2023</a:t>
            </a:fld>
            <a:endParaRPr lang="en-US" altLang="zh-CN" sz="1000" dirty="0"/>
          </a:p>
        </p:txBody>
      </p:sp>
      <p:sp>
        <p:nvSpPr>
          <p:cNvPr id="6149" name="灯片编号占位符 3">
            <a:extLst>
              <a:ext uri="{FF2B5EF4-FFF2-40B4-BE49-F238E27FC236}">
                <a16:creationId xmlns:a16="http://schemas.microsoft.com/office/drawing/2014/main" id="{CB31B0B3-1786-5B22-9D52-29C5308FD32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spcAft>
                <a:spcPct val="20000"/>
              </a:spcAft>
              <a:buClr>
                <a:schemeClr val="accent1"/>
              </a:buClr>
              <a:buSzPct val="110000"/>
              <a:buFont typeface="Arial" panose="020B0604020202020204" pitchFamily="34" charset="0"/>
              <a:buChar char="•"/>
              <a:defRPr sz="2600">
                <a:solidFill>
                  <a:schemeClr val="tx1"/>
                </a:solidFill>
                <a:latin typeface="Arial" panose="020B0604020202020204" pitchFamily="34" charset="0"/>
              </a:defRPr>
            </a:lvl1pPr>
            <a:lvl2pPr marL="742950" indent="-285750">
              <a:lnSpc>
                <a:spcPct val="90000"/>
              </a:lnSpc>
              <a:spcBef>
                <a:spcPct val="20000"/>
              </a:spcBef>
              <a:spcAft>
                <a:spcPct val="20000"/>
              </a:spcAft>
              <a:buClr>
                <a:schemeClr val="accent1"/>
              </a:buClr>
              <a:buChar char="–"/>
              <a:defRPr sz="2200">
                <a:solidFill>
                  <a:schemeClr val="tx1"/>
                </a:solidFill>
                <a:latin typeface="Arial" panose="020B0604020202020204" pitchFamily="34" charset="0"/>
              </a:defRPr>
            </a:lvl2pPr>
            <a:lvl3pPr marL="1143000" indent="-228600">
              <a:lnSpc>
                <a:spcPct val="90000"/>
              </a:lnSpc>
              <a:spcBef>
                <a:spcPct val="20000"/>
              </a:spcBef>
              <a:spcAft>
                <a:spcPct val="20000"/>
              </a:spcAft>
              <a:buClr>
                <a:schemeClr val="accent1"/>
              </a:buClr>
              <a:buChar char="•"/>
              <a:defRPr sz="2000">
                <a:solidFill>
                  <a:schemeClr val="tx1"/>
                </a:solidFill>
                <a:latin typeface="Arial" panose="020B0604020202020204" pitchFamily="34" charset="0"/>
              </a:defRPr>
            </a:lvl3pPr>
            <a:lvl4pPr marL="1600200" indent="-228600">
              <a:lnSpc>
                <a:spcPct val="90000"/>
              </a:lnSpc>
              <a:spcBef>
                <a:spcPct val="20000"/>
              </a:spcBef>
              <a:spcAft>
                <a:spcPct val="20000"/>
              </a:spcAft>
              <a:buClr>
                <a:schemeClr val="accent1"/>
              </a:buClr>
              <a:buSzPct val="70000"/>
              <a:buChar char="–"/>
              <a:defRPr sz="2000">
                <a:solidFill>
                  <a:schemeClr val="tx1"/>
                </a:solidFill>
                <a:latin typeface="Arial" panose="020B0604020202020204" pitchFamily="34" charset="0"/>
              </a:defRPr>
            </a:lvl4pPr>
            <a:lvl5pPr marL="2057400" indent="-228600">
              <a:lnSpc>
                <a:spcPct val="90000"/>
              </a:lnSpc>
              <a:spcBef>
                <a:spcPct val="20000"/>
              </a:spcBef>
              <a:spcAft>
                <a:spcPct val="20000"/>
              </a:spcAft>
              <a:buClr>
                <a:schemeClr val="accent1"/>
              </a:buClr>
              <a:buSzPct val="70000"/>
              <a:buChar char="•"/>
              <a:defRPr sz="1600">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20000"/>
              </a:spcAft>
              <a:buClr>
                <a:schemeClr val="accent1"/>
              </a:buClr>
              <a:buSzPct val="70000"/>
              <a:buChar char="•"/>
              <a:defRPr sz="1600">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20000"/>
              </a:spcAft>
              <a:buClr>
                <a:schemeClr val="accent1"/>
              </a:buClr>
              <a:buSzPct val="70000"/>
              <a:buChar char="•"/>
              <a:defRPr sz="1600">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20000"/>
              </a:spcAft>
              <a:buClr>
                <a:schemeClr val="accent1"/>
              </a:buClr>
              <a:buSzPct val="70000"/>
              <a:buChar char="•"/>
              <a:defRPr sz="1600">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20000"/>
              </a:spcAft>
              <a:buClr>
                <a:schemeClr val="accent1"/>
              </a:buClr>
              <a:buSzPct val="70000"/>
              <a:buChar char="•"/>
              <a:defRPr sz="1600">
                <a:solidFill>
                  <a:schemeClr val="tx1"/>
                </a:solidFill>
                <a:latin typeface="Arial" panose="020B0604020202020204" pitchFamily="34" charset="0"/>
              </a:defRPr>
            </a:lvl9pPr>
          </a:lstStyle>
          <a:p>
            <a:pPr>
              <a:lnSpc>
                <a:spcPct val="100000"/>
              </a:lnSpc>
              <a:spcBef>
                <a:spcPct val="0"/>
              </a:spcBef>
              <a:spcAft>
                <a:spcPct val="0"/>
              </a:spcAft>
              <a:buClrTx/>
              <a:buSzTx/>
              <a:buFontTx/>
              <a:buNone/>
            </a:pPr>
            <a:fld id="{95D64FA6-78FB-49C0-8D9B-BCD1122BDA17}" type="slidenum">
              <a:rPr lang="en-US" altLang="zh-CN" sz="1000"/>
              <a:pPr>
                <a:lnSpc>
                  <a:spcPct val="100000"/>
                </a:lnSpc>
                <a:spcBef>
                  <a:spcPct val="0"/>
                </a:spcBef>
                <a:spcAft>
                  <a:spcPct val="0"/>
                </a:spcAft>
                <a:buClrTx/>
                <a:buSzTx/>
                <a:buFontTx/>
                <a:buNone/>
              </a:pPr>
              <a:t>1</a:t>
            </a:fld>
            <a:endParaRPr lang="en-US" altLang="zh-CN" sz="1000"/>
          </a:p>
        </p:txBody>
      </p:sp>
      <p:sp>
        <p:nvSpPr>
          <p:cNvPr id="2" name="Horizontal Scroll 3">
            <a:extLst>
              <a:ext uri="{FF2B5EF4-FFF2-40B4-BE49-F238E27FC236}">
                <a16:creationId xmlns:a16="http://schemas.microsoft.com/office/drawing/2014/main" id="{9E02FF2B-D0A5-01B3-8E49-E68FCC5B297D}"/>
              </a:ext>
            </a:extLst>
          </p:cNvPr>
          <p:cNvSpPr/>
          <p:nvPr/>
        </p:nvSpPr>
        <p:spPr>
          <a:xfrm>
            <a:off x="603250" y="1828800"/>
            <a:ext cx="7877174" cy="2514600"/>
          </a:xfrm>
          <a:prstGeom prst="horizontalScroll">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800" b="1" dirty="0">
                <a:solidFill>
                  <a:srgbClr val="0033CC"/>
                </a:solidFill>
              </a:rPr>
              <a:t>Module</a:t>
            </a:r>
            <a:r>
              <a:rPr lang="en-GB" sz="3200" b="1" dirty="0">
                <a:solidFill>
                  <a:srgbClr val="000099"/>
                </a:solidFill>
              </a:rPr>
              <a:t>: </a:t>
            </a:r>
            <a:r>
              <a:rPr lang="en-US" sz="3200" b="1" dirty="0">
                <a:solidFill>
                  <a:srgbClr val="000099"/>
                </a:solidFill>
              </a:rPr>
              <a:t>Computer architecture and hardware maintenance</a:t>
            </a:r>
          </a:p>
          <a:p>
            <a:pPr algn="ctr">
              <a:defRPr/>
            </a:pPr>
            <a:endParaRPr lang="en-GB" sz="2800" b="1" dirty="0">
              <a:solidFill>
                <a:srgbClr val="0033CC"/>
              </a:solidFill>
            </a:endParaRPr>
          </a:p>
          <a:p>
            <a:pPr algn="ctr">
              <a:defRPr/>
            </a:pPr>
            <a:r>
              <a:rPr lang="en-GB" sz="2800" b="1" dirty="0">
                <a:solidFill>
                  <a:srgbClr val="0033CC"/>
                </a:solidFill>
              </a:rPr>
              <a:t>Module code: CSM107</a:t>
            </a:r>
            <a:endParaRPr lang="en-US" sz="2800" dirty="0">
              <a:solidFill>
                <a:srgbClr val="0033CC"/>
              </a:solidFill>
            </a:endParaRPr>
          </a:p>
        </p:txBody>
      </p:sp>
      <p:sp>
        <p:nvSpPr>
          <p:cNvPr id="3" name="Footer Placeholder 2">
            <a:extLst>
              <a:ext uri="{FF2B5EF4-FFF2-40B4-BE49-F238E27FC236}">
                <a16:creationId xmlns:a16="http://schemas.microsoft.com/office/drawing/2014/main" id="{04F05942-2AD9-FF78-8D8D-1CF922A54087}"/>
              </a:ext>
            </a:extLst>
          </p:cNvPr>
          <p:cNvSpPr>
            <a:spLocks noGrp="1"/>
          </p:cNvSpPr>
          <p:nvPr>
            <p:ph type="ftr" sz="quarter" idx="11"/>
          </p:nvPr>
        </p:nvSpPr>
        <p:spPr>
          <a:xfrm>
            <a:off x="564330" y="6109315"/>
            <a:ext cx="5074469" cy="457200"/>
          </a:xfrm>
        </p:spPr>
        <p:txBody>
          <a:bodyPr/>
          <a:lstStyle/>
          <a:p>
            <a:pPr>
              <a:defRPr/>
            </a:pPr>
            <a:r>
              <a:rPr lang="en-US"/>
              <a:t>Computer architecture and hardware maintenance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3"/>
          <p:cNvSpPr>
            <a:spLocks noGrp="1"/>
          </p:cNvSpPr>
          <p:nvPr>
            <p:ph type="dt" sz="quarter" idx="10"/>
          </p:nvPr>
        </p:nvSpPr>
        <p:spPr/>
        <p:txBody>
          <a:bodyPr/>
          <a:lstStyle/>
          <a:p>
            <a:pPr>
              <a:defRPr/>
            </a:pPr>
            <a:fld id="{42B5BC78-AB22-422E-B0B7-A59B5AE1A921}" type="datetime2">
              <a:rPr lang="en-US" smtClean="0"/>
              <a:t>Thursday, March 23, 2023</a:t>
            </a:fld>
            <a:endParaRPr lang="en-US"/>
          </a:p>
        </p:txBody>
      </p:sp>
      <p:sp>
        <p:nvSpPr>
          <p:cNvPr id="13" name="Slide Number Placeholder 5"/>
          <p:cNvSpPr>
            <a:spLocks noGrp="1"/>
          </p:cNvSpPr>
          <p:nvPr>
            <p:ph type="sldNum" sz="quarter" idx="12"/>
          </p:nvPr>
        </p:nvSpPr>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defRPr/>
            </a:pPr>
            <a:fld id="{0236959B-F8ED-48C8-AF9F-F7C8EB6D1A60}" type="slidenum">
              <a:rPr lang="en-US" altLang="en-US" smtClean="0">
                <a:latin typeface="Arial" panose="020B0604020202020204" pitchFamily="34" charset="0"/>
              </a:rPr>
              <a:pPr>
                <a:defRPr/>
              </a:pPr>
              <a:t>10</a:t>
            </a:fld>
            <a:endParaRPr lang="en-US" altLang="en-US">
              <a:latin typeface="Arial" panose="020B0604020202020204" pitchFamily="34" charset="0"/>
            </a:endParaRPr>
          </a:p>
        </p:txBody>
      </p:sp>
      <p:sp>
        <p:nvSpPr>
          <p:cNvPr id="302082" name="Rectangle 2"/>
          <p:cNvSpPr>
            <a:spLocks noGrp="1" noChangeArrowheads="1"/>
          </p:cNvSpPr>
          <p:nvPr>
            <p:ph type="title"/>
          </p:nvPr>
        </p:nvSpPr>
        <p:spPr/>
        <p:txBody>
          <a:bodyPr/>
          <a:lstStyle/>
          <a:p>
            <a:pPr eaLnBrk="1" hangingPunct="1">
              <a:defRPr/>
            </a:pPr>
            <a:endParaRPr lang="en-US"/>
          </a:p>
        </p:txBody>
      </p:sp>
      <p:sp>
        <p:nvSpPr>
          <p:cNvPr id="302083" name="Rectangle 3"/>
          <p:cNvSpPr>
            <a:spLocks noGrp="1" noChangeArrowheads="1"/>
          </p:cNvSpPr>
          <p:nvPr>
            <p:ph type="body" idx="1"/>
          </p:nvPr>
        </p:nvSpPr>
        <p:spPr/>
        <p:txBody>
          <a:bodyPr/>
          <a:lstStyle/>
          <a:p>
            <a:pPr eaLnBrk="1" hangingPunct="1">
              <a:defRPr/>
            </a:pPr>
            <a:endParaRPr lang="en-US"/>
          </a:p>
        </p:txBody>
      </p:sp>
      <p:sp>
        <p:nvSpPr>
          <p:cNvPr id="302084" name="Rectangle 4"/>
          <p:cNvSpPr>
            <a:spLocks noRot="1" noChangeArrowheads="1"/>
          </p:cNvSpPr>
          <p:nvPr/>
        </p:nvSpPr>
        <p:spPr bwMode="auto">
          <a:xfrm>
            <a:off x="457200" y="350838"/>
            <a:ext cx="8229600" cy="1143000"/>
          </a:xfrm>
          <a:prstGeom prst="rect">
            <a:avLst/>
          </a:prstGeom>
          <a:noFill/>
          <a:ln w="9525">
            <a:noFill/>
            <a:miter lim="800000"/>
            <a:headEnd/>
            <a:tailEnd/>
          </a:ln>
          <a:effectLst/>
        </p:spPr>
        <p:txBody>
          <a:bodyPr anchor="ctr"/>
          <a:lstStyle/>
          <a:p>
            <a:pPr algn="ctr" eaLnBrk="1" hangingPunct="1">
              <a:defRPr/>
            </a:pPr>
            <a:r>
              <a:rPr lang="en-US" sz="4000">
                <a:solidFill>
                  <a:schemeClr val="tx2"/>
                </a:solidFill>
                <a:effectLst>
                  <a:outerShdw blurRad="38100" dist="38100" dir="2700000" algn="tl">
                    <a:srgbClr val="000000"/>
                  </a:outerShdw>
                </a:effectLst>
              </a:rPr>
              <a:t>What is a CPU? </a:t>
            </a:r>
            <a:br>
              <a:rPr lang="en-US" sz="4000">
                <a:solidFill>
                  <a:schemeClr val="tx2"/>
                </a:solidFill>
                <a:effectLst>
                  <a:outerShdw blurRad="38100" dist="38100" dir="2700000" algn="tl">
                    <a:srgbClr val="000000"/>
                  </a:outerShdw>
                </a:effectLst>
              </a:rPr>
            </a:br>
            <a:endParaRPr lang="en-US" sz="4000">
              <a:solidFill>
                <a:schemeClr val="tx2"/>
              </a:solidFill>
              <a:effectLst>
                <a:outerShdw blurRad="38100" dist="38100" dir="2700000" algn="tl">
                  <a:srgbClr val="000000"/>
                </a:outerShdw>
              </a:effectLst>
            </a:endParaRPr>
          </a:p>
        </p:txBody>
      </p:sp>
      <p:sp>
        <p:nvSpPr>
          <p:cNvPr id="302085" name="Rectangle 5"/>
          <p:cNvSpPr>
            <a:spLocks noChangeArrowheads="1"/>
          </p:cNvSpPr>
          <p:nvPr/>
        </p:nvSpPr>
        <p:spPr bwMode="auto">
          <a:xfrm>
            <a:off x="457200" y="1676400"/>
            <a:ext cx="8229600" cy="4525963"/>
          </a:xfrm>
          <a:prstGeom prst="rect">
            <a:avLst/>
          </a:prstGeom>
          <a:noFill/>
          <a:ln w="9525">
            <a:noFill/>
            <a:miter lim="800000"/>
            <a:headEnd/>
            <a:tailEnd/>
          </a:ln>
          <a:effectLst/>
        </p:spPr>
        <p:txBody>
          <a:bodyPr/>
          <a:lstStyle/>
          <a:p>
            <a:pPr marL="342900" indent="-342900" eaLnBrk="1" hangingPunct="1">
              <a:spcBef>
                <a:spcPct val="20000"/>
              </a:spcBef>
              <a:buClr>
                <a:schemeClr val="hlink"/>
              </a:buClr>
              <a:buSzPct val="65000"/>
              <a:buFont typeface="Wingdings" pitchFamily="2" charset="2"/>
              <a:buChar char="n"/>
              <a:defRPr/>
            </a:pPr>
            <a:endParaRPr lang="en-US" sz="3200">
              <a:effectLst>
                <a:outerShdw blurRad="38100" dist="38100" dir="2700000" algn="tl">
                  <a:srgbClr val="000000"/>
                </a:outerShdw>
              </a:effectLst>
            </a:endParaRPr>
          </a:p>
          <a:p>
            <a:pPr marL="342900" indent="-342900" eaLnBrk="1" hangingPunct="1">
              <a:spcBef>
                <a:spcPct val="20000"/>
              </a:spcBef>
              <a:buClr>
                <a:schemeClr val="hlink"/>
              </a:buClr>
              <a:buSzPct val="65000"/>
              <a:buFont typeface="Wingdings" pitchFamily="2" charset="2"/>
              <a:buChar char="n"/>
              <a:defRPr/>
            </a:pPr>
            <a:endParaRPr lang="en-US" sz="3200">
              <a:effectLst>
                <a:outerShdw blurRad="38100" dist="38100" dir="2700000" algn="tl">
                  <a:srgbClr val="000000"/>
                </a:outerShdw>
              </a:effectLst>
            </a:endParaRPr>
          </a:p>
        </p:txBody>
      </p:sp>
      <p:pic>
        <p:nvPicPr>
          <p:cNvPr id="168968" name="Picture 6" descr="pc-training-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8969" name="Picture 7" descr="fig4-05 mod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209800"/>
            <a:ext cx="7772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2088" name="Rectangle 8"/>
          <p:cNvSpPr>
            <a:spLocks noChangeArrowheads="1"/>
          </p:cNvSpPr>
          <p:nvPr/>
        </p:nvSpPr>
        <p:spPr bwMode="auto">
          <a:xfrm>
            <a:off x="990600" y="76200"/>
            <a:ext cx="8153400" cy="1031875"/>
          </a:xfrm>
          <a:prstGeom prst="rect">
            <a:avLst/>
          </a:prstGeom>
          <a:noFill/>
          <a:ln w="12700">
            <a:noFill/>
            <a:miter lim="800000"/>
            <a:headEnd/>
            <a:tailEnd/>
          </a:ln>
          <a:effectLst>
            <a:outerShdw dist="13470" dir="2700000" algn="ctr" rotWithShape="0">
              <a:schemeClr val="bg2"/>
            </a:outerShdw>
          </a:effectLst>
        </p:spPr>
        <p:txBody>
          <a:bodyPr lIns="90488" tIns="44450" rIns="90488" bIns="44450"/>
          <a:lstStyle/>
          <a:p>
            <a:pPr algn="ctr" eaLnBrk="1" hangingPunct="1">
              <a:defRPr/>
            </a:pPr>
            <a:r>
              <a:rPr lang="en-US" sz="4000">
                <a:solidFill>
                  <a:srgbClr val="FF0000"/>
                </a:solidFill>
                <a:effectLst>
                  <a:outerShdw blurRad="38100" dist="38100" dir="2700000" algn="tl">
                    <a:srgbClr val="000000"/>
                  </a:outerShdw>
                </a:effectLst>
              </a:rPr>
              <a:t>Central Processing Unit</a:t>
            </a:r>
          </a:p>
        </p:txBody>
      </p:sp>
      <p:sp>
        <p:nvSpPr>
          <p:cNvPr id="302089" name="Rectangle 9"/>
          <p:cNvSpPr>
            <a:spLocks noChangeArrowheads="1"/>
          </p:cNvSpPr>
          <p:nvPr/>
        </p:nvSpPr>
        <p:spPr bwMode="auto">
          <a:xfrm>
            <a:off x="533400" y="1066800"/>
            <a:ext cx="8610600" cy="5092700"/>
          </a:xfrm>
          <a:prstGeom prst="rect">
            <a:avLst/>
          </a:prstGeom>
          <a:noFill/>
          <a:ln w="12700">
            <a:noFill/>
            <a:miter lim="800000"/>
            <a:headEnd/>
            <a:tailEnd/>
          </a:ln>
          <a:effectLst/>
        </p:spPr>
        <p:txBody>
          <a:bodyPr lIns="90488" tIns="44450" rIns="90488" bIns="44450"/>
          <a:lstStyle/>
          <a:p>
            <a:pPr marL="342900" indent="-342900" eaLnBrk="1" hangingPunct="1">
              <a:spcBef>
                <a:spcPct val="20000"/>
              </a:spcBef>
              <a:buClr>
                <a:schemeClr val="hlink"/>
              </a:buClr>
              <a:buSzPct val="65000"/>
              <a:buFont typeface="Wingdings" pitchFamily="2" charset="2"/>
              <a:buNone/>
              <a:defRPr/>
            </a:pPr>
            <a:r>
              <a:rPr lang="en-US" sz="3200" dirty="0">
                <a:solidFill>
                  <a:schemeClr val="bg1">
                    <a:lumMod val="95000"/>
                  </a:schemeClr>
                </a:solidFill>
                <a:effectLst>
                  <a:outerShdw blurRad="38100" dist="38100" dir="2700000" algn="tl">
                    <a:srgbClr val="000000"/>
                  </a:outerShdw>
                </a:effectLst>
              </a:rPr>
              <a:t>What is the central processing unit (CPU)?</a:t>
            </a:r>
          </a:p>
        </p:txBody>
      </p:sp>
      <p:sp>
        <p:nvSpPr>
          <p:cNvPr id="168972" name="Rectangle 10"/>
          <p:cNvSpPr>
            <a:spLocks noChangeArrowheads="1"/>
          </p:cNvSpPr>
          <p:nvPr/>
        </p:nvSpPr>
        <p:spPr bwMode="auto">
          <a:xfrm>
            <a:off x="381000" y="1536700"/>
            <a:ext cx="8763000" cy="509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buClr>
                <a:schemeClr val="accent1"/>
              </a:buClr>
              <a:buSzPct val="75000"/>
              <a:buFont typeface="Wingdings" panose="05000000000000000000" pitchFamily="2" charset="2"/>
              <a:buChar char="°"/>
            </a:pPr>
            <a:r>
              <a:rPr kumimoji="1" lang="en-US" altLang="en-US" sz="2000" b="1" dirty="0">
                <a:solidFill>
                  <a:schemeClr val="bg1">
                    <a:lumMod val="95000"/>
                  </a:schemeClr>
                </a:solidFill>
                <a:latin typeface="Arial" panose="020B0604020202020204" pitchFamily="34" charset="0"/>
                <a:cs typeface="Arial" panose="020B0604020202020204" pitchFamily="34" charset="0"/>
              </a:rPr>
              <a:t>Interprets and carries out the basic instructions that operate a computer</a:t>
            </a:r>
          </a:p>
          <a:p>
            <a:pPr>
              <a:buClr>
                <a:schemeClr val="accent1"/>
              </a:buClr>
              <a:buSzPct val="75000"/>
              <a:buFont typeface="Wingdings" panose="05000000000000000000" pitchFamily="2" charset="2"/>
              <a:buChar char="°"/>
            </a:pPr>
            <a:r>
              <a:rPr kumimoji="1" lang="en-US" altLang="en-US" sz="2000" b="1" dirty="0">
                <a:solidFill>
                  <a:schemeClr val="bg1">
                    <a:lumMod val="95000"/>
                  </a:schemeClr>
                </a:solidFill>
                <a:latin typeface="Arial" panose="020B0604020202020204" pitchFamily="34" charset="0"/>
                <a:cs typeface="Arial" panose="020B0604020202020204" pitchFamily="34" charset="0"/>
              </a:rPr>
              <a:t>Most devices communicate with the CPU in order to carry out a task</a:t>
            </a:r>
          </a:p>
          <a:p>
            <a:pPr>
              <a:buClr>
                <a:schemeClr val="accent1"/>
              </a:buClr>
              <a:buSzPct val="75000"/>
              <a:buFont typeface="Wingdings" panose="05000000000000000000" pitchFamily="2" charset="2"/>
              <a:buChar char="°"/>
            </a:pPr>
            <a:endParaRPr kumimoji="1" lang="en-US" altLang="en-US" sz="2000" b="1" dirty="0">
              <a:solidFill>
                <a:schemeClr val="bg1">
                  <a:lumMod val="95000"/>
                </a:schemeClr>
              </a:solidFill>
              <a:latin typeface="Arial" panose="020B0604020202020204" pitchFamily="34" charset="0"/>
              <a:cs typeface="Arial" panose="020B0604020202020204" pitchFamily="34" charset="0"/>
            </a:endParaRPr>
          </a:p>
        </p:txBody>
      </p:sp>
      <p:sp>
        <p:nvSpPr>
          <p:cNvPr id="14" name="Footer Placeholder 13"/>
          <p:cNvSpPr>
            <a:spLocks noGrp="1"/>
          </p:cNvSpPr>
          <p:nvPr>
            <p:ph type="ftr" sz="quarter" idx="11"/>
          </p:nvPr>
        </p:nvSpPr>
        <p:spPr/>
        <p:txBody>
          <a:bodyPr/>
          <a:lstStyle/>
          <a:p>
            <a:pPr>
              <a:defRPr/>
            </a:pPr>
            <a:r>
              <a:rPr lang="en-US"/>
              <a:t>Computer architecture and hardware maintenance</a:t>
            </a:r>
          </a:p>
        </p:txBody>
      </p:sp>
    </p:spTree>
    <p:extLst>
      <p:ext uri="{BB962C8B-B14F-4D97-AF65-F5344CB8AC3E}">
        <p14:creationId xmlns:p14="http://schemas.microsoft.com/office/powerpoint/2010/main" val="990956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sz="quarter" idx="1"/>
          </p:nvPr>
        </p:nvSpPr>
        <p:spPr>
          <a:xfrm>
            <a:off x="146050" y="161003"/>
            <a:ext cx="8851900" cy="6477000"/>
          </a:xfrm>
        </p:spPr>
        <p:txBody>
          <a:bodyPr/>
          <a:lstStyle/>
          <a:p>
            <a:pPr algn="just">
              <a:buFont typeface="Wingdings" panose="05000000000000000000" pitchFamily="2" charset="2"/>
              <a:buChar char="§"/>
            </a:pPr>
            <a:r>
              <a:rPr lang="en-US" altLang="en-US" sz="2400" dirty="0">
                <a:latin typeface="Bookman Old Style" panose="02050604050505020204" pitchFamily="18" charset="0"/>
                <a:ea typeface="Courier New" charset="0"/>
              </a:rPr>
              <a:t>The CPU is the main chip in a computer. </a:t>
            </a:r>
          </a:p>
          <a:p>
            <a:pPr algn="just">
              <a:buFont typeface="Wingdings" panose="05000000000000000000" pitchFamily="2" charset="2"/>
              <a:buChar char="§"/>
            </a:pPr>
            <a:endParaRPr lang="en-US" altLang="en-US" sz="2400" dirty="0">
              <a:latin typeface="Bookman Old Style" panose="02050604050505020204" pitchFamily="18" charset="0"/>
              <a:ea typeface="Courier New" charset="0"/>
            </a:endParaRPr>
          </a:p>
          <a:p>
            <a:pPr algn="just">
              <a:buFont typeface="Wingdings" panose="05000000000000000000" pitchFamily="2" charset="2"/>
              <a:buChar char="§"/>
            </a:pPr>
            <a:r>
              <a:rPr lang="en-US" altLang="en-US" sz="2400" dirty="0">
                <a:latin typeface="Bookman Old Style" panose="02050604050505020204" pitchFamily="18" charset="0"/>
                <a:ea typeface="Courier New" charset="0"/>
              </a:rPr>
              <a:t>It’s as being the brain of the computer.</a:t>
            </a:r>
          </a:p>
          <a:p>
            <a:pPr algn="just">
              <a:buFont typeface="Wingdings" panose="05000000000000000000" pitchFamily="2" charset="2"/>
              <a:buChar char="§"/>
            </a:pPr>
            <a:endParaRPr lang="en-US" altLang="en-US" sz="2400" dirty="0">
              <a:latin typeface="Bookman Old Style" panose="02050604050505020204" pitchFamily="18" charset="0"/>
              <a:ea typeface="Courier New" charset="0"/>
            </a:endParaRPr>
          </a:p>
          <a:p>
            <a:pPr algn="just">
              <a:buFont typeface="Wingdings" panose="05000000000000000000" pitchFamily="2" charset="2"/>
              <a:buChar char="§"/>
            </a:pPr>
            <a:r>
              <a:rPr lang="en-US" altLang="en-US" sz="2400" dirty="0">
                <a:latin typeface="Bookman Old Style" panose="02050604050505020204" pitchFamily="18" charset="0"/>
                <a:ea typeface="Courier New" charset="0"/>
              </a:rPr>
              <a:t>It controls and co-ordinates the operations of the computer system.  </a:t>
            </a:r>
          </a:p>
          <a:p>
            <a:pPr algn="just">
              <a:buFont typeface="Wingdings" panose="05000000000000000000" pitchFamily="2" charset="2"/>
              <a:buChar char="§"/>
            </a:pPr>
            <a:r>
              <a:rPr lang="en-US" altLang="en-US" sz="2400" dirty="0">
                <a:latin typeface="Bookman Old Style" panose="02050604050505020204" pitchFamily="18" charset="0"/>
                <a:ea typeface="Courier New" charset="0"/>
              </a:rPr>
              <a:t> It processes instructions, performs calculations and manages the flow of information through a computer system.</a:t>
            </a:r>
          </a:p>
          <a:p>
            <a:pPr algn="just">
              <a:buFont typeface="Wingdings" panose="05000000000000000000" pitchFamily="2" charset="2"/>
              <a:buChar char="§"/>
            </a:pPr>
            <a:r>
              <a:rPr lang="en-US" altLang="en-US" sz="2400" b="1" i="1" dirty="0">
                <a:latin typeface="Bookman Old Style" panose="02050604050505020204" pitchFamily="18" charset="0"/>
                <a:ea typeface="Courier New" charset="0"/>
              </a:rPr>
              <a:t>The CPU communicates with the input, output and storage devices to perform tasks. (BIOS) Basic input output system.</a:t>
            </a:r>
          </a:p>
          <a:p>
            <a:pPr algn="just" eaLnBrk="1" hangingPunct="1"/>
            <a:r>
              <a:rPr lang="en-US" sz="2400" dirty="0">
                <a:latin typeface="Bookman Old Style" panose="02050604050505020204" pitchFamily="18" charset="0"/>
              </a:rPr>
              <a:t> Performs: all of the computational operations and the coordination of the usage of resources of a computer.</a:t>
            </a:r>
          </a:p>
          <a:p>
            <a:pPr algn="just" eaLnBrk="1" hangingPunct="1"/>
            <a:endParaRPr lang="en-US" sz="2400" dirty="0">
              <a:latin typeface="Bookman Old Style" panose="02050604050505020204" pitchFamily="18" charset="0"/>
            </a:endParaRPr>
          </a:p>
          <a:p>
            <a:pPr algn="just">
              <a:buFont typeface="Wingdings" panose="05000000000000000000" pitchFamily="2" charset="2"/>
              <a:buChar char="§"/>
            </a:pPr>
            <a:endParaRPr lang="en-US" altLang="en-US" sz="2400" dirty="0">
              <a:latin typeface="Bookman Old Style" panose="02050604050505020204" pitchFamily="18" charset="0"/>
              <a:ea typeface="Courier New" charset="0"/>
            </a:endParaRPr>
          </a:p>
          <a:p>
            <a:pPr algn="just" eaLnBrk="1" hangingPunct="1">
              <a:buFont typeface="Wingdings" panose="05000000000000000000" pitchFamily="2" charset="2"/>
              <a:buChar char="§"/>
            </a:pPr>
            <a:endParaRPr lang="en-US" sz="2300" dirty="0">
              <a:latin typeface="Bookman Old Style" panose="02050604050505020204" pitchFamily="18" charset="0"/>
            </a:endParaRPr>
          </a:p>
        </p:txBody>
      </p:sp>
      <p:sp>
        <p:nvSpPr>
          <p:cNvPr id="3" name="Date Placeholder 2"/>
          <p:cNvSpPr>
            <a:spLocks noGrp="1"/>
          </p:cNvSpPr>
          <p:nvPr>
            <p:ph type="dt" sz="half" idx="10"/>
          </p:nvPr>
        </p:nvSpPr>
        <p:spPr/>
        <p:txBody>
          <a:bodyPr/>
          <a:lstStyle/>
          <a:p>
            <a:pPr>
              <a:defRPr/>
            </a:pPr>
            <a:fld id="{B4F1C02A-48BD-4CD6-AE30-FA6BB7D0FD64}" type="datetime2">
              <a:rPr lang="en-US" smtClean="0"/>
              <a:t>Thursday, March 23, 2023</a:t>
            </a:fld>
            <a:endParaRPr lang="en-US"/>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a:t>Computer architecture and hardware maintenance</a:t>
            </a:r>
            <a:endParaRPr lang="en-US" dirty="0"/>
          </a:p>
        </p:txBody>
      </p:sp>
    </p:spTree>
    <p:extLst>
      <p:ext uri="{BB962C8B-B14F-4D97-AF65-F5344CB8AC3E}">
        <p14:creationId xmlns:p14="http://schemas.microsoft.com/office/powerpoint/2010/main" val="2860080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sz="quarter" idx="1"/>
          </p:nvPr>
        </p:nvSpPr>
        <p:spPr>
          <a:xfrm>
            <a:off x="146050" y="152400"/>
            <a:ext cx="8845550" cy="6324600"/>
          </a:xfrm>
        </p:spPr>
        <p:txBody>
          <a:bodyPr/>
          <a:lstStyle/>
          <a:p>
            <a:pPr marL="0" lvl="0" indent="0" algn="just" eaLnBrk="1" hangingPunct="1">
              <a:buNone/>
            </a:pPr>
            <a:r>
              <a:rPr lang="en-US" sz="2400" b="1" dirty="0">
                <a:solidFill>
                  <a:srgbClr val="C00000"/>
                </a:solidFill>
                <a:latin typeface="Bookman Old Style" panose="02050604050505020204" pitchFamily="18" charset="0"/>
              </a:rPr>
              <a:t>Arithmetic/Logic Unit (ALU)</a:t>
            </a:r>
          </a:p>
          <a:p>
            <a:pPr lvl="0" algn="just" eaLnBrk="1" hangingPunct="1"/>
            <a:endParaRPr lang="en-US" sz="2400" b="1" dirty="0">
              <a:solidFill>
                <a:srgbClr val="0070C0"/>
              </a:solidFill>
              <a:latin typeface="Bookman Old Style" panose="02050604050505020204" pitchFamily="18" charset="0"/>
            </a:endParaRPr>
          </a:p>
          <a:p>
            <a:pPr algn="just" eaLnBrk="1" hangingPunct="1"/>
            <a:r>
              <a:rPr lang="en-US" sz="2400" dirty="0">
                <a:effectLst/>
                <a:latin typeface="Bookman Old Style" panose="02050604050505020204" pitchFamily="18" charset="0"/>
                <a:ea typeface="Times New Roman" panose="02020603050405020304" pitchFamily="18" charset="0"/>
                <a:cs typeface="Calibri" panose="020F0502020204030204" pitchFamily="34" charset="0"/>
              </a:rPr>
              <a:t>The arithmetic and logic unit is the location within which all arithmetic and logical operations are carried out in the CPU. </a:t>
            </a:r>
            <a:endParaRPr lang="en-US" sz="2400" dirty="0">
              <a:effectLst/>
              <a:latin typeface="Bookman Old Style" panose="02050604050505020204" pitchFamily="18" charset="0"/>
              <a:ea typeface="Times New Roman" panose="02020603050405020304" pitchFamily="18" charset="0"/>
              <a:cs typeface="Times New Roman" panose="02020603050405020304" pitchFamily="18" charset="0"/>
            </a:endParaRPr>
          </a:p>
          <a:p>
            <a:pPr lvl="0" algn="just" eaLnBrk="1" hangingPunct="1"/>
            <a:endParaRPr lang="en-US" sz="2400" dirty="0">
              <a:latin typeface="Bookman Old Style" panose="02050604050505020204" pitchFamily="18" charset="0"/>
            </a:endParaRPr>
          </a:p>
          <a:p>
            <a:pPr lvl="0" algn="just" eaLnBrk="1" hangingPunct="1"/>
            <a:r>
              <a:rPr lang="en-US" sz="2400" dirty="0">
                <a:latin typeface="Bookman Old Style" panose="02050604050505020204" pitchFamily="18" charset="0"/>
              </a:rPr>
              <a:t>The Arithmetic/Logic Unit (ALU) performs both arithmetic and logical operations </a:t>
            </a:r>
            <a:r>
              <a:rPr lang="en-US" sz="2400" dirty="0">
                <a:latin typeface="Bookman Old Style" panose="02050604050505020204" pitchFamily="18" charset="0"/>
                <a:ea typeface="Times New Roman" panose="02020603050405020304" pitchFamily="18" charset="0"/>
                <a:cs typeface="Calibri" panose="020F0502020204030204" pitchFamily="34" charset="0"/>
              </a:rPr>
              <a:t>requested by the program</a:t>
            </a:r>
            <a:r>
              <a:rPr lang="en-US" sz="2400" dirty="0">
                <a:latin typeface="Bookman Old Style" panose="02050604050505020204" pitchFamily="18" charset="0"/>
              </a:rPr>
              <a:t>. </a:t>
            </a:r>
          </a:p>
          <a:p>
            <a:pPr lvl="0" algn="just" eaLnBrk="1" hangingPunct="1"/>
            <a:endParaRPr lang="en-US" sz="2400" dirty="0">
              <a:latin typeface="Bookman Old Style" panose="02050604050505020204" pitchFamily="18" charset="0"/>
            </a:endParaRPr>
          </a:p>
          <a:p>
            <a:pPr lvl="0" algn="just" eaLnBrk="1" hangingPunct="1"/>
            <a:r>
              <a:rPr lang="en-US" sz="2400" dirty="0">
                <a:latin typeface="Bookman Old Style" panose="02050604050505020204" pitchFamily="18" charset="0"/>
              </a:rPr>
              <a:t>Arithmetic operations are fundamental math operations like addition, subtraction, multiplication, and division. </a:t>
            </a:r>
          </a:p>
        </p:txBody>
      </p:sp>
      <p:sp>
        <p:nvSpPr>
          <p:cNvPr id="3" name="Date Placeholder 2"/>
          <p:cNvSpPr>
            <a:spLocks noGrp="1"/>
          </p:cNvSpPr>
          <p:nvPr>
            <p:ph type="dt" sz="half" idx="10"/>
          </p:nvPr>
        </p:nvSpPr>
        <p:spPr/>
        <p:txBody>
          <a:bodyPr/>
          <a:lstStyle/>
          <a:p>
            <a:pPr>
              <a:defRPr/>
            </a:pPr>
            <a:fld id="{74A046CA-D46B-4729-A0B1-D00B7E6A4B77}" type="datetime2">
              <a:rPr lang="en-US" smtClean="0"/>
              <a:t>Thursday, March 23, 2023</a:t>
            </a:fld>
            <a:endParaRPr lang="en-US"/>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12</a:t>
            </a:fld>
            <a:endParaRPr lang="en-US"/>
          </a:p>
        </p:txBody>
      </p:sp>
      <p:sp>
        <p:nvSpPr>
          <p:cNvPr id="2" name="Footer Placeholder 1"/>
          <p:cNvSpPr>
            <a:spLocks noGrp="1"/>
          </p:cNvSpPr>
          <p:nvPr>
            <p:ph type="ftr" sz="quarter" idx="11"/>
          </p:nvPr>
        </p:nvSpPr>
        <p:spPr/>
        <p:txBody>
          <a:bodyPr/>
          <a:lstStyle/>
          <a:p>
            <a:pPr>
              <a:defRPr/>
            </a:pPr>
            <a:r>
              <a:rPr lang="en-US"/>
              <a:t>Computer architecture and hardware maintenance</a:t>
            </a:r>
          </a:p>
        </p:txBody>
      </p:sp>
    </p:spTree>
    <p:extLst>
      <p:ext uri="{BB962C8B-B14F-4D97-AF65-F5344CB8AC3E}">
        <p14:creationId xmlns:p14="http://schemas.microsoft.com/office/powerpoint/2010/main" val="2966644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sz="quarter" idx="1"/>
          </p:nvPr>
        </p:nvSpPr>
        <p:spPr>
          <a:xfrm>
            <a:off x="146050" y="152400"/>
            <a:ext cx="8845550" cy="6324600"/>
          </a:xfrm>
        </p:spPr>
        <p:txBody>
          <a:bodyPr/>
          <a:lstStyle/>
          <a:p>
            <a:pPr marL="342900" marR="0" lvl="0" indent="-342900" algn="just">
              <a:lnSpc>
                <a:spcPct val="115000"/>
              </a:lnSpc>
              <a:spcBef>
                <a:spcPts val="1400"/>
              </a:spcBef>
              <a:spcAft>
                <a:spcPts val="0"/>
              </a:spcAft>
              <a:buFont typeface="Wingdings" panose="05000000000000000000" pitchFamily="2" charset="2"/>
              <a:buChar char=""/>
            </a:pPr>
            <a:r>
              <a:rPr lang="en-US" sz="2300" b="1" dirty="0">
                <a:effectLst/>
                <a:latin typeface="Bookman Old Style" panose="02050604050505020204" pitchFamily="18" charset="0"/>
                <a:ea typeface="Times New Roman" panose="02020603050405020304" pitchFamily="18" charset="0"/>
                <a:cs typeface="Calibri" panose="020F0502020204030204" pitchFamily="34" charset="0"/>
              </a:rPr>
              <a:t>Logic operations </a:t>
            </a:r>
            <a:r>
              <a:rPr lang="en-US" sz="2300" dirty="0">
                <a:effectLst/>
                <a:latin typeface="Bookman Old Style" panose="02050604050505020204" pitchFamily="18" charset="0"/>
                <a:ea typeface="Times New Roman" panose="02020603050405020304" pitchFamily="18" charset="0"/>
                <a:cs typeface="Calibri" panose="020F0502020204030204" pitchFamily="34" charset="0"/>
              </a:rPr>
              <a:t>are based on the computer’s capacity to compare two or more values. For example, it may compare whether a piece of data is greater than or less than, equal to or not equal to etc. </a:t>
            </a:r>
          </a:p>
          <a:p>
            <a:pPr marL="342900" marR="0" lvl="0" indent="-342900" algn="just">
              <a:lnSpc>
                <a:spcPct val="115000"/>
              </a:lnSpc>
              <a:spcBef>
                <a:spcPts val="1400"/>
              </a:spcBef>
              <a:spcAft>
                <a:spcPts val="0"/>
              </a:spcAft>
              <a:buFont typeface="Wingdings" panose="05000000000000000000" pitchFamily="2" charset="2"/>
              <a:buChar char=""/>
            </a:pPr>
            <a:endParaRPr lang="en-US" sz="2300" dirty="0">
              <a:latin typeface="Bookman Old Style" panose="02050604050505020204" pitchFamily="18" charset="0"/>
              <a:ea typeface="Times New Roman" panose="02020603050405020304" pitchFamily="18" charset="0"/>
              <a:cs typeface="Calibri" panose="020F0502020204030204" pitchFamily="34" charset="0"/>
            </a:endParaRPr>
          </a:p>
          <a:p>
            <a:pPr marL="342900" indent="-342900" algn="just">
              <a:lnSpc>
                <a:spcPct val="115000"/>
              </a:lnSpc>
              <a:spcBef>
                <a:spcPts val="1400"/>
              </a:spcBef>
              <a:spcAft>
                <a:spcPts val="0"/>
              </a:spcAft>
              <a:buFont typeface="Wingdings" panose="05000000000000000000" pitchFamily="2" charset="2"/>
              <a:buChar char=""/>
            </a:pPr>
            <a:r>
              <a:rPr lang="en-US" sz="2300" b="1" dirty="0">
                <a:latin typeface="Bookman Old Style" panose="02050604050505020204" pitchFamily="18" charset="0"/>
              </a:rPr>
              <a:t>Logical operations </a:t>
            </a:r>
            <a:r>
              <a:rPr lang="en-US" sz="2300" dirty="0">
                <a:latin typeface="Bookman Old Style" panose="02050604050505020204" pitchFamily="18" charset="0"/>
              </a:rPr>
              <a:t>such as the AND, OR, and XOR are used to make comparisons and decisions, and these determine how a program is executed. </a:t>
            </a:r>
          </a:p>
          <a:p>
            <a:pPr marL="342900" marR="0" lvl="0" indent="-342900" algn="just">
              <a:lnSpc>
                <a:spcPct val="115000"/>
              </a:lnSpc>
              <a:spcBef>
                <a:spcPts val="1400"/>
              </a:spcBef>
              <a:spcAft>
                <a:spcPts val="0"/>
              </a:spcAft>
              <a:buFont typeface="Wingdings" panose="05000000000000000000" pitchFamily="2" charset="2"/>
              <a:buChar char=""/>
            </a:pPr>
            <a:r>
              <a:rPr lang="en-US" sz="2300" dirty="0">
                <a:effectLst/>
                <a:latin typeface="Bookman Old Style" panose="02050604050505020204" pitchFamily="18" charset="0"/>
                <a:ea typeface="Times New Roman" panose="02020603050405020304" pitchFamily="18" charset="0"/>
                <a:cs typeface="Calibri" panose="020F0502020204030204" pitchFamily="34" charset="0"/>
              </a:rPr>
              <a:t>In order for the ALU to be able to process data, it has special temporary storage locations called </a:t>
            </a:r>
            <a:r>
              <a:rPr lang="en-US" sz="2300" b="1" dirty="0">
                <a:effectLst/>
                <a:latin typeface="Bookman Old Style" panose="02050604050505020204" pitchFamily="18" charset="0"/>
                <a:ea typeface="Times New Roman" panose="02020603050405020304" pitchFamily="18" charset="0"/>
                <a:cs typeface="Calibri" panose="020F0502020204030204" pitchFamily="34" charset="0"/>
              </a:rPr>
              <a:t>registers</a:t>
            </a:r>
            <a:r>
              <a:rPr lang="en-US" sz="2300" dirty="0">
                <a:effectLst/>
                <a:latin typeface="Bookman Old Style" panose="02050604050505020204" pitchFamily="18" charset="0"/>
                <a:ea typeface="Times New Roman" panose="02020603050405020304" pitchFamily="18" charset="0"/>
                <a:cs typeface="Calibri" panose="020F0502020204030204" pitchFamily="34" charset="0"/>
              </a:rPr>
              <a:t>, which hold the data just before processing. </a:t>
            </a:r>
          </a:p>
          <a:p>
            <a:pPr marL="342900" marR="0" lvl="0" indent="-342900" algn="just">
              <a:lnSpc>
                <a:spcPct val="115000"/>
              </a:lnSpc>
              <a:spcBef>
                <a:spcPts val="1400"/>
              </a:spcBef>
              <a:spcAft>
                <a:spcPts val="0"/>
              </a:spcAft>
              <a:buFont typeface="Wingdings" panose="05000000000000000000" pitchFamily="2" charset="2"/>
              <a:buChar char=""/>
            </a:pPr>
            <a:r>
              <a:rPr lang="en-US" sz="2300" dirty="0">
                <a:effectLst/>
                <a:latin typeface="Bookman Old Style" panose="02050604050505020204" pitchFamily="18" charset="0"/>
                <a:ea typeface="Times New Roman" panose="02020603050405020304" pitchFamily="18" charset="0"/>
                <a:cs typeface="Calibri" panose="020F0502020204030204" pitchFamily="34" charset="0"/>
              </a:rPr>
              <a:t>Registers also hold the results after processing.</a:t>
            </a:r>
          </a:p>
          <a:p>
            <a:pPr marL="342900" marR="0" lvl="0" indent="-342900" algn="just">
              <a:lnSpc>
                <a:spcPct val="115000"/>
              </a:lnSpc>
              <a:spcBef>
                <a:spcPts val="1400"/>
              </a:spcBef>
              <a:spcAft>
                <a:spcPts val="0"/>
              </a:spcAft>
              <a:buFont typeface="Wingdings" panose="05000000000000000000" pitchFamily="2" charset="2"/>
              <a:buChar char=""/>
            </a:pPr>
            <a:endParaRPr lang="en-US" sz="2300" b="1" dirty="0">
              <a:latin typeface="Bookman Old Style" panose="02050604050505020204" pitchFamily="18" charset="0"/>
            </a:endParaRPr>
          </a:p>
          <a:p>
            <a:pPr marL="342900" marR="0" lvl="0" indent="-342900" algn="just">
              <a:lnSpc>
                <a:spcPct val="115000"/>
              </a:lnSpc>
              <a:spcBef>
                <a:spcPts val="1400"/>
              </a:spcBef>
              <a:spcAft>
                <a:spcPts val="0"/>
              </a:spcAft>
              <a:buFont typeface="Wingdings" panose="05000000000000000000" pitchFamily="2" charset="2"/>
              <a:buChar char=""/>
            </a:pPr>
            <a:endParaRPr lang="en-US" sz="2300" dirty="0">
              <a:effectLst/>
              <a:latin typeface="Bookman Old Style" panose="02050604050505020204" pitchFamily="18" charset="0"/>
              <a:ea typeface="Times New Roman" panose="02020603050405020304" pitchFamily="18" charset="0"/>
              <a:cs typeface="Times New Roman" panose="02020603050405020304" pitchFamily="18" charset="0"/>
            </a:endParaRPr>
          </a:p>
          <a:p>
            <a:pPr algn="just" eaLnBrk="1" hangingPunct="1"/>
            <a:endParaRPr lang="en-US" sz="2300" dirty="0">
              <a:latin typeface="Bookman Old Style" panose="02050604050505020204" pitchFamily="18" charset="0"/>
            </a:endParaRPr>
          </a:p>
        </p:txBody>
      </p:sp>
      <p:sp>
        <p:nvSpPr>
          <p:cNvPr id="3" name="Date Placeholder 2"/>
          <p:cNvSpPr>
            <a:spLocks noGrp="1"/>
          </p:cNvSpPr>
          <p:nvPr>
            <p:ph type="dt" sz="half" idx="10"/>
          </p:nvPr>
        </p:nvSpPr>
        <p:spPr/>
        <p:txBody>
          <a:bodyPr/>
          <a:lstStyle/>
          <a:p>
            <a:pPr>
              <a:defRPr/>
            </a:pPr>
            <a:fld id="{74A046CA-D46B-4729-A0B1-D00B7E6A4B77}" type="datetime2">
              <a:rPr lang="en-US" smtClean="0"/>
              <a:t>Thursday, March 23, 2023</a:t>
            </a:fld>
            <a:endParaRPr lang="en-US"/>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13</a:t>
            </a:fld>
            <a:endParaRPr lang="en-US"/>
          </a:p>
        </p:txBody>
      </p:sp>
      <p:sp>
        <p:nvSpPr>
          <p:cNvPr id="2" name="Footer Placeholder 1"/>
          <p:cNvSpPr>
            <a:spLocks noGrp="1"/>
          </p:cNvSpPr>
          <p:nvPr>
            <p:ph type="ftr" sz="quarter" idx="11"/>
          </p:nvPr>
        </p:nvSpPr>
        <p:spPr/>
        <p:txBody>
          <a:bodyPr/>
          <a:lstStyle/>
          <a:p>
            <a:pPr>
              <a:defRPr/>
            </a:pPr>
            <a:r>
              <a:rPr lang="en-US"/>
              <a:t>Computer architecture and hardware maintenance</a:t>
            </a:r>
          </a:p>
        </p:txBody>
      </p:sp>
    </p:spTree>
    <p:extLst>
      <p:ext uri="{BB962C8B-B14F-4D97-AF65-F5344CB8AC3E}">
        <p14:creationId xmlns:p14="http://schemas.microsoft.com/office/powerpoint/2010/main" val="2711106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sz="quarter" idx="1"/>
          </p:nvPr>
        </p:nvSpPr>
        <p:spPr>
          <a:xfrm>
            <a:off x="146050" y="152400"/>
            <a:ext cx="8845550" cy="6324600"/>
          </a:xfrm>
        </p:spPr>
        <p:txBody>
          <a:bodyPr/>
          <a:lstStyle/>
          <a:p>
            <a:pPr marL="0" marR="0" indent="0" algn="just">
              <a:lnSpc>
                <a:spcPts val="1305"/>
              </a:lnSpc>
              <a:spcBef>
                <a:spcPts val="1100"/>
              </a:spcBef>
              <a:spcAft>
                <a:spcPts val="200"/>
              </a:spcAft>
              <a:buNone/>
            </a:pPr>
            <a:r>
              <a:rPr lang="en-US" sz="2200" b="1" dirty="0">
                <a:effectLst/>
                <a:latin typeface="Bookman Old Style" panose="02050604050505020204" pitchFamily="18" charset="0"/>
                <a:ea typeface="Times New Roman" panose="02020603050405020304" pitchFamily="18" charset="0"/>
                <a:cs typeface="Calibri" panose="020F0502020204030204" pitchFamily="34" charset="0"/>
              </a:rPr>
              <a:t>The control unit </a:t>
            </a:r>
          </a:p>
          <a:p>
            <a:pPr marL="0" marR="0" indent="0" algn="just">
              <a:lnSpc>
                <a:spcPts val="1305"/>
              </a:lnSpc>
              <a:spcBef>
                <a:spcPts val="1100"/>
              </a:spcBef>
              <a:spcAft>
                <a:spcPts val="200"/>
              </a:spcAft>
              <a:buNone/>
            </a:pPr>
            <a:endParaRPr lang="en-US" sz="2200" dirty="0">
              <a:effectLst/>
              <a:latin typeface="Bookman Old Style" panose="02050604050505020204" pitchFamily="18" charset="0"/>
              <a:ea typeface="Times New Roman" panose="02020603050405020304" pitchFamily="18" charset="0"/>
              <a:cs typeface="Times New Roman" panose="02020603050405020304" pitchFamily="18" charset="0"/>
            </a:endParaRPr>
          </a:p>
          <a:p>
            <a:pPr marR="0" algn="just">
              <a:lnSpc>
                <a:spcPct val="115000"/>
              </a:lnSpc>
              <a:spcBef>
                <a:spcPts val="200"/>
              </a:spcBef>
              <a:spcAft>
                <a:spcPts val="0"/>
              </a:spcAft>
              <a:buFont typeface="Wingdings" panose="05000000000000000000" pitchFamily="2" charset="2"/>
              <a:buChar char="ü"/>
            </a:pPr>
            <a:r>
              <a:rPr lang="en-US" sz="2200" dirty="0">
                <a:effectLst/>
                <a:latin typeface="Bookman Old Style" panose="02050604050505020204" pitchFamily="18" charset="0"/>
                <a:ea typeface="Times New Roman" panose="02020603050405020304" pitchFamily="18" charset="0"/>
                <a:cs typeface="Calibri" panose="020F0502020204030204" pitchFamily="34" charset="0"/>
              </a:rPr>
              <a:t> The </a:t>
            </a:r>
            <a:r>
              <a:rPr lang="en-US" sz="2200" b="1" dirty="0">
                <a:effectLst/>
                <a:latin typeface="Bookman Old Style" panose="02050604050505020204" pitchFamily="18" charset="0"/>
                <a:ea typeface="Times New Roman" panose="02020603050405020304" pitchFamily="18" charset="0"/>
                <a:cs typeface="Calibri" panose="020F0502020204030204" pitchFamily="34" charset="0"/>
              </a:rPr>
              <a:t>control unit </a:t>
            </a:r>
            <a:r>
              <a:rPr lang="en-US" sz="2200" dirty="0">
                <a:effectLst/>
                <a:latin typeface="Bookman Old Style" panose="02050604050505020204" pitchFamily="18" charset="0"/>
                <a:ea typeface="Times New Roman" panose="02020603050405020304" pitchFamily="18" charset="0"/>
                <a:cs typeface="Calibri" panose="020F0502020204030204" pitchFamily="34" charset="0"/>
              </a:rPr>
              <a:t>coordinates all processing activities in the CPU as well as input, storage and output operations. </a:t>
            </a:r>
          </a:p>
          <a:p>
            <a:pPr algn="just">
              <a:lnSpc>
                <a:spcPct val="115000"/>
              </a:lnSpc>
              <a:spcBef>
                <a:spcPts val="200"/>
              </a:spcBef>
              <a:spcAft>
                <a:spcPts val="0"/>
              </a:spcAft>
              <a:buFont typeface="Wingdings" panose="05000000000000000000" pitchFamily="2" charset="2"/>
              <a:buChar char="ü"/>
            </a:pPr>
            <a:endParaRPr lang="en-US" sz="2200" b="1" i="1" dirty="0">
              <a:effectLst/>
              <a:latin typeface="Bookman Old Style" panose="02050604050505020204" pitchFamily="18" charset="0"/>
              <a:ea typeface="Times New Roman" panose="02020603050405020304" pitchFamily="18" charset="0"/>
              <a:cs typeface="Calibri" panose="020F0502020204030204" pitchFamily="34" charset="0"/>
            </a:endParaRPr>
          </a:p>
          <a:p>
            <a:pPr algn="just">
              <a:lnSpc>
                <a:spcPct val="115000"/>
              </a:lnSpc>
              <a:spcBef>
                <a:spcPts val="200"/>
              </a:spcBef>
              <a:spcAft>
                <a:spcPts val="0"/>
              </a:spcAft>
              <a:buFont typeface="Wingdings" panose="05000000000000000000" pitchFamily="2" charset="2"/>
              <a:buChar char="ü"/>
            </a:pPr>
            <a:r>
              <a:rPr lang="en-US" sz="2200" b="1" i="1" dirty="0">
                <a:effectLst/>
                <a:latin typeface="Bookman Old Style" panose="02050604050505020204" pitchFamily="18" charset="0"/>
                <a:ea typeface="Times New Roman" panose="02020603050405020304" pitchFamily="18" charset="0"/>
                <a:cs typeface="Calibri" panose="020F0502020204030204" pitchFamily="34" charset="0"/>
              </a:rPr>
              <a:t>Control Unit</a:t>
            </a:r>
            <a:r>
              <a:rPr lang="en-US" sz="2200" b="1" dirty="0">
                <a:effectLst/>
                <a:latin typeface="Bookman Old Style" panose="02050604050505020204" pitchFamily="18" charset="0"/>
                <a:ea typeface="Times New Roman" panose="02020603050405020304" pitchFamily="18" charset="0"/>
                <a:cs typeface="Calibri" panose="020F0502020204030204" pitchFamily="34" charset="0"/>
              </a:rPr>
              <a:t>:</a:t>
            </a:r>
            <a:r>
              <a:rPr lang="en-US" sz="2200" dirty="0">
                <a:effectLst/>
                <a:latin typeface="Bookman Old Style" panose="02050604050505020204" pitchFamily="18" charset="0"/>
                <a:ea typeface="Times New Roman" panose="02020603050405020304" pitchFamily="18" charset="0"/>
                <a:cs typeface="Calibri" panose="020F0502020204030204" pitchFamily="34" charset="0"/>
              </a:rPr>
              <a:t> interprets instructions and controls speed of execution using a clock. </a:t>
            </a:r>
            <a:endParaRPr lang="en-US" sz="2200" dirty="0">
              <a:effectLst/>
              <a:latin typeface="Bookman Old Style" panose="02050604050505020204" pitchFamily="18" charset="0"/>
              <a:ea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2200" b="0" i="0" dirty="0">
                <a:solidFill>
                  <a:srgbClr val="222222"/>
                </a:solidFill>
                <a:effectLst/>
                <a:latin typeface="Bookman Old Style" panose="02050604050505020204" pitchFamily="18" charset="0"/>
              </a:rPr>
              <a:t>The control unit in the computer system controls, regulates and manages all the operations of the processor or CPU.</a:t>
            </a:r>
          </a:p>
          <a:p>
            <a:pPr marL="0" indent="0" algn="just">
              <a:buNone/>
            </a:pPr>
            <a:endParaRPr lang="en-US" sz="2200" b="0" i="0" dirty="0">
              <a:solidFill>
                <a:srgbClr val="222222"/>
              </a:solidFill>
              <a:effectLst/>
              <a:latin typeface="Bookman Old Style" panose="02050604050505020204" pitchFamily="18" charset="0"/>
            </a:endParaRPr>
          </a:p>
          <a:p>
            <a:pPr algn="just">
              <a:buFont typeface="Wingdings" panose="05000000000000000000" pitchFamily="2" charset="2"/>
              <a:buChar char="ü"/>
            </a:pPr>
            <a:r>
              <a:rPr lang="en-US" sz="2200" b="0" i="0" dirty="0">
                <a:solidFill>
                  <a:srgbClr val="222222"/>
                </a:solidFill>
                <a:effectLst/>
                <a:latin typeface="Bookman Old Style" panose="02050604050505020204" pitchFamily="18" charset="0"/>
              </a:rPr>
              <a:t>The control unit decides all the activities performed in the computer system, specifically in sequential order.</a:t>
            </a:r>
          </a:p>
          <a:p>
            <a:pPr algn="just">
              <a:buFont typeface="Wingdings" panose="05000000000000000000" pitchFamily="2" charset="2"/>
              <a:buChar char="ü"/>
            </a:pPr>
            <a:r>
              <a:rPr lang="en-US" sz="2200" b="0" i="0" dirty="0">
                <a:solidFill>
                  <a:srgbClr val="222222"/>
                </a:solidFill>
                <a:effectLst/>
                <a:latin typeface="Bookman Old Style" panose="02050604050505020204" pitchFamily="18" charset="0"/>
              </a:rPr>
              <a:t>They are responsible for communicating between ALU {Arithmetic Logic Unit} and Main Memory inside the computer system.</a:t>
            </a:r>
          </a:p>
          <a:p>
            <a:pPr algn="just">
              <a:buFont typeface="Wingdings" panose="05000000000000000000" pitchFamily="2" charset="2"/>
              <a:buChar char="ü"/>
            </a:pPr>
            <a:endParaRPr lang="en-US" sz="2200" b="0" i="0" dirty="0">
              <a:solidFill>
                <a:srgbClr val="222222"/>
              </a:solidFill>
              <a:effectLst/>
              <a:latin typeface="Bookman Old Style" panose="02050604050505020204" pitchFamily="18" charset="0"/>
            </a:endParaRPr>
          </a:p>
          <a:p>
            <a:pPr algn="just">
              <a:buFont typeface="Wingdings" panose="05000000000000000000" pitchFamily="2" charset="2"/>
              <a:buChar char="ü"/>
            </a:pPr>
            <a:endParaRPr lang="en-US" sz="2200" b="0" i="0" dirty="0">
              <a:solidFill>
                <a:srgbClr val="222222"/>
              </a:solidFill>
              <a:effectLst/>
              <a:latin typeface="Bookman Old Style" panose="02050604050505020204" pitchFamily="18" charset="0"/>
            </a:endParaRPr>
          </a:p>
          <a:p>
            <a:pPr marL="0" indent="0" algn="just">
              <a:buNone/>
            </a:pPr>
            <a:r>
              <a:rPr lang="en-US" sz="2200" b="0" i="0" dirty="0">
                <a:solidFill>
                  <a:srgbClr val="222222"/>
                </a:solidFill>
                <a:effectLst/>
                <a:latin typeface="Bookman Old Style" panose="02050604050505020204" pitchFamily="18" charset="0"/>
              </a:rPr>
              <a:t> </a:t>
            </a:r>
            <a:endParaRPr lang="en-US" sz="2200" dirty="0">
              <a:effectLst/>
              <a:latin typeface="Bookman Old Style" panose="02050604050505020204" pitchFamily="18" charset="0"/>
              <a:ea typeface="Times New Roman" panose="02020603050405020304" pitchFamily="18" charset="0"/>
              <a:cs typeface="Times New Roman" panose="02020603050405020304" pitchFamily="18" charset="0"/>
            </a:endParaRPr>
          </a:p>
          <a:p>
            <a:pPr marL="342900" marR="0" lvl="0" indent="-342900" algn="just">
              <a:lnSpc>
                <a:spcPct val="115000"/>
              </a:lnSpc>
              <a:spcBef>
                <a:spcPts val="200"/>
              </a:spcBef>
              <a:spcAft>
                <a:spcPts val="0"/>
              </a:spcAft>
              <a:buFont typeface="Wingdings" panose="05000000000000000000" pitchFamily="2" charset="2"/>
              <a:buChar char=""/>
            </a:pPr>
            <a:endParaRPr lang="en-US" sz="2200" dirty="0">
              <a:effectLst/>
              <a:latin typeface="Bookman Old Style" panose="02050604050505020204" pitchFamily="18" charset="0"/>
              <a:ea typeface="Times New Roman" panose="02020603050405020304" pitchFamily="18" charset="0"/>
              <a:cs typeface="Calibri" panose="020F0502020204030204" pitchFamily="34" charset="0"/>
            </a:endParaRPr>
          </a:p>
          <a:p>
            <a:pPr algn="just" eaLnBrk="1" hangingPunct="1"/>
            <a:endParaRPr lang="en-US" sz="2200" dirty="0">
              <a:latin typeface="Bookman Old Style" panose="02050604050505020204" pitchFamily="18" charset="0"/>
            </a:endParaRPr>
          </a:p>
        </p:txBody>
      </p:sp>
      <p:sp>
        <p:nvSpPr>
          <p:cNvPr id="3" name="Date Placeholder 2"/>
          <p:cNvSpPr>
            <a:spLocks noGrp="1"/>
          </p:cNvSpPr>
          <p:nvPr>
            <p:ph type="dt" sz="half" idx="10"/>
          </p:nvPr>
        </p:nvSpPr>
        <p:spPr/>
        <p:txBody>
          <a:bodyPr/>
          <a:lstStyle/>
          <a:p>
            <a:pPr>
              <a:defRPr/>
            </a:pPr>
            <a:fld id="{74A046CA-D46B-4729-A0B1-D00B7E6A4B77}" type="datetime2">
              <a:rPr lang="en-US" smtClean="0"/>
              <a:t>Thursday, March 23, 2023</a:t>
            </a:fld>
            <a:endParaRPr lang="en-US"/>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14</a:t>
            </a:fld>
            <a:endParaRPr lang="en-US"/>
          </a:p>
        </p:txBody>
      </p:sp>
      <p:sp>
        <p:nvSpPr>
          <p:cNvPr id="2" name="Footer Placeholder 1"/>
          <p:cNvSpPr>
            <a:spLocks noGrp="1"/>
          </p:cNvSpPr>
          <p:nvPr>
            <p:ph type="ftr" sz="quarter" idx="11"/>
          </p:nvPr>
        </p:nvSpPr>
        <p:spPr/>
        <p:txBody>
          <a:bodyPr/>
          <a:lstStyle/>
          <a:p>
            <a:pPr>
              <a:defRPr/>
            </a:pPr>
            <a:r>
              <a:rPr lang="en-US"/>
              <a:t>Computer architecture and hardware maintenance</a:t>
            </a:r>
          </a:p>
        </p:txBody>
      </p:sp>
    </p:spTree>
    <p:extLst>
      <p:ext uri="{BB962C8B-B14F-4D97-AF65-F5344CB8AC3E}">
        <p14:creationId xmlns:p14="http://schemas.microsoft.com/office/powerpoint/2010/main" val="1103795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sz="quarter" idx="1"/>
          </p:nvPr>
        </p:nvSpPr>
        <p:spPr>
          <a:xfrm>
            <a:off x="146050" y="152400"/>
            <a:ext cx="8845550" cy="6324600"/>
          </a:xfrm>
        </p:spPr>
        <p:txBody>
          <a:bodyPr/>
          <a:lstStyle/>
          <a:p>
            <a:pPr algn="just">
              <a:buFont typeface="Arial" panose="020B0604020202020204" pitchFamily="34" charset="0"/>
              <a:buChar char="•"/>
            </a:pPr>
            <a:r>
              <a:rPr lang="en-US" sz="2300" b="0" i="0" dirty="0">
                <a:solidFill>
                  <a:srgbClr val="222222"/>
                </a:solidFill>
                <a:effectLst/>
                <a:latin typeface="Bookman Old Style" panose="02050604050505020204" pitchFamily="18" charset="0"/>
              </a:rPr>
              <a:t>It also controls all the necessary activities inside the ALU [Arithmetic Logic Unit].</a:t>
            </a:r>
          </a:p>
          <a:p>
            <a:pPr algn="just">
              <a:buFont typeface="Arial" panose="020B0604020202020204" pitchFamily="34" charset="0"/>
              <a:buChar char="•"/>
            </a:pPr>
            <a:endParaRPr lang="en-US" sz="2300" b="0" i="0" dirty="0">
              <a:solidFill>
                <a:srgbClr val="222222"/>
              </a:solidFill>
              <a:effectLst/>
              <a:latin typeface="Bookman Old Style" panose="02050604050505020204" pitchFamily="18" charset="0"/>
            </a:endParaRPr>
          </a:p>
          <a:p>
            <a:pPr algn="just">
              <a:buFont typeface="Arial" panose="020B0604020202020204" pitchFamily="34" charset="0"/>
              <a:buChar char="•"/>
            </a:pPr>
            <a:r>
              <a:rPr lang="en-US" sz="2300" b="0" i="0" dirty="0">
                <a:solidFill>
                  <a:srgbClr val="222222"/>
                </a:solidFill>
                <a:effectLst/>
                <a:latin typeface="Bookman Old Style" panose="02050604050505020204" pitchFamily="18" charset="0"/>
              </a:rPr>
              <a:t>It also plays a vital role in the booting process of the computer system.</a:t>
            </a:r>
          </a:p>
          <a:p>
            <a:pPr algn="just">
              <a:buFont typeface="Arial" panose="020B0604020202020204" pitchFamily="34" charset="0"/>
              <a:buChar char="•"/>
            </a:pPr>
            <a:endParaRPr lang="en-US" sz="2300" b="0" i="0" dirty="0">
              <a:solidFill>
                <a:srgbClr val="222222"/>
              </a:solidFill>
              <a:effectLst/>
              <a:latin typeface="Bookman Old Style" panose="02050604050505020204" pitchFamily="18" charset="0"/>
            </a:endParaRPr>
          </a:p>
          <a:p>
            <a:pPr algn="just">
              <a:buFont typeface="Arial" panose="020B0604020202020204" pitchFamily="34" charset="0"/>
              <a:buChar char="•"/>
            </a:pPr>
            <a:r>
              <a:rPr lang="en-US" sz="2300" b="0" i="0" dirty="0">
                <a:solidFill>
                  <a:srgbClr val="222222"/>
                </a:solidFill>
                <a:effectLst/>
                <a:latin typeface="Bookman Old Style" panose="02050604050505020204" pitchFamily="18" charset="0"/>
              </a:rPr>
              <a:t>It also helps processors to complete all the necessary activities given to them.</a:t>
            </a:r>
          </a:p>
          <a:p>
            <a:pPr algn="just">
              <a:buFont typeface="Arial" panose="020B0604020202020204" pitchFamily="34" charset="0"/>
              <a:buChar char="•"/>
            </a:pPr>
            <a:endParaRPr lang="en-US" sz="2300" b="0" i="0" dirty="0">
              <a:solidFill>
                <a:srgbClr val="222222"/>
              </a:solidFill>
              <a:effectLst/>
              <a:latin typeface="Bookman Old Style" panose="02050604050505020204" pitchFamily="18" charset="0"/>
            </a:endParaRPr>
          </a:p>
          <a:p>
            <a:pPr algn="just">
              <a:buFont typeface="Arial" panose="020B0604020202020204" pitchFamily="34" charset="0"/>
              <a:buChar char="•"/>
            </a:pPr>
            <a:r>
              <a:rPr lang="en-US" sz="2300" b="0" i="0" dirty="0">
                <a:solidFill>
                  <a:srgbClr val="222222"/>
                </a:solidFill>
                <a:effectLst/>
                <a:latin typeface="Bookman Old Style" panose="02050604050505020204" pitchFamily="18" charset="0"/>
              </a:rPr>
              <a:t>It handles all the major activities like fetching, decoding, and execution.</a:t>
            </a:r>
          </a:p>
          <a:p>
            <a:pPr algn="just" eaLnBrk="1" hangingPunct="1"/>
            <a:endParaRPr lang="en-US" sz="2300" dirty="0">
              <a:latin typeface="Bookman Old Style" panose="02050604050505020204" pitchFamily="18" charset="0"/>
            </a:endParaRPr>
          </a:p>
        </p:txBody>
      </p:sp>
      <p:sp>
        <p:nvSpPr>
          <p:cNvPr id="3" name="Date Placeholder 2"/>
          <p:cNvSpPr>
            <a:spLocks noGrp="1"/>
          </p:cNvSpPr>
          <p:nvPr>
            <p:ph type="dt" sz="half" idx="10"/>
          </p:nvPr>
        </p:nvSpPr>
        <p:spPr/>
        <p:txBody>
          <a:bodyPr/>
          <a:lstStyle/>
          <a:p>
            <a:pPr>
              <a:defRPr/>
            </a:pPr>
            <a:fld id="{74A046CA-D46B-4729-A0B1-D00B7E6A4B77}" type="datetime2">
              <a:rPr lang="en-US" smtClean="0"/>
              <a:t>Thursday, March 23, 2023</a:t>
            </a:fld>
            <a:endParaRPr lang="en-US"/>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15</a:t>
            </a:fld>
            <a:endParaRPr lang="en-US"/>
          </a:p>
        </p:txBody>
      </p:sp>
      <p:sp>
        <p:nvSpPr>
          <p:cNvPr id="2" name="Footer Placeholder 1"/>
          <p:cNvSpPr>
            <a:spLocks noGrp="1"/>
          </p:cNvSpPr>
          <p:nvPr>
            <p:ph type="ftr" sz="quarter" idx="11"/>
          </p:nvPr>
        </p:nvSpPr>
        <p:spPr/>
        <p:txBody>
          <a:bodyPr/>
          <a:lstStyle/>
          <a:p>
            <a:pPr>
              <a:defRPr/>
            </a:pPr>
            <a:r>
              <a:rPr lang="en-US"/>
              <a:t>Computer architecture and hardware maintenance</a:t>
            </a:r>
          </a:p>
        </p:txBody>
      </p:sp>
    </p:spTree>
    <p:extLst>
      <p:ext uri="{BB962C8B-B14F-4D97-AF65-F5344CB8AC3E}">
        <p14:creationId xmlns:p14="http://schemas.microsoft.com/office/powerpoint/2010/main" val="1452286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sz="quarter" idx="1"/>
          </p:nvPr>
        </p:nvSpPr>
        <p:spPr>
          <a:xfrm>
            <a:off x="146050" y="152400"/>
            <a:ext cx="8845550" cy="6324600"/>
          </a:xfrm>
        </p:spPr>
        <p:txBody>
          <a:bodyPr/>
          <a:lstStyle/>
          <a:p>
            <a:pPr marL="0" indent="0" algn="just" eaLnBrk="1" hangingPunct="1">
              <a:buNone/>
            </a:pPr>
            <a:r>
              <a:rPr lang="en-US" sz="2200" b="1" i="0" dirty="0">
                <a:solidFill>
                  <a:srgbClr val="000000"/>
                </a:solidFill>
                <a:effectLst/>
                <a:latin typeface="Bookman Old Style" panose="02050604050505020204" pitchFamily="18" charset="0"/>
              </a:rPr>
              <a:t>Machine cycle</a:t>
            </a:r>
          </a:p>
          <a:p>
            <a:pPr marL="0" indent="0" algn="just" eaLnBrk="1" hangingPunct="1">
              <a:buNone/>
            </a:pPr>
            <a:endParaRPr lang="en-US" sz="2200" b="1" dirty="0">
              <a:solidFill>
                <a:srgbClr val="000000"/>
              </a:solidFill>
              <a:latin typeface="Bookman Old Style" panose="02050604050505020204" pitchFamily="18" charset="0"/>
            </a:endParaRPr>
          </a:p>
          <a:p>
            <a:pPr algn="just" eaLnBrk="1" hangingPunct="1">
              <a:buFont typeface="Wingdings" panose="05000000000000000000" pitchFamily="2" charset="2"/>
              <a:buChar char="§"/>
            </a:pPr>
            <a:r>
              <a:rPr lang="en-US" sz="2200" b="0" i="0" dirty="0">
                <a:effectLst/>
                <a:latin typeface="Bookman Old Style" panose="02050604050505020204" pitchFamily="18" charset="0"/>
              </a:rPr>
              <a:t>The steps performed by the computer </a:t>
            </a:r>
            <a:r>
              <a:rPr lang="en-US" sz="2200" dirty="0">
                <a:latin typeface="Bookman Old Style" panose="02050604050505020204" pitchFamily="18" charset="0"/>
              </a:rPr>
              <a:t>processor</a:t>
            </a:r>
            <a:r>
              <a:rPr lang="en-US" sz="2200" b="0" i="0" dirty="0">
                <a:effectLst/>
                <a:latin typeface="Bookman Old Style" panose="02050604050505020204" pitchFamily="18" charset="0"/>
              </a:rPr>
              <a:t> for each machine language instruction received. </a:t>
            </a:r>
          </a:p>
          <a:p>
            <a:pPr algn="just" eaLnBrk="1" hangingPunct="1">
              <a:buFont typeface="Wingdings" panose="05000000000000000000" pitchFamily="2" charset="2"/>
              <a:buChar char="§"/>
            </a:pPr>
            <a:r>
              <a:rPr lang="en-US" sz="2200" b="0" i="0" dirty="0">
                <a:effectLst/>
                <a:latin typeface="Bookman Old Style" panose="02050604050505020204" pitchFamily="18" charset="0"/>
              </a:rPr>
              <a:t>The </a:t>
            </a:r>
            <a:r>
              <a:rPr lang="en-US" sz="2200" b="1" i="0" dirty="0">
                <a:effectLst/>
                <a:latin typeface="Bookman Old Style" panose="02050604050505020204" pitchFamily="18" charset="0"/>
              </a:rPr>
              <a:t>machine cycle</a:t>
            </a:r>
            <a:r>
              <a:rPr lang="en-US" sz="2200" b="0" i="0" dirty="0">
                <a:effectLst/>
                <a:latin typeface="Bookman Old Style" panose="02050604050505020204" pitchFamily="18" charset="0"/>
              </a:rPr>
              <a:t> is a four-process cycle that includes reading and interpreting the machine language, executing the code, and then storing that code.</a:t>
            </a:r>
            <a:endParaRPr lang="en-US" sz="2200" b="1" i="0" dirty="0">
              <a:effectLst/>
              <a:latin typeface="Bookman Old Style" panose="02050604050505020204" pitchFamily="18" charset="0"/>
            </a:endParaRPr>
          </a:p>
          <a:p>
            <a:pPr marL="0" indent="0" algn="just" eaLnBrk="1" hangingPunct="1">
              <a:buNone/>
            </a:pPr>
            <a:endParaRPr lang="en-US" sz="2200" dirty="0">
              <a:latin typeface="Bookman Old Style" panose="02050604050505020204" pitchFamily="18" charset="0"/>
            </a:endParaRPr>
          </a:p>
        </p:txBody>
      </p:sp>
      <p:sp>
        <p:nvSpPr>
          <p:cNvPr id="3" name="Date Placeholder 2"/>
          <p:cNvSpPr>
            <a:spLocks noGrp="1"/>
          </p:cNvSpPr>
          <p:nvPr>
            <p:ph type="dt" sz="half" idx="10"/>
          </p:nvPr>
        </p:nvSpPr>
        <p:spPr/>
        <p:txBody>
          <a:bodyPr/>
          <a:lstStyle/>
          <a:p>
            <a:pPr>
              <a:defRPr/>
            </a:pPr>
            <a:fld id="{74A046CA-D46B-4729-A0B1-D00B7E6A4B77}" type="datetime2">
              <a:rPr lang="en-US" smtClean="0"/>
              <a:t>Thursday, March 23, 2023</a:t>
            </a:fld>
            <a:endParaRPr lang="en-US"/>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16</a:t>
            </a:fld>
            <a:endParaRPr lang="en-US"/>
          </a:p>
        </p:txBody>
      </p:sp>
      <p:sp>
        <p:nvSpPr>
          <p:cNvPr id="2" name="Footer Placeholder 1"/>
          <p:cNvSpPr>
            <a:spLocks noGrp="1"/>
          </p:cNvSpPr>
          <p:nvPr>
            <p:ph type="ftr" sz="quarter" idx="11"/>
          </p:nvPr>
        </p:nvSpPr>
        <p:spPr/>
        <p:txBody>
          <a:bodyPr/>
          <a:lstStyle/>
          <a:p>
            <a:pPr>
              <a:defRPr/>
            </a:pPr>
            <a:r>
              <a:rPr lang="en-US"/>
              <a:t>Computer architecture and hardware maintenance</a:t>
            </a:r>
          </a:p>
        </p:txBody>
      </p:sp>
      <p:pic>
        <p:nvPicPr>
          <p:cNvPr id="6" name="Picture 5">
            <a:extLst>
              <a:ext uri="{FF2B5EF4-FFF2-40B4-BE49-F238E27FC236}">
                <a16:creationId xmlns:a16="http://schemas.microsoft.com/office/drawing/2014/main" id="{434C45C4-B472-5705-334A-897B09ECC07C}"/>
              </a:ext>
            </a:extLst>
          </p:cNvPr>
          <p:cNvPicPr>
            <a:picLocks noChangeAspect="1"/>
          </p:cNvPicPr>
          <p:nvPr/>
        </p:nvPicPr>
        <p:blipFill>
          <a:blip r:embed="rId2"/>
          <a:stretch>
            <a:fillRect/>
          </a:stretch>
        </p:blipFill>
        <p:spPr>
          <a:xfrm>
            <a:off x="603250" y="2895600"/>
            <a:ext cx="8045450" cy="3429000"/>
          </a:xfrm>
          <a:prstGeom prst="rect">
            <a:avLst/>
          </a:prstGeom>
        </p:spPr>
      </p:pic>
    </p:spTree>
    <p:extLst>
      <p:ext uri="{BB962C8B-B14F-4D97-AF65-F5344CB8AC3E}">
        <p14:creationId xmlns:p14="http://schemas.microsoft.com/office/powerpoint/2010/main" val="2553259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sz="quarter" idx="1"/>
          </p:nvPr>
        </p:nvSpPr>
        <p:spPr>
          <a:xfrm>
            <a:off x="146050" y="152400"/>
            <a:ext cx="8845550" cy="6324600"/>
          </a:xfrm>
        </p:spPr>
        <p:txBody>
          <a:bodyPr/>
          <a:lstStyle/>
          <a:p>
            <a:pPr marL="0" indent="0" algn="just">
              <a:buNone/>
            </a:pPr>
            <a:r>
              <a:rPr lang="en-US" sz="2300" b="1" i="0" dirty="0">
                <a:solidFill>
                  <a:srgbClr val="000000"/>
                </a:solidFill>
                <a:effectLst/>
                <a:latin typeface="Bookman Old Style" panose="02050604050505020204" pitchFamily="18" charset="0"/>
              </a:rPr>
              <a:t>Four steps of the machine cycle</a:t>
            </a:r>
          </a:p>
          <a:p>
            <a:pPr algn="just">
              <a:buFont typeface="+mj-lt"/>
              <a:buAutoNum type="arabicPeriod"/>
            </a:pPr>
            <a:endParaRPr lang="en-US" sz="2300" b="1" i="0" dirty="0">
              <a:solidFill>
                <a:srgbClr val="454545"/>
              </a:solidFill>
              <a:effectLst/>
              <a:latin typeface="Bookman Old Style" panose="02050604050505020204" pitchFamily="18" charset="0"/>
            </a:endParaRPr>
          </a:p>
          <a:p>
            <a:pPr algn="just">
              <a:lnSpc>
                <a:spcPct val="150000"/>
              </a:lnSpc>
              <a:buFont typeface="+mj-lt"/>
              <a:buAutoNum type="arabicPeriod"/>
            </a:pPr>
            <a:r>
              <a:rPr lang="en-US" sz="2300" b="1" i="0" dirty="0">
                <a:effectLst/>
                <a:latin typeface="Bookman Old Style" panose="02050604050505020204" pitchFamily="18" charset="0"/>
              </a:rPr>
              <a:t>Fetch</a:t>
            </a:r>
            <a:r>
              <a:rPr lang="en-US" sz="2300" b="0" i="0" dirty="0">
                <a:effectLst/>
                <a:latin typeface="Bookman Old Style" panose="02050604050505020204" pitchFamily="18" charset="0"/>
              </a:rPr>
              <a:t> - Retrieve an </a:t>
            </a:r>
            <a:r>
              <a:rPr lang="en-US" sz="2300" dirty="0">
                <a:latin typeface="Bookman Old Style" panose="02050604050505020204" pitchFamily="18" charset="0"/>
              </a:rPr>
              <a:t>instruction</a:t>
            </a:r>
            <a:r>
              <a:rPr lang="en-US" sz="2300" b="0" i="0" dirty="0">
                <a:effectLst/>
                <a:latin typeface="Bookman Old Style" panose="02050604050505020204" pitchFamily="18" charset="0"/>
              </a:rPr>
              <a:t> from </a:t>
            </a:r>
            <a:r>
              <a:rPr lang="en-US" sz="2300" dirty="0">
                <a:latin typeface="Bookman Old Style" panose="02050604050505020204" pitchFamily="18" charset="0"/>
              </a:rPr>
              <a:t>memory</a:t>
            </a:r>
            <a:r>
              <a:rPr lang="en-US" sz="2300" b="0" i="0" dirty="0">
                <a:effectLst/>
                <a:latin typeface="Bookman Old Style" panose="02050604050505020204" pitchFamily="18" charset="0"/>
              </a:rPr>
              <a:t>.</a:t>
            </a:r>
          </a:p>
          <a:p>
            <a:pPr algn="just">
              <a:lnSpc>
                <a:spcPct val="150000"/>
              </a:lnSpc>
              <a:buFont typeface="+mj-lt"/>
              <a:buAutoNum type="arabicPeriod"/>
            </a:pPr>
            <a:r>
              <a:rPr lang="en-US" sz="2300" b="1" i="0" dirty="0">
                <a:effectLst/>
                <a:latin typeface="Bookman Old Style" panose="02050604050505020204" pitchFamily="18" charset="0"/>
              </a:rPr>
              <a:t>Decode</a:t>
            </a:r>
            <a:r>
              <a:rPr lang="en-US" sz="2300" b="0" i="0" dirty="0">
                <a:effectLst/>
                <a:latin typeface="Bookman Old Style" panose="02050604050505020204" pitchFamily="18" charset="0"/>
              </a:rPr>
              <a:t> - Translate the retrieved instruction into computer commands.</a:t>
            </a:r>
          </a:p>
          <a:p>
            <a:pPr algn="just">
              <a:lnSpc>
                <a:spcPct val="150000"/>
              </a:lnSpc>
              <a:buFont typeface="+mj-lt"/>
              <a:buAutoNum type="arabicPeriod"/>
            </a:pPr>
            <a:r>
              <a:rPr lang="en-US" sz="2300" b="1" i="0" dirty="0">
                <a:effectLst/>
                <a:latin typeface="Bookman Old Style" panose="02050604050505020204" pitchFamily="18" charset="0"/>
              </a:rPr>
              <a:t>Execute</a:t>
            </a:r>
            <a:r>
              <a:rPr lang="en-US" sz="2300" b="0" i="0" dirty="0">
                <a:effectLst/>
                <a:latin typeface="Bookman Old Style" panose="02050604050505020204" pitchFamily="18" charset="0"/>
              </a:rPr>
              <a:t> - Execute the computer commands.</a:t>
            </a:r>
          </a:p>
          <a:p>
            <a:pPr algn="just">
              <a:lnSpc>
                <a:spcPct val="150000"/>
              </a:lnSpc>
              <a:buFont typeface="+mj-lt"/>
              <a:buAutoNum type="arabicPeriod"/>
            </a:pPr>
            <a:r>
              <a:rPr lang="en-US" sz="2300" b="1" i="0" dirty="0">
                <a:effectLst/>
                <a:latin typeface="Bookman Old Style" panose="02050604050505020204" pitchFamily="18" charset="0"/>
              </a:rPr>
              <a:t>Store</a:t>
            </a:r>
            <a:r>
              <a:rPr lang="en-US" sz="2300" b="0" i="0" dirty="0">
                <a:effectLst/>
                <a:latin typeface="Bookman Old Style" panose="02050604050505020204" pitchFamily="18" charset="0"/>
              </a:rPr>
              <a:t> - Send and write the results back in memory.</a:t>
            </a:r>
          </a:p>
          <a:p>
            <a:pPr algn="just" eaLnBrk="1" hangingPunct="1">
              <a:lnSpc>
                <a:spcPct val="150000"/>
              </a:lnSpc>
            </a:pPr>
            <a:endParaRPr lang="en-US" sz="2300" dirty="0">
              <a:latin typeface="Bookman Old Style" panose="02050604050505020204" pitchFamily="18" charset="0"/>
            </a:endParaRPr>
          </a:p>
        </p:txBody>
      </p:sp>
      <p:sp>
        <p:nvSpPr>
          <p:cNvPr id="3" name="Date Placeholder 2"/>
          <p:cNvSpPr>
            <a:spLocks noGrp="1"/>
          </p:cNvSpPr>
          <p:nvPr>
            <p:ph type="dt" sz="half" idx="10"/>
          </p:nvPr>
        </p:nvSpPr>
        <p:spPr/>
        <p:txBody>
          <a:bodyPr/>
          <a:lstStyle/>
          <a:p>
            <a:pPr>
              <a:defRPr/>
            </a:pPr>
            <a:fld id="{74A046CA-D46B-4729-A0B1-D00B7E6A4B77}" type="datetime2">
              <a:rPr lang="en-US" smtClean="0"/>
              <a:t>Thursday, March 23, 2023</a:t>
            </a:fld>
            <a:endParaRPr lang="en-US"/>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17</a:t>
            </a:fld>
            <a:endParaRPr lang="en-US"/>
          </a:p>
        </p:txBody>
      </p:sp>
      <p:sp>
        <p:nvSpPr>
          <p:cNvPr id="2" name="Footer Placeholder 1"/>
          <p:cNvSpPr>
            <a:spLocks noGrp="1"/>
          </p:cNvSpPr>
          <p:nvPr>
            <p:ph type="ftr" sz="quarter" idx="11"/>
          </p:nvPr>
        </p:nvSpPr>
        <p:spPr/>
        <p:txBody>
          <a:bodyPr/>
          <a:lstStyle/>
          <a:p>
            <a:pPr>
              <a:defRPr/>
            </a:pPr>
            <a:r>
              <a:rPr lang="en-US"/>
              <a:t>Computer architecture and hardware maintenance</a:t>
            </a:r>
          </a:p>
        </p:txBody>
      </p:sp>
    </p:spTree>
    <p:extLst>
      <p:ext uri="{BB962C8B-B14F-4D97-AF65-F5344CB8AC3E}">
        <p14:creationId xmlns:p14="http://schemas.microsoft.com/office/powerpoint/2010/main" val="3109347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sz="quarter" idx="1"/>
          </p:nvPr>
        </p:nvSpPr>
        <p:spPr>
          <a:xfrm>
            <a:off x="146050" y="152400"/>
            <a:ext cx="8845550" cy="6324600"/>
          </a:xfrm>
        </p:spPr>
        <p:txBody>
          <a:bodyPr/>
          <a:lstStyle/>
          <a:p>
            <a:pPr marL="0" marR="0" indent="0" algn="just">
              <a:lnSpc>
                <a:spcPct val="115000"/>
              </a:lnSpc>
              <a:spcBef>
                <a:spcPts val="200"/>
              </a:spcBef>
              <a:spcAft>
                <a:spcPts val="800"/>
              </a:spcAft>
              <a:buNone/>
            </a:pPr>
            <a:r>
              <a:rPr lang="en-US" sz="2400" b="1" i="1" dirty="0">
                <a:effectLst/>
                <a:latin typeface="Bookman Old Style" panose="02050604050505020204" pitchFamily="18" charset="0"/>
                <a:ea typeface="Times New Roman" panose="02020603050405020304" pitchFamily="18" charset="0"/>
                <a:cs typeface="Calibri" panose="020F0502020204030204" pitchFamily="34" charset="0"/>
              </a:rPr>
              <a:t>Registers</a:t>
            </a:r>
          </a:p>
          <a:p>
            <a:pPr marL="0" marR="0" indent="0" algn="just">
              <a:lnSpc>
                <a:spcPct val="115000"/>
              </a:lnSpc>
              <a:spcBef>
                <a:spcPts val="200"/>
              </a:spcBef>
              <a:spcAft>
                <a:spcPts val="800"/>
              </a:spcAft>
              <a:buNone/>
            </a:pPr>
            <a:endParaRPr lang="en-US" sz="2200" b="1" i="1" dirty="0">
              <a:effectLst/>
              <a:latin typeface="Bookman Old Style" panose="02050604050505020204" pitchFamily="18" charset="0"/>
              <a:ea typeface="Times New Roman" panose="02020603050405020304" pitchFamily="18" charset="0"/>
              <a:cs typeface="Calibri" panose="020F0502020204030204" pitchFamily="34" charset="0"/>
            </a:endParaRPr>
          </a:p>
          <a:p>
            <a:pPr marR="0" algn="just">
              <a:lnSpc>
                <a:spcPct val="115000"/>
              </a:lnSpc>
              <a:spcBef>
                <a:spcPts val="200"/>
              </a:spcBef>
              <a:spcAft>
                <a:spcPts val="800"/>
              </a:spcAft>
              <a:buFont typeface="Wingdings" panose="05000000000000000000" pitchFamily="2" charset="2"/>
              <a:buChar char="§"/>
            </a:pPr>
            <a:r>
              <a:rPr lang="en-US" sz="2200" b="1" i="1" dirty="0">
                <a:effectLst/>
                <a:latin typeface="Bookman Old Style" panose="02050604050505020204" pitchFamily="18" charset="0"/>
                <a:ea typeface="Times New Roman" panose="02020603050405020304" pitchFamily="18" charset="0"/>
                <a:cs typeface="Calibri" panose="020F0502020204030204" pitchFamily="34" charset="0"/>
              </a:rPr>
              <a:t>Registers</a:t>
            </a:r>
            <a:r>
              <a:rPr lang="en-US" sz="2200" i="1" dirty="0">
                <a:latin typeface="Bookman Old Style" panose="02050604050505020204" pitchFamily="18" charset="0"/>
                <a:ea typeface="Times New Roman" panose="02020603050405020304" pitchFamily="18" charset="0"/>
                <a:cs typeface="Calibri" panose="020F0502020204030204" pitchFamily="34" charset="0"/>
              </a:rPr>
              <a:t> are</a:t>
            </a:r>
            <a:r>
              <a:rPr lang="en-US" sz="2200" dirty="0">
                <a:effectLst/>
                <a:latin typeface="Bookman Old Style" panose="02050604050505020204" pitchFamily="18" charset="0"/>
                <a:ea typeface="Times New Roman" panose="02020603050405020304" pitchFamily="18" charset="0"/>
                <a:cs typeface="Calibri" panose="020F0502020204030204" pitchFamily="34" charset="0"/>
              </a:rPr>
              <a:t> special memories within the CPU for holding instructions and data. </a:t>
            </a:r>
          </a:p>
          <a:p>
            <a:pPr marR="0" algn="just">
              <a:lnSpc>
                <a:spcPct val="115000"/>
              </a:lnSpc>
              <a:spcBef>
                <a:spcPts val="200"/>
              </a:spcBef>
              <a:spcAft>
                <a:spcPts val="800"/>
              </a:spcAft>
              <a:buFont typeface="Wingdings" panose="05000000000000000000" pitchFamily="2" charset="2"/>
              <a:buChar char="§"/>
            </a:pPr>
            <a:endParaRPr lang="en-US" sz="2200" i="0" dirty="0">
              <a:effectLst/>
              <a:latin typeface="Bookman Old Style" panose="02050604050505020204" pitchFamily="18" charset="0"/>
            </a:endParaRPr>
          </a:p>
          <a:p>
            <a:pPr marR="0" algn="just">
              <a:lnSpc>
                <a:spcPct val="115000"/>
              </a:lnSpc>
              <a:spcBef>
                <a:spcPts val="200"/>
              </a:spcBef>
              <a:spcAft>
                <a:spcPts val="800"/>
              </a:spcAft>
              <a:buFont typeface="Wingdings" panose="05000000000000000000" pitchFamily="2" charset="2"/>
              <a:buChar char="§"/>
            </a:pPr>
            <a:r>
              <a:rPr lang="en-US" sz="2200" i="0" dirty="0">
                <a:effectLst/>
                <a:latin typeface="Bookman Old Style" panose="02050604050505020204" pitchFamily="18" charset="0"/>
              </a:rPr>
              <a:t>Registers are small amounts of high-speed memory contained within the CPU</a:t>
            </a:r>
          </a:p>
          <a:p>
            <a:pPr marR="0" algn="just">
              <a:lnSpc>
                <a:spcPct val="115000"/>
              </a:lnSpc>
              <a:spcBef>
                <a:spcPts val="200"/>
              </a:spcBef>
              <a:spcAft>
                <a:spcPts val="800"/>
              </a:spcAft>
              <a:buFont typeface="Wingdings" panose="05000000000000000000" pitchFamily="2" charset="2"/>
              <a:buChar char="§"/>
            </a:pPr>
            <a:endParaRPr lang="en-US" sz="2200" i="0" dirty="0">
              <a:effectLst/>
              <a:latin typeface="Bookman Old Style" panose="02050604050505020204" pitchFamily="18" charset="0"/>
            </a:endParaRPr>
          </a:p>
          <a:p>
            <a:pPr marR="0" algn="just">
              <a:lnSpc>
                <a:spcPct val="115000"/>
              </a:lnSpc>
              <a:spcBef>
                <a:spcPts val="200"/>
              </a:spcBef>
              <a:spcAft>
                <a:spcPts val="800"/>
              </a:spcAft>
              <a:buFont typeface="Wingdings" panose="05000000000000000000" pitchFamily="2" charset="2"/>
              <a:buChar char="§"/>
            </a:pPr>
            <a:r>
              <a:rPr lang="en-US" sz="2200" i="0" dirty="0">
                <a:effectLst/>
                <a:latin typeface="Bookman Old Style" panose="02050604050505020204" pitchFamily="18" charset="0"/>
              </a:rPr>
              <a:t>They are used by the processor to store small amounts of data that are needed during processing, such as: the address of the next instruction to be executed. the current instruction being decoded.</a:t>
            </a:r>
          </a:p>
          <a:p>
            <a:pPr algn="just" eaLnBrk="1" hangingPunct="1">
              <a:buFont typeface="Wingdings" panose="05000000000000000000" pitchFamily="2" charset="2"/>
              <a:buChar char="§"/>
            </a:pPr>
            <a:endParaRPr lang="en-US" sz="2200" dirty="0">
              <a:latin typeface="Bookman Old Style" panose="02050604050505020204" pitchFamily="18" charset="0"/>
            </a:endParaRPr>
          </a:p>
          <a:p>
            <a:pPr marR="0" algn="just">
              <a:lnSpc>
                <a:spcPct val="115000"/>
              </a:lnSpc>
              <a:spcBef>
                <a:spcPts val="200"/>
              </a:spcBef>
              <a:spcAft>
                <a:spcPts val="800"/>
              </a:spcAft>
              <a:buFont typeface="Wingdings" panose="05000000000000000000" pitchFamily="2" charset="2"/>
              <a:buChar char="§"/>
            </a:pPr>
            <a:endParaRPr lang="en-US" sz="2200" dirty="0">
              <a:effectLst/>
              <a:latin typeface="Bookman Old Style" panose="02050604050505020204" pitchFamily="18" charset="0"/>
              <a:ea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Char char="§"/>
            </a:pPr>
            <a:endParaRPr lang="en-US" sz="2400" dirty="0">
              <a:latin typeface="Bookman Old Style" panose="02050604050505020204" pitchFamily="18" charset="0"/>
            </a:endParaRPr>
          </a:p>
        </p:txBody>
      </p:sp>
      <p:sp>
        <p:nvSpPr>
          <p:cNvPr id="3" name="Date Placeholder 2"/>
          <p:cNvSpPr>
            <a:spLocks noGrp="1"/>
          </p:cNvSpPr>
          <p:nvPr>
            <p:ph type="dt" sz="half" idx="10"/>
          </p:nvPr>
        </p:nvSpPr>
        <p:spPr/>
        <p:txBody>
          <a:bodyPr/>
          <a:lstStyle/>
          <a:p>
            <a:pPr>
              <a:defRPr/>
            </a:pPr>
            <a:fld id="{74A046CA-D46B-4729-A0B1-D00B7E6A4B77}" type="datetime2">
              <a:rPr lang="en-US" smtClean="0"/>
              <a:t>Thursday, March 23, 2023</a:t>
            </a:fld>
            <a:endParaRPr lang="en-US"/>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18</a:t>
            </a:fld>
            <a:endParaRPr lang="en-US"/>
          </a:p>
        </p:txBody>
      </p:sp>
      <p:sp>
        <p:nvSpPr>
          <p:cNvPr id="2" name="Footer Placeholder 1"/>
          <p:cNvSpPr>
            <a:spLocks noGrp="1"/>
          </p:cNvSpPr>
          <p:nvPr>
            <p:ph type="ftr" sz="quarter" idx="11"/>
          </p:nvPr>
        </p:nvSpPr>
        <p:spPr/>
        <p:txBody>
          <a:bodyPr/>
          <a:lstStyle/>
          <a:p>
            <a:pPr>
              <a:defRPr/>
            </a:pPr>
            <a:r>
              <a:rPr lang="en-US"/>
              <a:t>Computer architecture and hardware maintenance</a:t>
            </a:r>
          </a:p>
        </p:txBody>
      </p:sp>
    </p:spTree>
    <p:extLst>
      <p:ext uri="{BB962C8B-B14F-4D97-AF65-F5344CB8AC3E}">
        <p14:creationId xmlns:p14="http://schemas.microsoft.com/office/powerpoint/2010/main" val="2723806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sz="quarter" idx="1"/>
          </p:nvPr>
        </p:nvSpPr>
        <p:spPr>
          <a:xfrm>
            <a:off x="146050" y="152400"/>
            <a:ext cx="8845550" cy="6324600"/>
          </a:xfrm>
        </p:spPr>
        <p:txBody>
          <a:bodyPr/>
          <a:lstStyle/>
          <a:p>
            <a:pPr marL="0" indent="0" algn="just" eaLnBrk="1" hangingPunct="1">
              <a:buNone/>
            </a:pPr>
            <a:r>
              <a:rPr lang="en-US" sz="2200" b="1" dirty="0">
                <a:effectLst/>
                <a:latin typeface="Bookman Old Style" panose="02050604050505020204" pitchFamily="18" charset="0"/>
                <a:ea typeface="Calibri" panose="020F0502020204030204" pitchFamily="34" charset="0"/>
                <a:cs typeface="Times New Roman" panose="02020603050405020304" pitchFamily="18" charset="0"/>
              </a:rPr>
              <a:t>Special Function Registers</a:t>
            </a:r>
            <a:endParaRPr lang="en-US" sz="2200" dirty="0">
              <a:effectLst/>
              <a:latin typeface="Bookman Old Style" panose="02050604050505020204" pitchFamily="18" charset="0"/>
              <a:ea typeface="Calibri" panose="020F0502020204030204" pitchFamily="34" charset="0"/>
              <a:cs typeface="Times New Roman" panose="02020603050405020304" pitchFamily="18" charset="0"/>
            </a:endParaRPr>
          </a:p>
          <a:p>
            <a:pPr marL="0" indent="0" algn="just" eaLnBrk="1" hangingPunct="1">
              <a:buNone/>
            </a:pPr>
            <a:endParaRPr lang="en-US" sz="2200" dirty="0">
              <a:latin typeface="Bookman Old Style" panose="02050604050505020204" pitchFamily="18" charset="0"/>
            </a:endParaRPr>
          </a:p>
        </p:txBody>
      </p:sp>
      <p:sp>
        <p:nvSpPr>
          <p:cNvPr id="3" name="Date Placeholder 2"/>
          <p:cNvSpPr>
            <a:spLocks noGrp="1"/>
          </p:cNvSpPr>
          <p:nvPr>
            <p:ph type="dt" sz="half" idx="10"/>
          </p:nvPr>
        </p:nvSpPr>
        <p:spPr/>
        <p:txBody>
          <a:bodyPr/>
          <a:lstStyle/>
          <a:p>
            <a:pPr>
              <a:defRPr/>
            </a:pPr>
            <a:fld id="{74A046CA-D46B-4729-A0B1-D00B7E6A4B77}" type="datetime2">
              <a:rPr lang="en-US" smtClean="0"/>
              <a:t>Thursday, March 23, 2023</a:t>
            </a:fld>
            <a:endParaRPr lang="en-US"/>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19</a:t>
            </a:fld>
            <a:endParaRPr lang="en-US"/>
          </a:p>
        </p:txBody>
      </p:sp>
      <p:sp>
        <p:nvSpPr>
          <p:cNvPr id="2" name="Footer Placeholder 1"/>
          <p:cNvSpPr>
            <a:spLocks noGrp="1"/>
          </p:cNvSpPr>
          <p:nvPr>
            <p:ph type="ftr" sz="quarter" idx="11"/>
          </p:nvPr>
        </p:nvSpPr>
        <p:spPr/>
        <p:txBody>
          <a:bodyPr/>
          <a:lstStyle/>
          <a:p>
            <a:pPr>
              <a:defRPr/>
            </a:pPr>
            <a:r>
              <a:rPr lang="en-US"/>
              <a:t>Computer architecture and hardware maintenance</a:t>
            </a:r>
          </a:p>
        </p:txBody>
      </p:sp>
      <p:graphicFrame>
        <p:nvGraphicFramePr>
          <p:cNvPr id="5" name="Table 5">
            <a:extLst>
              <a:ext uri="{FF2B5EF4-FFF2-40B4-BE49-F238E27FC236}">
                <a16:creationId xmlns:a16="http://schemas.microsoft.com/office/drawing/2014/main" id="{D428FB55-854E-855C-97B6-78957C45DA3B}"/>
              </a:ext>
            </a:extLst>
          </p:cNvPr>
          <p:cNvGraphicFramePr>
            <a:graphicFrameLocks/>
          </p:cNvGraphicFramePr>
          <p:nvPr>
            <p:extLst>
              <p:ext uri="{D42A27DB-BD31-4B8C-83A1-F6EECF244321}">
                <p14:modId xmlns:p14="http://schemas.microsoft.com/office/powerpoint/2010/main" val="2091851283"/>
              </p:ext>
            </p:extLst>
          </p:nvPr>
        </p:nvGraphicFramePr>
        <p:xfrm>
          <a:off x="166832" y="701040"/>
          <a:ext cx="8831118" cy="6080760"/>
        </p:xfrm>
        <a:graphic>
          <a:graphicData uri="http://schemas.openxmlformats.org/drawingml/2006/table">
            <a:tbl>
              <a:tblPr firstRow="1" bandRow="1">
                <a:tableStyleId>{5C22544A-7EE6-4342-B048-85BDC9FD1C3A}</a:tableStyleId>
              </a:tblPr>
              <a:tblGrid>
                <a:gridCol w="4415559">
                  <a:extLst>
                    <a:ext uri="{9D8B030D-6E8A-4147-A177-3AD203B41FA5}">
                      <a16:colId xmlns:a16="http://schemas.microsoft.com/office/drawing/2014/main" val="3518064383"/>
                    </a:ext>
                  </a:extLst>
                </a:gridCol>
                <a:gridCol w="4415559">
                  <a:extLst>
                    <a:ext uri="{9D8B030D-6E8A-4147-A177-3AD203B41FA5}">
                      <a16:colId xmlns:a16="http://schemas.microsoft.com/office/drawing/2014/main" val="3057469778"/>
                    </a:ext>
                  </a:extLst>
                </a:gridCol>
              </a:tblGrid>
              <a:tr h="868680">
                <a:tc>
                  <a:txBody>
                    <a:bodyPr/>
                    <a:lstStyle/>
                    <a:p>
                      <a:r>
                        <a:rPr lang="en-US" dirty="0"/>
                        <a:t>registers</a:t>
                      </a:r>
                    </a:p>
                  </a:txBody>
                  <a:tcPr/>
                </a:tc>
                <a:tc>
                  <a:txBody>
                    <a:bodyPr/>
                    <a:lstStyle/>
                    <a:p>
                      <a:r>
                        <a:rPr lang="en-US" dirty="0"/>
                        <a:t>Purpose</a:t>
                      </a:r>
                    </a:p>
                  </a:txBody>
                  <a:tcPr/>
                </a:tc>
                <a:extLst>
                  <a:ext uri="{0D108BD9-81ED-4DB2-BD59-A6C34878D82A}">
                    <a16:rowId xmlns:a16="http://schemas.microsoft.com/office/drawing/2014/main" val="3456131159"/>
                  </a:ext>
                </a:extLst>
              </a:tr>
              <a:tr h="868680">
                <a:tc>
                  <a:txBody>
                    <a:bodyPr/>
                    <a:lstStyle/>
                    <a:p>
                      <a:r>
                        <a:rPr kumimoji="0" lang="en-US" sz="2000" b="1" kern="1200" dirty="0">
                          <a:solidFill>
                            <a:schemeClr val="dk1"/>
                          </a:solidFill>
                          <a:effectLst/>
                          <a:latin typeface="+mn-lt"/>
                          <a:ea typeface="+mn-ea"/>
                          <a:cs typeface="+mn-cs"/>
                        </a:rPr>
                        <a:t>Program Counter (PC) </a:t>
                      </a:r>
                      <a:endParaRPr lang="en-US" sz="2000" dirty="0"/>
                    </a:p>
                  </a:txBody>
                  <a:tcPr/>
                </a:tc>
                <a:tc>
                  <a:txBody>
                    <a:bodyPr/>
                    <a:lstStyle/>
                    <a:p>
                      <a:r>
                        <a:rPr kumimoji="0" lang="en-US" sz="1900" kern="1200" dirty="0">
                          <a:solidFill>
                            <a:schemeClr val="dk1"/>
                          </a:solidFill>
                          <a:effectLst/>
                          <a:latin typeface="+mn-lt"/>
                          <a:ea typeface="+mn-ea"/>
                          <a:cs typeface="Calibri" panose="020F0502020204030204" pitchFamily="34" charset="0"/>
                        </a:rPr>
                        <a:t>Holds the address of the next instruction to be executed.</a:t>
                      </a:r>
                      <a:endParaRPr lang="en-US" sz="1900" dirty="0">
                        <a:latin typeface="+mn-lt"/>
                        <a:cs typeface="Calibri" panose="020F0502020204030204" pitchFamily="34" charset="0"/>
                      </a:endParaRPr>
                    </a:p>
                  </a:txBody>
                  <a:tcPr/>
                </a:tc>
                <a:extLst>
                  <a:ext uri="{0D108BD9-81ED-4DB2-BD59-A6C34878D82A}">
                    <a16:rowId xmlns:a16="http://schemas.microsoft.com/office/drawing/2014/main" val="2065603697"/>
                  </a:ext>
                </a:extLst>
              </a:tr>
              <a:tr h="868680">
                <a:tc>
                  <a:txBody>
                    <a:bodyPr/>
                    <a:lstStyle/>
                    <a:p>
                      <a:r>
                        <a:rPr kumimoji="0" lang="en-US" sz="2000" b="1" kern="1200" dirty="0">
                          <a:solidFill>
                            <a:schemeClr val="dk1"/>
                          </a:solidFill>
                          <a:effectLst/>
                          <a:latin typeface="+mn-lt"/>
                          <a:ea typeface="+mn-ea"/>
                          <a:cs typeface="+mn-cs"/>
                        </a:rPr>
                        <a:t>Accumulator (ACC)</a:t>
                      </a:r>
                      <a:endParaRPr lang="en-US" sz="2000" dirty="0"/>
                    </a:p>
                  </a:txBody>
                  <a:tcPr/>
                </a:tc>
                <a:tc>
                  <a:txBody>
                    <a:bodyPr/>
                    <a:lstStyle/>
                    <a:p>
                      <a:r>
                        <a:rPr kumimoji="0" lang="en-US" sz="1900" kern="1200" dirty="0">
                          <a:solidFill>
                            <a:schemeClr val="dk1"/>
                          </a:solidFill>
                          <a:effectLst/>
                          <a:latin typeface="+mn-lt"/>
                          <a:ea typeface="+mn-ea"/>
                          <a:cs typeface="Calibri" panose="020F0502020204030204" pitchFamily="34" charset="0"/>
                        </a:rPr>
                        <a:t>Stores the results from calculations</a:t>
                      </a:r>
                      <a:endParaRPr lang="en-US" sz="1900" dirty="0">
                        <a:latin typeface="+mn-lt"/>
                        <a:cs typeface="Calibri" panose="020F0502020204030204" pitchFamily="34" charset="0"/>
                      </a:endParaRPr>
                    </a:p>
                  </a:txBody>
                  <a:tcPr/>
                </a:tc>
                <a:extLst>
                  <a:ext uri="{0D108BD9-81ED-4DB2-BD59-A6C34878D82A}">
                    <a16:rowId xmlns:a16="http://schemas.microsoft.com/office/drawing/2014/main" val="1935070722"/>
                  </a:ext>
                </a:extLst>
              </a:tr>
              <a:tr h="868680">
                <a:tc>
                  <a:txBody>
                    <a:bodyPr/>
                    <a:lstStyle/>
                    <a:p>
                      <a:r>
                        <a:rPr kumimoji="0" lang="en-US" sz="2000" b="1" kern="1200" dirty="0">
                          <a:solidFill>
                            <a:schemeClr val="dk1"/>
                          </a:solidFill>
                          <a:effectLst/>
                          <a:latin typeface="+mn-lt"/>
                          <a:ea typeface="+mn-ea"/>
                          <a:cs typeface="+mn-cs"/>
                        </a:rPr>
                        <a:t>Memory Address Register (MAR) </a:t>
                      </a:r>
                      <a:endParaRPr lang="en-US" sz="2000" dirty="0"/>
                    </a:p>
                  </a:txBody>
                  <a:tcPr/>
                </a:tc>
                <a:tc>
                  <a:txBody>
                    <a:bodyPr/>
                    <a:lstStyle/>
                    <a:p>
                      <a:r>
                        <a:rPr kumimoji="0" lang="en-US" sz="1900" kern="1200" dirty="0">
                          <a:solidFill>
                            <a:schemeClr val="dk1"/>
                          </a:solidFill>
                          <a:effectLst/>
                          <a:latin typeface="+mn-lt"/>
                          <a:ea typeface="+mn-ea"/>
                          <a:cs typeface="Calibri" panose="020F0502020204030204" pitchFamily="34" charset="0"/>
                        </a:rPr>
                        <a:t>Holds the address of a location that is to be read from or written to.</a:t>
                      </a:r>
                      <a:endParaRPr lang="en-US" sz="1900" dirty="0">
                        <a:latin typeface="+mn-lt"/>
                        <a:cs typeface="Calibri" panose="020F0502020204030204" pitchFamily="34" charset="0"/>
                      </a:endParaRPr>
                    </a:p>
                  </a:txBody>
                  <a:tcPr/>
                </a:tc>
                <a:extLst>
                  <a:ext uri="{0D108BD9-81ED-4DB2-BD59-A6C34878D82A}">
                    <a16:rowId xmlns:a16="http://schemas.microsoft.com/office/drawing/2014/main" val="3694044805"/>
                  </a:ext>
                </a:extLst>
              </a:tr>
              <a:tr h="868680">
                <a:tc>
                  <a:txBody>
                    <a:bodyPr/>
                    <a:lstStyle/>
                    <a:p>
                      <a:r>
                        <a:rPr kumimoji="0" lang="en-US" sz="2000" b="1" kern="1200" dirty="0">
                          <a:solidFill>
                            <a:schemeClr val="dk1"/>
                          </a:solidFill>
                          <a:effectLst/>
                          <a:latin typeface="+mn-lt"/>
                          <a:ea typeface="+mn-ea"/>
                          <a:cs typeface="+mn-cs"/>
                        </a:rPr>
                        <a:t>Memory Data Register (MDR) </a:t>
                      </a:r>
                      <a:endParaRPr lang="en-US" sz="2000" dirty="0"/>
                    </a:p>
                  </a:txBody>
                  <a:tcPr/>
                </a:tc>
                <a:tc>
                  <a:txBody>
                    <a:bodyPr/>
                    <a:lstStyle/>
                    <a:p>
                      <a:pPr marL="0" marR="0" algn="just">
                        <a:lnSpc>
                          <a:spcPct val="150000"/>
                        </a:lnSpc>
                        <a:spcBef>
                          <a:spcPts val="0"/>
                        </a:spcBef>
                        <a:spcAft>
                          <a:spcPts val="0"/>
                        </a:spcAft>
                      </a:pPr>
                      <a:r>
                        <a:rPr lang="en-US" sz="1900" dirty="0">
                          <a:effectLst/>
                          <a:latin typeface="+mn-lt"/>
                          <a:ea typeface="Calibri" panose="020F0502020204030204" pitchFamily="34" charset="0"/>
                          <a:cs typeface="Calibri" panose="020F0502020204030204" pitchFamily="34" charset="0"/>
                        </a:rPr>
                        <a:t>Temporarily stores data that has been read or data that needs to be written.</a:t>
                      </a:r>
                    </a:p>
                  </a:txBody>
                  <a:tcPr marL="68580" marR="68580" marT="0" marB="0"/>
                </a:tc>
                <a:extLst>
                  <a:ext uri="{0D108BD9-81ED-4DB2-BD59-A6C34878D82A}">
                    <a16:rowId xmlns:a16="http://schemas.microsoft.com/office/drawing/2014/main" val="1963019180"/>
                  </a:ext>
                </a:extLst>
              </a:tr>
              <a:tr h="868680">
                <a:tc>
                  <a:txBody>
                    <a:bodyPr/>
                    <a:lstStyle/>
                    <a:p>
                      <a:r>
                        <a:rPr kumimoji="0" lang="en-US" sz="2000" b="1" kern="1200" dirty="0">
                          <a:solidFill>
                            <a:schemeClr val="dk1"/>
                          </a:solidFill>
                          <a:effectLst/>
                          <a:latin typeface="+mn-lt"/>
                          <a:ea typeface="+mn-ea"/>
                          <a:cs typeface="+mn-cs"/>
                        </a:rPr>
                        <a:t>Current Instruction Register (CIR) </a:t>
                      </a:r>
                      <a:endParaRPr lang="en-US" sz="2000" dirty="0"/>
                    </a:p>
                  </a:txBody>
                  <a:tcPr/>
                </a:tc>
                <a:tc>
                  <a:txBody>
                    <a:bodyPr/>
                    <a:lstStyle/>
                    <a:p>
                      <a:pPr marL="0" marR="0" algn="just">
                        <a:lnSpc>
                          <a:spcPct val="150000"/>
                        </a:lnSpc>
                        <a:spcBef>
                          <a:spcPts val="0"/>
                        </a:spcBef>
                        <a:spcAft>
                          <a:spcPts val="0"/>
                        </a:spcAft>
                      </a:pPr>
                      <a:r>
                        <a:rPr kumimoji="0" lang="en-US" sz="1900" kern="1200" dirty="0">
                          <a:solidFill>
                            <a:schemeClr val="dk1"/>
                          </a:solidFill>
                          <a:effectLst/>
                          <a:latin typeface="+mn-lt"/>
                          <a:ea typeface="+mn-ea"/>
                          <a:cs typeface="Calibri" panose="020F0502020204030204" pitchFamily="34" charset="0"/>
                        </a:rPr>
                        <a:t>Holds the current instruction being executed, divided up into operand and opcode.</a:t>
                      </a:r>
                      <a:endParaRPr lang="en-US" sz="1900" dirty="0">
                        <a:effectLst/>
                        <a:latin typeface="+mn-lt"/>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453687353"/>
                  </a:ext>
                </a:extLst>
              </a:tr>
              <a:tr h="868680">
                <a:tc>
                  <a:txBody>
                    <a:bodyPr/>
                    <a:lstStyle/>
                    <a:p>
                      <a:r>
                        <a:rPr kumimoji="0" lang="en-US" sz="2000" b="1" kern="1200" dirty="0">
                          <a:solidFill>
                            <a:schemeClr val="dk1"/>
                          </a:solidFill>
                          <a:effectLst/>
                          <a:latin typeface="+mn-lt"/>
                          <a:ea typeface="+mn-ea"/>
                          <a:cs typeface="+mn-cs"/>
                        </a:rPr>
                        <a:t>IR - Instruction Register</a:t>
                      </a:r>
                      <a:endParaRPr lang="en-US" sz="2000" dirty="0"/>
                    </a:p>
                  </a:txBody>
                  <a:tcPr/>
                </a:tc>
                <a:tc>
                  <a:txBody>
                    <a:bodyPr/>
                    <a:lstStyle/>
                    <a:p>
                      <a:pPr marL="0" marR="0" algn="just">
                        <a:lnSpc>
                          <a:spcPct val="150000"/>
                        </a:lnSpc>
                        <a:spcBef>
                          <a:spcPts val="0"/>
                        </a:spcBef>
                        <a:spcAft>
                          <a:spcPts val="0"/>
                        </a:spcAft>
                      </a:pPr>
                      <a:r>
                        <a:rPr lang="en-US" sz="1900" dirty="0">
                          <a:effectLst/>
                          <a:latin typeface="+mn-lt"/>
                          <a:ea typeface="Calibri" panose="020F0502020204030204" pitchFamily="34" charset="0"/>
                          <a:cs typeface="Calibri" panose="020F0502020204030204" pitchFamily="34" charset="0"/>
                        </a:rPr>
                        <a:t>Holds the fetched instruction for execution</a:t>
                      </a:r>
                    </a:p>
                  </a:txBody>
                  <a:tcPr marL="68580" marR="68580" marT="0" marB="0"/>
                </a:tc>
                <a:extLst>
                  <a:ext uri="{0D108BD9-81ED-4DB2-BD59-A6C34878D82A}">
                    <a16:rowId xmlns:a16="http://schemas.microsoft.com/office/drawing/2014/main" val="1499146606"/>
                  </a:ext>
                </a:extLst>
              </a:tr>
            </a:tbl>
          </a:graphicData>
        </a:graphic>
      </p:graphicFrame>
    </p:spTree>
    <p:extLst>
      <p:ext uri="{BB962C8B-B14F-4D97-AF65-F5344CB8AC3E}">
        <p14:creationId xmlns:p14="http://schemas.microsoft.com/office/powerpoint/2010/main" val="64373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sz="quarter" idx="1"/>
          </p:nvPr>
        </p:nvSpPr>
        <p:spPr>
          <a:xfrm>
            <a:off x="146050" y="190500"/>
            <a:ext cx="8851900" cy="6286500"/>
          </a:xfrm>
          <a:pattFill prst="pct5">
            <a:fgClr>
              <a:schemeClr val="accent1"/>
            </a:fgClr>
            <a:bgClr>
              <a:schemeClr val="bg1"/>
            </a:bgClr>
          </a:pattFill>
        </p:spPr>
        <p:txBody>
          <a:bodyPr/>
          <a:lstStyle/>
          <a:p>
            <a:pPr algn="just" eaLnBrk="1" hangingPunct="1"/>
            <a:endParaRPr lang="en-US" sz="2800" dirty="0"/>
          </a:p>
          <a:p>
            <a:pPr algn="just" eaLnBrk="1" hangingPunct="1"/>
            <a:endParaRPr lang="en-US" sz="2800" dirty="0"/>
          </a:p>
          <a:p>
            <a:pPr algn="just" eaLnBrk="1" hangingPunct="1"/>
            <a:endParaRPr lang="en-US" sz="2800" dirty="0"/>
          </a:p>
          <a:p>
            <a:pPr algn="just" eaLnBrk="1" hangingPunct="1"/>
            <a:endParaRPr lang="en-US" sz="2800" dirty="0"/>
          </a:p>
          <a:p>
            <a:pPr algn="just" eaLnBrk="1" hangingPunct="1"/>
            <a:endParaRPr lang="en-US" sz="2800" dirty="0"/>
          </a:p>
          <a:p>
            <a:pPr marL="0" indent="0" algn="just" eaLnBrk="1" hangingPunct="1">
              <a:buNone/>
            </a:pPr>
            <a:r>
              <a:rPr lang="en-US" sz="2800" dirty="0"/>
              <a:t>      </a:t>
            </a:r>
            <a:r>
              <a:rPr lang="en-US" sz="2800" b="1" i="1" dirty="0">
                <a:solidFill>
                  <a:srgbClr val="000099"/>
                </a:solidFill>
                <a:latin typeface="Bookman Old Style" panose="02050604050505020204" pitchFamily="18" charset="0"/>
              </a:rPr>
              <a:t>Chapter 3: MICROPROCESSOR</a:t>
            </a:r>
            <a:endParaRPr lang="en-US" sz="2800" dirty="0"/>
          </a:p>
        </p:txBody>
      </p:sp>
      <p:sp>
        <p:nvSpPr>
          <p:cNvPr id="3" name="Date Placeholder 2"/>
          <p:cNvSpPr>
            <a:spLocks noGrp="1"/>
          </p:cNvSpPr>
          <p:nvPr>
            <p:ph type="dt" sz="half" idx="10"/>
          </p:nvPr>
        </p:nvSpPr>
        <p:spPr/>
        <p:txBody>
          <a:bodyPr/>
          <a:lstStyle/>
          <a:p>
            <a:pPr>
              <a:defRPr/>
            </a:pPr>
            <a:fld id="{7EFE2799-42B1-4380-A214-5989108D8BAF}" type="datetime2">
              <a:rPr lang="en-US" smtClean="0"/>
              <a:t>Thursday, March 23, 2023</a:t>
            </a:fld>
            <a:endParaRPr lang="en-US"/>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a:t>Computer architecture and hardware maintenance</a:t>
            </a:r>
          </a:p>
        </p:txBody>
      </p:sp>
    </p:spTree>
    <p:extLst>
      <p:ext uri="{BB962C8B-B14F-4D97-AF65-F5344CB8AC3E}">
        <p14:creationId xmlns:p14="http://schemas.microsoft.com/office/powerpoint/2010/main" val="2292421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sz="quarter" idx="1"/>
          </p:nvPr>
        </p:nvSpPr>
        <p:spPr>
          <a:xfrm>
            <a:off x="146050" y="228600"/>
            <a:ext cx="8845550" cy="6248400"/>
          </a:xfrm>
        </p:spPr>
        <p:txBody>
          <a:bodyPr/>
          <a:lstStyle/>
          <a:p>
            <a:pPr marL="0" indent="0" algn="just" eaLnBrk="1" hangingPunct="1">
              <a:buNone/>
            </a:pPr>
            <a:r>
              <a:rPr lang="en-US" sz="2400" b="1" kern="1800" spc="-40" dirty="0">
                <a:solidFill>
                  <a:srgbClr val="C00000"/>
                </a:solidFill>
                <a:effectLst/>
                <a:latin typeface="Bookman Old Style" panose="02050604050505020204" pitchFamily="18" charset="0"/>
                <a:ea typeface="Times New Roman" panose="02020603050405020304" pitchFamily="18" charset="0"/>
              </a:rPr>
              <a:t>Instruction Set Architecture</a:t>
            </a:r>
          </a:p>
          <a:p>
            <a:pPr marL="0" indent="0" algn="just" eaLnBrk="1" hangingPunct="1">
              <a:buNone/>
            </a:pPr>
            <a:endParaRPr lang="en-US" sz="2400" b="1" kern="1800" spc="-40" dirty="0">
              <a:solidFill>
                <a:srgbClr val="C00000"/>
              </a:solidFill>
              <a:latin typeface="Bookman Old Style" panose="02050604050505020204" pitchFamily="18" charset="0"/>
            </a:endParaRPr>
          </a:p>
          <a:p>
            <a:pPr marL="0" marR="0" indent="0" algn="just">
              <a:lnSpc>
                <a:spcPct val="150000"/>
              </a:lnSpc>
              <a:spcBef>
                <a:spcPts val="0"/>
              </a:spcBef>
              <a:spcAft>
                <a:spcPts val="2250"/>
              </a:spcAft>
              <a:buNone/>
            </a:pPr>
            <a:r>
              <a:rPr lang="en-US" sz="2200" b="1" kern="1800" spc="-40" dirty="0">
                <a:effectLst/>
                <a:latin typeface="Bookman Old Style" panose="02050604050505020204" pitchFamily="18" charset="0"/>
                <a:ea typeface="Times New Roman" panose="02020603050405020304" pitchFamily="18" charset="0"/>
                <a:cs typeface="Times New Roman" panose="02020603050405020304" pitchFamily="18" charset="0"/>
              </a:rPr>
              <a:t>What Is an Instruction Set Architecture?</a:t>
            </a:r>
            <a:endParaRPr lang="en-US" sz="2200" dirty="0">
              <a:effectLst/>
              <a:latin typeface="Bookman Old Style" panose="02050604050505020204" pitchFamily="18" charset="0"/>
              <a:ea typeface="Calibri" panose="020F0502020204030204" pitchFamily="34" charset="0"/>
              <a:cs typeface="Times New Roman" panose="02020603050405020304" pitchFamily="18" charset="0"/>
            </a:endParaRPr>
          </a:p>
          <a:p>
            <a:pPr marL="0" algn="just">
              <a:lnSpc>
                <a:spcPct val="150000"/>
              </a:lnSpc>
              <a:spcBef>
                <a:spcPts val="0"/>
              </a:spcBef>
              <a:spcAft>
                <a:spcPts val="1200"/>
              </a:spcAft>
            </a:pPr>
            <a:r>
              <a:rPr lang="en-US" sz="2200" spc="40" dirty="0">
                <a:effectLst/>
                <a:latin typeface="Bookman Old Style" panose="02050604050505020204" pitchFamily="18" charset="0"/>
                <a:ea typeface="Times New Roman" panose="02020603050405020304" pitchFamily="18" charset="0"/>
                <a:cs typeface="Times New Roman" panose="02020603050405020304" pitchFamily="18" charset="0"/>
              </a:rPr>
              <a:t>The ISA </a:t>
            </a:r>
            <a:r>
              <a:rPr lang="en-US" sz="2200" b="1" i="1" spc="40" dirty="0">
                <a:solidFill>
                  <a:srgbClr val="0070C0"/>
                </a:solidFill>
                <a:effectLst/>
                <a:latin typeface="Bookman Old Style" panose="02050604050505020204" pitchFamily="18" charset="0"/>
                <a:ea typeface="Times New Roman" panose="02020603050405020304" pitchFamily="18" charset="0"/>
                <a:cs typeface="Times New Roman" panose="02020603050405020304" pitchFamily="18" charset="0"/>
              </a:rPr>
              <a:t>acts as an interface </a:t>
            </a:r>
            <a:r>
              <a:rPr lang="en-US" sz="2200" b="1" i="1" spc="40" dirty="0">
                <a:solidFill>
                  <a:schemeClr val="accent1">
                    <a:lumMod val="75000"/>
                  </a:schemeClr>
                </a:solidFill>
                <a:effectLst/>
                <a:latin typeface="Bookman Old Style" panose="02050604050505020204" pitchFamily="18" charset="0"/>
                <a:ea typeface="Times New Roman" panose="02020603050405020304" pitchFamily="18" charset="0"/>
                <a:cs typeface="Times New Roman" panose="02020603050405020304" pitchFamily="18" charset="0"/>
              </a:rPr>
              <a:t>between the hardware and the software,</a:t>
            </a:r>
            <a:r>
              <a:rPr lang="en-US" sz="2200" spc="40" dirty="0">
                <a:effectLst/>
                <a:latin typeface="Bookman Old Style" panose="02050604050505020204" pitchFamily="18" charset="0"/>
                <a:ea typeface="Times New Roman" panose="02020603050405020304" pitchFamily="18" charset="0"/>
                <a:cs typeface="Times New Roman" panose="02020603050405020304" pitchFamily="18" charset="0"/>
              </a:rPr>
              <a:t> specifying both what the processor is capable of doing as well as how it gets done.</a:t>
            </a:r>
            <a:endParaRPr lang="en-US" sz="2200" dirty="0">
              <a:effectLst/>
              <a:latin typeface="Bookman Old Style" panose="020506040505050202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200"/>
              </a:spcAft>
            </a:pPr>
            <a:endParaRPr lang="en-US" sz="2200" spc="40" dirty="0">
              <a:effectLst/>
              <a:latin typeface="Bookman Old Style" panose="02050604050505020204" pitchFamily="18"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1200"/>
              </a:spcAft>
            </a:pPr>
            <a:r>
              <a:rPr lang="en-US" sz="2200" spc="40" dirty="0">
                <a:effectLst/>
                <a:latin typeface="Bookman Old Style" panose="02050604050505020204" pitchFamily="18" charset="0"/>
                <a:ea typeface="Times New Roman" panose="02020603050405020304" pitchFamily="18" charset="0"/>
                <a:cs typeface="Times New Roman" panose="02020603050405020304" pitchFamily="18" charset="0"/>
              </a:rPr>
              <a:t>An Instruction Set Architecture (ISA) is part of the abstract model of a computer that defines how the CPU is controlled by the software. </a:t>
            </a:r>
          </a:p>
          <a:p>
            <a:pPr marL="0" marR="0" indent="0" algn="just">
              <a:lnSpc>
                <a:spcPct val="150000"/>
              </a:lnSpc>
              <a:spcBef>
                <a:spcPts val="0"/>
              </a:spcBef>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gn="just" eaLnBrk="1" hangingPunct="1">
              <a:buNone/>
            </a:pPr>
            <a:endParaRPr lang="en-US" sz="2400" dirty="0">
              <a:solidFill>
                <a:srgbClr val="C00000"/>
              </a:solidFill>
              <a:latin typeface="Bookman Old Style" panose="02050604050505020204" pitchFamily="18" charset="0"/>
            </a:endParaRPr>
          </a:p>
        </p:txBody>
      </p:sp>
      <p:sp>
        <p:nvSpPr>
          <p:cNvPr id="3" name="Date Placeholder 2"/>
          <p:cNvSpPr>
            <a:spLocks noGrp="1"/>
          </p:cNvSpPr>
          <p:nvPr>
            <p:ph type="dt" sz="half" idx="10"/>
          </p:nvPr>
        </p:nvSpPr>
        <p:spPr/>
        <p:txBody>
          <a:bodyPr/>
          <a:lstStyle/>
          <a:p>
            <a:pPr>
              <a:defRPr/>
            </a:pPr>
            <a:fld id="{BA06E0CD-094B-44FE-B537-E172A9E139F1}" type="datetime2">
              <a:rPr lang="en-US" smtClean="0"/>
              <a:t>Thursday, March 23, 2023</a:t>
            </a:fld>
            <a:endParaRPr lang="en-US"/>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20</a:t>
            </a:fld>
            <a:endParaRPr lang="en-US"/>
          </a:p>
        </p:txBody>
      </p:sp>
      <p:sp>
        <p:nvSpPr>
          <p:cNvPr id="2" name="Footer Placeholder 1"/>
          <p:cNvSpPr>
            <a:spLocks noGrp="1"/>
          </p:cNvSpPr>
          <p:nvPr>
            <p:ph type="ftr" sz="quarter" idx="11"/>
          </p:nvPr>
        </p:nvSpPr>
        <p:spPr/>
        <p:txBody>
          <a:bodyPr/>
          <a:lstStyle/>
          <a:p>
            <a:pPr>
              <a:defRPr/>
            </a:pPr>
            <a:r>
              <a:rPr lang="en-US"/>
              <a:t>Computer architecture and hardware maintenance</a:t>
            </a:r>
          </a:p>
        </p:txBody>
      </p:sp>
    </p:spTree>
    <p:extLst>
      <p:ext uri="{BB962C8B-B14F-4D97-AF65-F5344CB8AC3E}">
        <p14:creationId xmlns:p14="http://schemas.microsoft.com/office/powerpoint/2010/main" val="3170357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sz="quarter" idx="1"/>
          </p:nvPr>
        </p:nvSpPr>
        <p:spPr>
          <a:xfrm>
            <a:off x="146050" y="228600"/>
            <a:ext cx="8845550" cy="6248400"/>
          </a:xfrm>
        </p:spPr>
        <p:txBody>
          <a:bodyPr/>
          <a:lstStyle/>
          <a:p>
            <a:pPr algn="just" eaLnBrk="1" hangingPunct="1"/>
            <a:r>
              <a:rPr lang="en-US" sz="2200" b="1" spc="40" dirty="0">
                <a:effectLst/>
                <a:latin typeface="Bookman Old Style" panose="02050604050505020204" pitchFamily="18" charset="0"/>
                <a:ea typeface="Times New Roman" panose="02020603050405020304" pitchFamily="18" charset="0"/>
                <a:cs typeface="Times New Roman" panose="02020603050405020304" pitchFamily="18" charset="0"/>
              </a:rPr>
              <a:t>The ISA </a:t>
            </a:r>
            <a:r>
              <a:rPr lang="en-US" sz="2200" spc="40" dirty="0">
                <a:effectLst/>
                <a:latin typeface="Bookman Old Style" panose="02050604050505020204" pitchFamily="18" charset="0"/>
                <a:ea typeface="Times New Roman" panose="02020603050405020304" pitchFamily="18" charset="0"/>
                <a:cs typeface="Times New Roman" panose="02020603050405020304" pitchFamily="18" charset="0"/>
              </a:rPr>
              <a:t>defines the supported data types, the registers, how the hardware manages main memory, key features (such as virtual memory), which instructions a microprocessor can execute, and the input/output model of multiple ISA implementations.</a:t>
            </a:r>
          </a:p>
          <a:p>
            <a:pPr algn="just" eaLnBrk="1" hangingPunct="1"/>
            <a:endParaRPr lang="en-US" sz="2200" spc="40" dirty="0">
              <a:latin typeface="Bookman Old Style" panose="02050604050505020204" pitchFamily="18" charset="0"/>
              <a:ea typeface="Times New Roman" panose="02020603050405020304" pitchFamily="18" charset="0"/>
              <a:cs typeface="Times New Roman" panose="02020603050405020304" pitchFamily="18" charset="0"/>
            </a:endParaRPr>
          </a:p>
          <a:p>
            <a:pPr algn="just" eaLnBrk="1" hangingPunct="1"/>
            <a:r>
              <a:rPr lang="en-US" sz="2200" spc="40" dirty="0">
                <a:effectLst/>
                <a:latin typeface="Bookman Old Style" panose="02050604050505020204" pitchFamily="18" charset="0"/>
                <a:ea typeface="Times New Roman" panose="02020603050405020304" pitchFamily="18" charset="0"/>
                <a:cs typeface="Times New Roman" panose="02020603050405020304" pitchFamily="18" charset="0"/>
              </a:rPr>
              <a:t>The ISA can be extended by adding instructions or other capabilities, or by adding support for larger addresses and data values.</a:t>
            </a:r>
            <a:endParaRPr lang="en-US" sz="2200" dirty="0">
              <a:effectLst/>
              <a:latin typeface="Bookman Old Style" panose="02050604050505020204" pitchFamily="18" charset="0"/>
              <a:ea typeface="Calibri" panose="020F0502020204030204" pitchFamily="34" charset="0"/>
              <a:cs typeface="Times New Roman" panose="02020603050405020304" pitchFamily="18" charset="0"/>
            </a:endParaRPr>
          </a:p>
          <a:p>
            <a:pPr algn="just" eaLnBrk="1" hangingPunct="1"/>
            <a:endParaRPr lang="en-US" sz="2200" dirty="0">
              <a:latin typeface="Bookman Old Style" panose="02050604050505020204" pitchFamily="18" charset="0"/>
            </a:endParaRPr>
          </a:p>
        </p:txBody>
      </p:sp>
      <p:sp>
        <p:nvSpPr>
          <p:cNvPr id="3" name="Date Placeholder 2"/>
          <p:cNvSpPr>
            <a:spLocks noGrp="1"/>
          </p:cNvSpPr>
          <p:nvPr>
            <p:ph type="dt" sz="half" idx="10"/>
          </p:nvPr>
        </p:nvSpPr>
        <p:spPr/>
        <p:txBody>
          <a:bodyPr/>
          <a:lstStyle/>
          <a:p>
            <a:pPr>
              <a:defRPr/>
            </a:pPr>
            <a:fld id="{BA06E0CD-094B-44FE-B537-E172A9E139F1}" type="datetime2">
              <a:rPr lang="en-US" smtClean="0"/>
              <a:t>Thursday, March 23, 2023</a:t>
            </a:fld>
            <a:endParaRPr lang="en-US"/>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21</a:t>
            </a:fld>
            <a:endParaRPr lang="en-US"/>
          </a:p>
        </p:txBody>
      </p:sp>
      <p:sp>
        <p:nvSpPr>
          <p:cNvPr id="2" name="Footer Placeholder 1"/>
          <p:cNvSpPr>
            <a:spLocks noGrp="1"/>
          </p:cNvSpPr>
          <p:nvPr>
            <p:ph type="ftr" sz="quarter" idx="11"/>
          </p:nvPr>
        </p:nvSpPr>
        <p:spPr/>
        <p:txBody>
          <a:bodyPr/>
          <a:lstStyle/>
          <a:p>
            <a:pPr>
              <a:defRPr/>
            </a:pPr>
            <a:r>
              <a:rPr lang="en-US"/>
              <a:t>Computer architecture and hardware maintenance</a:t>
            </a:r>
          </a:p>
        </p:txBody>
      </p:sp>
    </p:spTree>
    <p:extLst>
      <p:ext uri="{BB962C8B-B14F-4D97-AF65-F5344CB8AC3E}">
        <p14:creationId xmlns:p14="http://schemas.microsoft.com/office/powerpoint/2010/main" val="3249878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sz="quarter" idx="1"/>
          </p:nvPr>
        </p:nvSpPr>
        <p:spPr>
          <a:xfrm>
            <a:off x="146050" y="228600"/>
            <a:ext cx="8845550" cy="6248400"/>
          </a:xfrm>
        </p:spPr>
        <p:txBody>
          <a:bodyPr/>
          <a:lstStyle/>
          <a:p>
            <a:pPr marL="0" marR="0" indent="152400" algn="just">
              <a:spcBef>
                <a:spcPts val="0"/>
              </a:spcBef>
              <a:spcAft>
                <a:spcPts val="0"/>
              </a:spcAft>
            </a:pPr>
            <a:r>
              <a:rPr lang="en-US" sz="2000" b="1" dirty="0">
                <a:effectLst/>
                <a:latin typeface="Bookman Old Style" panose="02050604050505020204" pitchFamily="18" charset="0"/>
                <a:ea typeface="Times New Roman" panose="02020603050405020304" pitchFamily="18" charset="0"/>
                <a:cs typeface="Times New Roman" panose="02020603050405020304" pitchFamily="18" charset="0"/>
              </a:rPr>
              <a:t>We shall now look at what are the different features that need to be considered when designing the instruction set architecture.</a:t>
            </a:r>
          </a:p>
          <a:p>
            <a:pPr marL="0" marR="0" indent="152400" algn="just">
              <a:lnSpc>
                <a:spcPct val="150000"/>
              </a:lnSpc>
              <a:spcBef>
                <a:spcPts val="0"/>
              </a:spcBef>
              <a:spcAft>
                <a:spcPts val="0"/>
              </a:spcAft>
            </a:pPr>
            <a:endParaRPr lang="en-US" sz="2000" b="1" dirty="0">
              <a:solidFill>
                <a:srgbClr val="000099"/>
              </a:solidFill>
              <a:effectLst/>
              <a:latin typeface="Bookman Old Style" panose="02050604050505020204" pitchFamily="18" charset="0"/>
              <a:ea typeface="Times New Roman" panose="02020603050405020304" pitchFamily="18" charset="0"/>
              <a:cs typeface="Times New Roman" panose="02020603050405020304" pitchFamily="18" charset="0"/>
            </a:endParaRPr>
          </a:p>
          <a:p>
            <a:pPr marL="0" marR="0" indent="0" algn="just">
              <a:lnSpc>
                <a:spcPct val="150000"/>
              </a:lnSpc>
              <a:spcBef>
                <a:spcPts val="0"/>
              </a:spcBef>
              <a:spcAft>
                <a:spcPts val="0"/>
              </a:spcAft>
              <a:buNone/>
            </a:pPr>
            <a:r>
              <a:rPr lang="en-US" sz="2000" dirty="0">
                <a:effectLst/>
                <a:latin typeface="Bookman Old Style" panose="02050604050505020204" pitchFamily="18" charset="0"/>
                <a:ea typeface="Times New Roman" panose="02020603050405020304" pitchFamily="18" charset="0"/>
                <a:cs typeface="Times New Roman" panose="02020603050405020304" pitchFamily="18" charset="0"/>
              </a:rPr>
              <a:t>They are:</a:t>
            </a:r>
            <a:endParaRPr lang="en-US" sz="1900" dirty="0">
              <a:effectLst/>
              <a:latin typeface="Bookman Old Style" panose="02050604050505020204" pitchFamily="18" charset="0"/>
              <a:ea typeface="Calibri" panose="020F0502020204030204" pitchFamily="34" charset="0"/>
              <a:cs typeface="Times New Roman" panose="02020603050405020304" pitchFamily="18" charset="0"/>
            </a:endParaRPr>
          </a:p>
          <a:p>
            <a:pPr marR="0" lvl="0" algn="just">
              <a:spcBef>
                <a:spcPts val="0"/>
              </a:spcBef>
              <a:spcAft>
                <a:spcPts val="800"/>
              </a:spcAft>
              <a:buSzPts val="1000"/>
              <a:buFont typeface="Wingdings" panose="05000000000000000000" pitchFamily="2" charset="2"/>
              <a:buChar char="v"/>
              <a:tabLst>
                <a:tab pos="457200" algn="l"/>
              </a:tabLst>
            </a:pPr>
            <a:endParaRPr lang="en-US" sz="1900" dirty="0">
              <a:effectLst/>
              <a:latin typeface="Bookman Old Style" panose="02050604050505020204" pitchFamily="18" charset="0"/>
              <a:ea typeface="Times New Roman" panose="02020603050405020304" pitchFamily="18" charset="0"/>
              <a:cs typeface="Times New Roman" panose="02020603050405020304" pitchFamily="18" charset="0"/>
            </a:endParaRPr>
          </a:p>
          <a:p>
            <a:pPr marR="0" lvl="0" algn="just">
              <a:spcBef>
                <a:spcPts val="0"/>
              </a:spcBef>
              <a:spcAft>
                <a:spcPts val="800"/>
              </a:spcAft>
              <a:buSzPts val="1000"/>
              <a:buFont typeface="Wingdings" panose="05000000000000000000" pitchFamily="2" charset="2"/>
              <a:buChar char="v"/>
              <a:tabLst>
                <a:tab pos="457200" algn="l"/>
              </a:tabLst>
            </a:pPr>
            <a:r>
              <a:rPr lang="en-US" sz="1900" b="1" dirty="0">
                <a:effectLst/>
                <a:latin typeface="Bookman Old Style" panose="02050604050505020204" pitchFamily="18" charset="0"/>
                <a:ea typeface="Times New Roman" panose="02020603050405020304" pitchFamily="18" charset="0"/>
                <a:cs typeface="Times New Roman" panose="02020603050405020304" pitchFamily="18" charset="0"/>
              </a:rPr>
              <a:t>Types of instructions </a:t>
            </a:r>
            <a:r>
              <a:rPr lang="en-US" sz="1900" dirty="0">
                <a:effectLst/>
                <a:latin typeface="Bookman Old Style" panose="02050604050505020204" pitchFamily="18" charset="0"/>
                <a:ea typeface="Times New Roman" panose="02020603050405020304" pitchFamily="18" charset="0"/>
                <a:cs typeface="Times New Roman" panose="02020603050405020304" pitchFamily="18" charset="0"/>
              </a:rPr>
              <a:t>(Operations in the Instruction set):</a:t>
            </a:r>
            <a:endParaRPr lang="en-US" sz="1900" dirty="0">
              <a:effectLst/>
              <a:latin typeface="Bookman Old Style" panose="02050604050505020204" pitchFamily="18" charset="0"/>
              <a:ea typeface="Calibri" panose="020F0502020204030204" pitchFamily="34" charset="0"/>
              <a:cs typeface="Times New Roman" panose="02020603050405020304" pitchFamily="18" charset="0"/>
            </a:endParaRPr>
          </a:p>
          <a:p>
            <a:pPr marR="0" lvl="0" algn="just">
              <a:spcBef>
                <a:spcPts val="0"/>
              </a:spcBef>
              <a:spcAft>
                <a:spcPts val="800"/>
              </a:spcAft>
              <a:buSzPts val="1000"/>
              <a:buFont typeface="Wingdings" panose="05000000000000000000" pitchFamily="2" charset="2"/>
              <a:buChar char="v"/>
              <a:tabLst>
                <a:tab pos="457200" algn="l"/>
              </a:tabLst>
            </a:pPr>
            <a:r>
              <a:rPr lang="en-US" sz="1900" b="1" i="1" dirty="0">
                <a:effectLst/>
                <a:latin typeface="Bookman Old Style" panose="02050604050505020204" pitchFamily="18" charset="0"/>
                <a:ea typeface="Times New Roman" panose="02020603050405020304" pitchFamily="18" charset="0"/>
                <a:cs typeface="Times New Roman" panose="02020603050405020304" pitchFamily="18" charset="0"/>
              </a:rPr>
              <a:t>Types and sizes of operands</a:t>
            </a:r>
            <a:endParaRPr lang="en-US" sz="1900" b="1" i="1" dirty="0">
              <a:effectLst/>
              <a:latin typeface="Bookman Old Style" panose="02050604050505020204" pitchFamily="18" charset="0"/>
              <a:ea typeface="Calibri" panose="020F0502020204030204" pitchFamily="34" charset="0"/>
              <a:cs typeface="Times New Roman" panose="02020603050405020304" pitchFamily="18" charset="0"/>
            </a:endParaRPr>
          </a:p>
          <a:p>
            <a:pPr algn="just">
              <a:spcBef>
                <a:spcPts val="0"/>
              </a:spcBef>
              <a:spcAft>
                <a:spcPts val="800"/>
              </a:spcAft>
              <a:buSzPts val="1000"/>
              <a:buFont typeface="Wingdings" panose="05000000000000000000" pitchFamily="2" charset="2"/>
              <a:buChar char="v"/>
              <a:tabLst>
                <a:tab pos="457200" algn="l"/>
              </a:tabLst>
            </a:pPr>
            <a:r>
              <a:rPr lang="en-US" sz="1900" b="1" i="1" dirty="0">
                <a:effectLst/>
                <a:latin typeface="Bookman Old Style" panose="02050604050505020204" pitchFamily="18" charset="0"/>
                <a:ea typeface="Times New Roman" panose="02020603050405020304" pitchFamily="18" charset="0"/>
                <a:cs typeface="Times New Roman" panose="02020603050405020304" pitchFamily="18" charset="0"/>
              </a:rPr>
              <a:t>Addressing Modes</a:t>
            </a:r>
            <a:r>
              <a:rPr lang="en-US" sz="1900" i="1" dirty="0">
                <a:effectLst/>
                <a:latin typeface="Bookman Old Style" panose="02050604050505020204" pitchFamily="18" charset="0"/>
                <a:ea typeface="Times New Roman" panose="02020603050405020304" pitchFamily="18" charset="0"/>
                <a:cs typeface="Times New Roman" panose="02020603050405020304" pitchFamily="18" charset="0"/>
              </a:rPr>
              <a:t>(</a:t>
            </a:r>
            <a:r>
              <a:rPr lang="en-US" sz="1900" dirty="0">
                <a:effectLst/>
                <a:latin typeface="Bookman Old Style" panose="02050604050505020204" pitchFamily="18" charset="0"/>
                <a:ea typeface="Calibri" panose="020F0502020204030204" pitchFamily="34" charset="0"/>
                <a:cs typeface="Times New Roman" panose="02020603050405020304" pitchFamily="18" charset="0"/>
              </a:rPr>
              <a:t>Mode by which the address of an operation is specified)</a:t>
            </a:r>
            <a:endParaRPr lang="en-US" sz="1900" i="1" dirty="0">
              <a:effectLst/>
              <a:latin typeface="Bookman Old Style" panose="02050604050505020204" pitchFamily="18" charset="0"/>
              <a:ea typeface="Calibri" panose="020F0502020204030204" pitchFamily="34" charset="0"/>
              <a:cs typeface="Times New Roman" panose="02020603050405020304" pitchFamily="18" charset="0"/>
            </a:endParaRPr>
          </a:p>
          <a:p>
            <a:pPr marR="0" lvl="0" algn="just">
              <a:spcBef>
                <a:spcPts val="0"/>
              </a:spcBef>
              <a:spcAft>
                <a:spcPts val="800"/>
              </a:spcAft>
              <a:buSzPts val="1000"/>
              <a:buFont typeface="Wingdings" panose="05000000000000000000" pitchFamily="2" charset="2"/>
              <a:buChar char="v"/>
              <a:tabLst>
                <a:tab pos="457200" algn="l"/>
              </a:tabLst>
            </a:pPr>
            <a:r>
              <a:rPr lang="en-US" sz="1900" b="1" i="1" dirty="0">
                <a:effectLst/>
                <a:latin typeface="Bookman Old Style" panose="02050604050505020204" pitchFamily="18" charset="0"/>
                <a:ea typeface="Times New Roman" panose="02020603050405020304" pitchFamily="18" charset="0"/>
                <a:cs typeface="Times New Roman" panose="02020603050405020304" pitchFamily="18" charset="0"/>
              </a:rPr>
              <a:t>Addressing Memory</a:t>
            </a:r>
            <a:r>
              <a:rPr lang="en-US" sz="1900" i="1" dirty="0">
                <a:effectLst/>
                <a:latin typeface="Bookman Old Style" panose="02050604050505020204" pitchFamily="18" charset="0"/>
                <a:ea typeface="Times New Roman" panose="02020603050405020304" pitchFamily="18" charset="0"/>
                <a:cs typeface="Times New Roman" panose="02020603050405020304" pitchFamily="18" charset="0"/>
              </a:rPr>
              <a:t>(</a:t>
            </a:r>
            <a:r>
              <a:rPr lang="en-US" sz="1900" b="0" i="0" dirty="0">
                <a:effectLst/>
                <a:latin typeface="Bookman Old Style" panose="02050604050505020204" pitchFamily="18" charset="0"/>
              </a:rPr>
              <a:t>s </a:t>
            </a:r>
            <a:r>
              <a:rPr lang="en-US" sz="1900" b="1" i="0" dirty="0">
                <a:effectLst/>
                <a:latin typeface="Bookman Old Style" panose="02050604050505020204" pitchFamily="18" charset="0"/>
              </a:rPr>
              <a:t>a reference to a specific memory location used at various levels by software and hardware</a:t>
            </a:r>
            <a:r>
              <a:rPr lang="en-US" sz="1900" b="0" i="0" dirty="0">
                <a:effectLst/>
                <a:latin typeface="Bookman Old Style" panose="02050604050505020204" pitchFamily="18" charset="0"/>
              </a:rPr>
              <a:t>. )</a:t>
            </a:r>
            <a:endParaRPr lang="en-US" sz="1900" i="1" dirty="0">
              <a:effectLst/>
              <a:latin typeface="Bookman Old Style" panose="02050604050505020204" pitchFamily="18" charset="0"/>
              <a:ea typeface="Calibri" panose="020F0502020204030204" pitchFamily="34" charset="0"/>
              <a:cs typeface="Times New Roman" panose="02020603050405020304" pitchFamily="18" charset="0"/>
            </a:endParaRPr>
          </a:p>
          <a:p>
            <a:pPr marR="0" lvl="0" algn="just">
              <a:spcBef>
                <a:spcPts val="0"/>
              </a:spcBef>
              <a:spcAft>
                <a:spcPts val="800"/>
              </a:spcAft>
              <a:buSzPts val="1000"/>
              <a:buFont typeface="Wingdings" panose="05000000000000000000" pitchFamily="2" charset="2"/>
              <a:buChar char="v"/>
              <a:tabLst>
                <a:tab pos="457200" algn="l"/>
              </a:tabLst>
            </a:pPr>
            <a:r>
              <a:rPr lang="en-US" sz="1900" b="1" i="1" dirty="0">
                <a:effectLst/>
                <a:latin typeface="Bookman Old Style" panose="02050604050505020204" pitchFamily="18" charset="0"/>
                <a:ea typeface="Times New Roman" panose="02020603050405020304" pitchFamily="18" charset="0"/>
                <a:cs typeface="Times New Roman" panose="02020603050405020304" pitchFamily="18" charset="0"/>
              </a:rPr>
              <a:t>Encoding and Instruction Formats</a:t>
            </a:r>
            <a:r>
              <a:rPr lang="en-US" sz="1900" i="1" dirty="0">
                <a:effectLst/>
                <a:latin typeface="Bookman Old Style" panose="02050604050505020204" pitchFamily="18" charset="0"/>
                <a:ea typeface="Times New Roman" panose="02020603050405020304" pitchFamily="18" charset="0"/>
                <a:cs typeface="Times New Roman" panose="02020603050405020304" pitchFamily="18" charset="0"/>
              </a:rPr>
              <a:t>(</a:t>
            </a:r>
            <a:r>
              <a:rPr lang="en-US" sz="1900" b="1" i="0" dirty="0">
                <a:effectLst/>
                <a:latin typeface="Bookman Old Style" panose="02050604050505020204" pitchFamily="18" charset="0"/>
              </a:rPr>
              <a:t>Instruction format</a:t>
            </a:r>
            <a:r>
              <a:rPr lang="en-US" sz="1900" b="0" i="0" dirty="0">
                <a:effectLst/>
                <a:latin typeface="Bookman Old Style" panose="02050604050505020204" pitchFamily="18" charset="0"/>
              </a:rPr>
              <a:t> is defined as machine </a:t>
            </a:r>
            <a:r>
              <a:rPr lang="en-US" sz="1900" b="1" i="0" dirty="0">
                <a:effectLst/>
                <a:latin typeface="Bookman Old Style" panose="02050604050505020204" pitchFamily="18" charset="0"/>
              </a:rPr>
              <a:t>instruction format</a:t>
            </a:r>
            <a:r>
              <a:rPr lang="en-US" sz="1900" b="0" i="0" dirty="0">
                <a:effectLst/>
                <a:latin typeface="Bookman Old Style" panose="02050604050505020204" pitchFamily="18" charset="0"/>
              </a:rPr>
              <a:t> that </a:t>
            </a:r>
            <a:r>
              <a:rPr lang="en-US" sz="1900" b="1" i="0" dirty="0">
                <a:effectLst/>
                <a:latin typeface="Bookman Old Style" panose="02050604050505020204" pitchFamily="18" charset="0"/>
              </a:rPr>
              <a:t>CPU</a:t>
            </a:r>
            <a:r>
              <a:rPr lang="en-US" sz="1900" b="0" i="0" dirty="0">
                <a:effectLst/>
                <a:latin typeface="Bookman Old Style" panose="02050604050505020204" pitchFamily="18" charset="0"/>
              </a:rPr>
              <a:t> can directly decode and execute)</a:t>
            </a:r>
          </a:p>
          <a:p>
            <a:pPr marR="0" lvl="0" algn="just">
              <a:spcBef>
                <a:spcPts val="0"/>
              </a:spcBef>
              <a:spcAft>
                <a:spcPts val="800"/>
              </a:spcAft>
              <a:buSzPts val="1000"/>
              <a:buFont typeface="Wingdings" panose="05000000000000000000" pitchFamily="2" charset="2"/>
              <a:buChar char="v"/>
              <a:tabLst>
                <a:tab pos="457200" algn="l"/>
              </a:tabLst>
            </a:pPr>
            <a:r>
              <a:rPr lang="en-US" sz="1900" b="1" i="1" dirty="0">
                <a:effectLst/>
                <a:latin typeface="Bookman Old Style" panose="02050604050505020204" pitchFamily="18" charset="0"/>
                <a:ea typeface="Times New Roman" panose="02020603050405020304" pitchFamily="18" charset="0"/>
                <a:cs typeface="Times New Roman" panose="02020603050405020304" pitchFamily="18" charset="0"/>
              </a:rPr>
              <a:t>Compiler related issues</a:t>
            </a:r>
            <a:endParaRPr lang="en-US" sz="1900" b="1" i="1" dirty="0">
              <a:effectLst/>
              <a:latin typeface="Bookman Old Style" panose="02050604050505020204" pitchFamily="18" charset="0"/>
              <a:ea typeface="Calibri" panose="020F0502020204030204" pitchFamily="34" charset="0"/>
              <a:cs typeface="Times New Roman" panose="02020603050405020304" pitchFamily="18" charset="0"/>
            </a:endParaRPr>
          </a:p>
          <a:p>
            <a:pPr algn="just" eaLnBrk="1" hangingPunct="1">
              <a:buFont typeface="Wingdings" panose="05000000000000000000" pitchFamily="2" charset="2"/>
              <a:buChar char="v"/>
            </a:pPr>
            <a:endParaRPr lang="en-US" sz="2000" dirty="0">
              <a:latin typeface="Bookman Old Style" panose="02050604050505020204" pitchFamily="18" charset="0"/>
            </a:endParaRPr>
          </a:p>
        </p:txBody>
      </p:sp>
      <p:sp>
        <p:nvSpPr>
          <p:cNvPr id="3" name="Date Placeholder 2"/>
          <p:cNvSpPr>
            <a:spLocks noGrp="1"/>
          </p:cNvSpPr>
          <p:nvPr>
            <p:ph type="dt" sz="half" idx="10"/>
          </p:nvPr>
        </p:nvSpPr>
        <p:spPr/>
        <p:txBody>
          <a:bodyPr/>
          <a:lstStyle/>
          <a:p>
            <a:pPr>
              <a:defRPr/>
            </a:pPr>
            <a:fld id="{BA06E0CD-094B-44FE-B537-E172A9E139F1}" type="datetime2">
              <a:rPr lang="en-US" smtClean="0"/>
              <a:t>Thursday, March 23, 2023</a:t>
            </a:fld>
            <a:endParaRPr lang="en-US"/>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22</a:t>
            </a:fld>
            <a:endParaRPr lang="en-US"/>
          </a:p>
        </p:txBody>
      </p:sp>
      <p:sp>
        <p:nvSpPr>
          <p:cNvPr id="2" name="Footer Placeholder 1"/>
          <p:cNvSpPr>
            <a:spLocks noGrp="1"/>
          </p:cNvSpPr>
          <p:nvPr>
            <p:ph type="ftr" sz="quarter" idx="11"/>
          </p:nvPr>
        </p:nvSpPr>
        <p:spPr/>
        <p:txBody>
          <a:bodyPr/>
          <a:lstStyle/>
          <a:p>
            <a:pPr>
              <a:defRPr/>
            </a:pPr>
            <a:r>
              <a:rPr lang="en-US"/>
              <a:t>Computer architecture and hardware maintenance</a:t>
            </a:r>
          </a:p>
        </p:txBody>
      </p:sp>
    </p:spTree>
    <p:extLst>
      <p:ext uri="{BB962C8B-B14F-4D97-AF65-F5344CB8AC3E}">
        <p14:creationId xmlns:p14="http://schemas.microsoft.com/office/powerpoint/2010/main" val="10194300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sz="quarter" idx="1"/>
          </p:nvPr>
        </p:nvSpPr>
        <p:spPr>
          <a:xfrm>
            <a:off x="146050" y="228600"/>
            <a:ext cx="8845550" cy="6248400"/>
          </a:xfrm>
        </p:spPr>
        <p:txBody>
          <a:bodyPr/>
          <a:lstStyle/>
          <a:p>
            <a:pPr algn="just" eaLnBrk="1" hangingPunct="1">
              <a:lnSpc>
                <a:spcPct val="150000"/>
              </a:lnSpc>
            </a:pPr>
            <a:r>
              <a:rPr lang="en-US" sz="220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First of all, you have to decide on </a:t>
            </a:r>
            <a:r>
              <a:rPr lang="en-US" sz="2200" b="1"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the types of instructions</a:t>
            </a:r>
            <a:r>
              <a:rPr lang="en-US" sz="220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 i.e. what are the various instructions that you want to support in the ISA. </a:t>
            </a:r>
          </a:p>
          <a:p>
            <a:pPr algn="just" eaLnBrk="1" hangingPunct="1">
              <a:lnSpc>
                <a:spcPct val="150000"/>
              </a:lnSpc>
            </a:pPr>
            <a:endParaRPr lang="en-US" sz="2200" dirty="0">
              <a:solidFill>
                <a:srgbClr val="000000"/>
              </a:solidFill>
              <a:latin typeface="Bookman Old Style" panose="02050604050505020204" pitchFamily="18" charset="0"/>
              <a:ea typeface="Times New Roman" panose="02020603050405020304" pitchFamily="18" charset="0"/>
              <a:cs typeface="Times New Roman" panose="02020603050405020304" pitchFamily="18" charset="0"/>
            </a:endParaRPr>
          </a:p>
          <a:p>
            <a:pPr algn="just" eaLnBrk="1" hangingPunct="1">
              <a:lnSpc>
                <a:spcPct val="150000"/>
              </a:lnSpc>
            </a:pPr>
            <a:r>
              <a:rPr lang="en-US" sz="220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The tasks carried out by a computer program consist of a sequence of small steps, such as </a:t>
            </a:r>
            <a:r>
              <a:rPr lang="en-US" sz="2200" b="1" i="1" dirty="0">
                <a:solidFill>
                  <a:schemeClr val="accent4"/>
                </a:solidFill>
                <a:effectLst/>
                <a:latin typeface="Bookman Old Style" panose="02050604050505020204" pitchFamily="18" charset="0"/>
                <a:ea typeface="Times New Roman" panose="02020603050405020304" pitchFamily="18" charset="0"/>
                <a:cs typeface="Times New Roman" panose="02020603050405020304" pitchFamily="18" charset="0"/>
              </a:rPr>
              <a:t>multiplying two numbers</a:t>
            </a:r>
            <a:r>
              <a:rPr lang="en-US" sz="220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 </a:t>
            </a:r>
            <a:r>
              <a:rPr lang="en-US" sz="2200" b="1" i="1" dirty="0">
                <a:solidFill>
                  <a:schemeClr val="accent1">
                    <a:lumMod val="75000"/>
                  </a:schemeClr>
                </a:solidFill>
                <a:effectLst/>
                <a:latin typeface="Bookman Old Style" panose="02050604050505020204" pitchFamily="18" charset="0"/>
                <a:ea typeface="Times New Roman" panose="02020603050405020304" pitchFamily="18" charset="0"/>
                <a:cs typeface="Times New Roman" panose="02020603050405020304" pitchFamily="18" charset="0"/>
              </a:rPr>
              <a:t>moving a data from a register to a memory location</a:t>
            </a:r>
            <a:r>
              <a:rPr lang="en-US" sz="2200" i="1"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 </a:t>
            </a:r>
            <a:r>
              <a:rPr lang="en-US" sz="2200" b="1" i="1" dirty="0">
                <a:solidFill>
                  <a:schemeClr val="accent4">
                    <a:lumMod val="75000"/>
                  </a:schemeClr>
                </a:solidFill>
                <a:effectLst/>
                <a:latin typeface="Bookman Old Style" panose="02050604050505020204" pitchFamily="18" charset="0"/>
                <a:ea typeface="Times New Roman" panose="02020603050405020304" pitchFamily="18" charset="0"/>
                <a:cs typeface="Times New Roman" panose="02020603050405020304" pitchFamily="18" charset="0"/>
              </a:rPr>
              <a:t>testing for a particular condition like zero</a:t>
            </a:r>
            <a:r>
              <a:rPr lang="en-US" sz="2200" i="1" dirty="0">
                <a:solidFill>
                  <a:schemeClr val="accent4">
                    <a:lumMod val="75000"/>
                  </a:schemeClr>
                </a:solidFill>
                <a:effectLst/>
                <a:latin typeface="Bookman Old Style" panose="02050604050505020204" pitchFamily="18" charset="0"/>
                <a:ea typeface="Times New Roman" panose="02020603050405020304" pitchFamily="18" charset="0"/>
                <a:cs typeface="Times New Roman" panose="02020603050405020304" pitchFamily="18" charset="0"/>
              </a:rPr>
              <a:t>, </a:t>
            </a:r>
            <a:r>
              <a:rPr lang="en-US" sz="2200" b="1" dirty="0">
                <a:solidFill>
                  <a:srgbClr val="0070C0"/>
                </a:solidFill>
                <a:effectLst/>
                <a:latin typeface="Bookman Old Style" panose="02050604050505020204" pitchFamily="18" charset="0"/>
                <a:ea typeface="Times New Roman" panose="02020603050405020304" pitchFamily="18" charset="0"/>
                <a:cs typeface="Times New Roman" panose="02020603050405020304" pitchFamily="18" charset="0"/>
              </a:rPr>
              <a:t>reading a character from the input device</a:t>
            </a:r>
            <a:r>
              <a:rPr lang="en-US" sz="2200" dirty="0">
                <a:solidFill>
                  <a:srgbClr val="0070C0"/>
                </a:solidFill>
                <a:effectLst/>
                <a:latin typeface="Bookman Old Style" panose="02050604050505020204" pitchFamily="18" charset="0"/>
                <a:ea typeface="Times New Roman" panose="02020603050405020304" pitchFamily="18" charset="0"/>
                <a:cs typeface="Times New Roman" panose="02020603050405020304" pitchFamily="18" charset="0"/>
              </a:rPr>
              <a:t> </a:t>
            </a:r>
            <a:r>
              <a:rPr lang="en-US" sz="220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or </a:t>
            </a:r>
            <a:r>
              <a:rPr lang="en-US" sz="2200" b="1" i="1" dirty="0">
                <a:solidFill>
                  <a:schemeClr val="accent2"/>
                </a:solidFill>
                <a:effectLst/>
                <a:latin typeface="Bookman Old Style" panose="02050604050505020204" pitchFamily="18" charset="0"/>
                <a:ea typeface="Times New Roman" panose="02020603050405020304" pitchFamily="18" charset="0"/>
                <a:cs typeface="Times New Roman" panose="02020603050405020304" pitchFamily="18" charset="0"/>
              </a:rPr>
              <a:t>sending a character to be displayed to the output device</a:t>
            </a:r>
            <a:r>
              <a:rPr lang="en-US" sz="220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 etc.</a:t>
            </a:r>
            <a:endParaRPr lang="en-US" sz="2200" dirty="0">
              <a:effectLst/>
              <a:latin typeface="Bookman Old Style" panose="02050604050505020204" pitchFamily="18" charset="0"/>
              <a:ea typeface="Calibri" panose="020F0502020204030204" pitchFamily="34" charset="0"/>
              <a:cs typeface="Times New Roman" panose="02020603050405020304" pitchFamily="18" charset="0"/>
            </a:endParaRPr>
          </a:p>
          <a:p>
            <a:pPr algn="just" eaLnBrk="1" hangingPunct="1">
              <a:lnSpc>
                <a:spcPct val="150000"/>
              </a:lnSpc>
            </a:pPr>
            <a:endParaRPr lang="en-US" sz="2200" dirty="0">
              <a:latin typeface="Bookman Old Style" panose="02050604050505020204" pitchFamily="18" charset="0"/>
            </a:endParaRPr>
          </a:p>
        </p:txBody>
      </p:sp>
      <p:sp>
        <p:nvSpPr>
          <p:cNvPr id="3" name="Date Placeholder 2"/>
          <p:cNvSpPr>
            <a:spLocks noGrp="1"/>
          </p:cNvSpPr>
          <p:nvPr>
            <p:ph type="dt" sz="half" idx="10"/>
          </p:nvPr>
        </p:nvSpPr>
        <p:spPr/>
        <p:txBody>
          <a:bodyPr/>
          <a:lstStyle/>
          <a:p>
            <a:pPr>
              <a:defRPr/>
            </a:pPr>
            <a:fld id="{BA06E0CD-094B-44FE-B537-E172A9E139F1}" type="datetime2">
              <a:rPr lang="en-US" smtClean="0"/>
              <a:t>Thursday, March 23, 2023</a:t>
            </a:fld>
            <a:endParaRPr lang="en-US"/>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23</a:t>
            </a:fld>
            <a:endParaRPr lang="en-US"/>
          </a:p>
        </p:txBody>
      </p:sp>
      <p:sp>
        <p:nvSpPr>
          <p:cNvPr id="2" name="Footer Placeholder 1"/>
          <p:cNvSpPr>
            <a:spLocks noGrp="1"/>
          </p:cNvSpPr>
          <p:nvPr>
            <p:ph type="ftr" sz="quarter" idx="11"/>
          </p:nvPr>
        </p:nvSpPr>
        <p:spPr/>
        <p:txBody>
          <a:bodyPr/>
          <a:lstStyle/>
          <a:p>
            <a:pPr>
              <a:defRPr/>
            </a:pPr>
            <a:r>
              <a:rPr lang="en-US"/>
              <a:t>Computer architecture and hardware maintenance</a:t>
            </a:r>
          </a:p>
        </p:txBody>
      </p:sp>
    </p:spTree>
    <p:extLst>
      <p:ext uri="{BB962C8B-B14F-4D97-AF65-F5344CB8AC3E}">
        <p14:creationId xmlns:p14="http://schemas.microsoft.com/office/powerpoint/2010/main" val="13524580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sz="quarter" idx="1"/>
          </p:nvPr>
        </p:nvSpPr>
        <p:spPr>
          <a:xfrm>
            <a:off x="146050" y="228600"/>
            <a:ext cx="8845550" cy="6248400"/>
          </a:xfrm>
        </p:spPr>
        <p:txBody>
          <a:bodyPr/>
          <a:lstStyle/>
          <a:p>
            <a:pPr marL="0" marR="0" indent="152400" algn="just">
              <a:lnSpc>
                <a:spcPct val="150000"/>
              </a:lnSpc>
              <a:spcBef>
                <a:spcPts val="0"/>
              </a:spcBef>
              <a:spcAft>
                <a:spcPts val="0"/>
              </a:spcAft>
            </a:pPr>
            <a:r>
              <a:rPr lang="en-US" sz="2200" b="1"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 </a:t>
            </a:r>
            <a:r>
              <a:rPr lang="en-US" sz="2200" b="1" dirty="0">
                <a:solidFill>
                  <a:schemeClr val="accent1"/>
                </a:solidFill>
                <a:effectLst/>
                <a:latin typeface="Bookman Old Style" panose="02050604050505020204" pitchFamily="18" charset="0"/>
                <a:ea typeface="Times New Roman" panose="02020603050405020304" pitchFamily="18" charset="0"/>
                <a:cs typeface="Times New Roman" panose="02020603050405020304" pitchFamily="18" charset="0"/>
              </a:rPr>
              <a:t>A computer must have the following types of instructions:</a:t>
            </a:r>
          </a:p>
          <a:p>
            <a:pPr marL="0" marR="0" indent="0" algn="just">
              <a:lnSpc>
                <a:spcPct val="150000"/>
              </a:lnSpc>
              <a:spcBef>
                <a:spcPts val="0"/>
              </a:spcBef>
              <a:spcAft>
                <a:spcPts val="0"/>
              </a:spcAft>
              <a:buNone/>
            </a:pPr>
            <a:endParaRPr lang="en-US" sz="2200" dirty="0">
              <a:effectLst/>
              <a:latin typeface="Bookman Old Style" panose="020506040505050202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Wingdings" panose="05000000000000000000" pitchFamily="2" charset="2"/>
              <a:buChar char=""/>
              <a:tabLst>
                <a:tab pos="457200" algn="l"/>
              </a:tabLst>
            </a:pPr>
            <a:r>
              <a:rPr lang="en-US" sz="2200" b="1" i="1" dirty="0">
                <a:effectLst/>
                <a:latin typeface="Bookman Old Style" panose="02050604050505020204" pitchFamily="18" charset="0"/>
                <a:ea typeface="Times New Roman" panose="02020603050405020304" pitchFamily="18" charset="0"/>
                <a:cs typeface="Times New Roman" panose="02020603050405020304" pitchFamily="18" charset="0"/>
              </a:rPr>
              <a:t>Data transfer instructions</a:t>
            </a:r>
            <a:endParaRPr lang="en-US" sz="2200" b="1" i="1" dirty="0">
              <a:effectLst/>
              <a:latin typeface="Bookman Old Style" panose="020506040505050202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Wingdings" panose="05000000000000000000" pitchFamily="2" charset="2"/>
              <a:buChar char=""/>
              <a:tabLst>
                <a:tab pos="457200" algn="l"/>
              </a:tabLst>
            </a:pPr>
            <a:r>
              <a:rPr lang="en-US" sz="2200" b="1" i="1" dirty="0">
                <a:effectLst/>
                <a:latin typeface="Bookman Old Style" panose="02050604050505020204" pitchFamily="18" charset="0"/>
                <a:ea typeface="Times New Roman" panose="02020603050405020304" pitchFamily="18" charset="0"/>
                <a:cs typeface="Times New Roman" panose="02020603050405020304" pitchFamily="18" charset="0"/>
              </a:rPr>
              <a:t>Data manipulation instructions</a:t>
            </a:r>
            <a:endParaRPr lang="en-US" sz="2200" b="1" i="1" dirty="0">
              <a:effectLst/>
              <a:latin typeface="Bookman Old Style" panose="020506040505050202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Wingdings" panose="05000000000000000000" pitchFamily="2" charset="2"/>
              <a:buChar char=""/>
              <a:tabLst>
                <a:tab pos="457200" algn="l"/>
              </a:tabLst>
            </a:pPr>
            <a:r>
              <a:rPr lang="en-US" sz="2200" b="1" i="1" dirty="0">
                <a:effectLst/>
                <a:latin typeface="Bookman Old Style" panose="02050604050505020204" pitchFamily="18" charset="0"/>
                <a:ea typeface="Times New Roman" panose="02020603050405020304" pitchFamily="18" charset="0"/>
                <a:cs typeface="Times New Roman" panose="02020603050405020304" pitchFamily="18" charset="0"/>
              </a:rPr>
              <a:t>Program sequencing and control instructions / Program control instructions</a:t>
            </a:r>
            <a:endParaRPr lang="en-US" sz="2200" b="1" i="1" dirty="0">
              <a:effectLst/>
              <a:latin typeface="Bookman Old Style" panose="020506040505050202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Wingdings" panose="05000000000000000000" pitchFamily="2" charset="2"/>
              <a:buChar char=""/>
              <a:tabLst>
                <a:tab pos="457200" algn="l"/>
              </a:tabLst>
            </a:pPr>
            <a:r>
              <a:rPr lang="en-US" sz="2200" b="1" i="1" dirty="0">
                <a:effectLst/>
                <a:latin typeface="Bookman Old Style" panose="02050604050505020204" pitchFamily="18" charset="0"/>
                <a:ea typeface="Times New Roman" panose="02020603050405020304" pitchFamily="18" charset="0"/>
                <a:cs typeface="Times New Roman" panose="02020603050405020304" pitchFamily="18" charset="0"/>
              </a:rPr>
              <a:t>Input and output instructions</a:t>
            </a:r>
            <a:endParaRPr lang="en-US" sz="2200" b="1" i="1" dirty="0">
              <a:effectLst/>
              <a:latin typeface="Bookman Old Style" panose="02050604050505020204" pitchFamily="18" charset="0"/>
              <a:ea typeface="Calibri" panose="020F0502020204030204" pitchFamily="34" charset="0"/>
              <a:cs typeface="Times New Roman" panose="02020603050405020304" pitchFamily="18" charset="0"/>
            </a:endParaRPr>
          </a:p>
          <a:p>
            <a:pPr marL="0" indent="0" algn="just" eaLnBrk="1" hangingPunct="1">
              <a:buNone/>
            </a:pPr>
            <a:endParaRPr lang="en-US" sz="2200" b="1" i="1" dirty="0">
              <a:solidFill>
                <a:schemeClr val="accent6"/>
              </a:solidFill>
              <a:latin typeface="Bookman Old Style" panose="02050604050505020204" pitchFamily="18" charset="0"/>
            </a:endParaRPr>
          </a:p>
        </p:txBody>
      </p:sp>
      <p:sp>
        <p:nvSpPr>
          <p:cNvPr id="3" name="Date Placeholder 2"/>
          <p:cNvSpPr>
            <a:spLocks noGrp="1"/>
          </p:cNvSpPr>
          <p:nvPr>
            <p:ph type="dt" sz="half" idx="10"/>
          </p:nvPr>
        </p:nvSpPr>
        <p:spPr/>
        <p:txBody>
          <a:bodyPr/>
          <a:lstStyle/>
          <a:p>
            <a:pPr>
              <a:defRPr/>
            </a:pPr>
            <a:fld id="{BA06E0CD-094B-44FE-B537-E172A9E139F1}" type="datetime2">
              <a:rPr lang="en-US" smtClean="0"/>
              <a:t>Thursday, March 23, 2023</a:t>
            </a:fld>
            <a:endParaRPr lang="en-US"/>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24</a:t>
            </a:fld>
            <a:endParaRPr lang="en-US"/>
          </a:p>
        </p:txBody>
      </p:sp>
      <p:sp>
        <p:nvSpPr>
          <p:cNvPr id="2" name="Footer Placeholder 1"/>
          <p:cNvSpPr>
            <a:spLocks noGrp="1"/>
          </p:cNvSpPr>
          <p:nvPr>
            <p:ph type="ftr" sz="quarter" idx="11"/>
          </p:nvPr>
        </p:nvSpPr>
        <p:spPr/>
        <p:txBody>
          <a:bodyPr/>
          <a:lstStyle/>
          <a:p>
            <a:pPr>
              <a:defRPr/>
            </a:pPr>
            <a:r>
              <a:rPr lang="en-US"/>
              <a:t>Computer architecture and hardware maintenance</a:t>
            </a:r>
          </a:p>
        </p:txBody>
      </p:sp>
    </p:spTree>
    <p:extLst>
      <p:ext uri="{BB962C8B-B14F-4D97-AF65-F5344CB8AC3E}">
        <p14:creationId xmlns:p14="http://schemas.microsoft.com/office/powerpoint/2010/main" val="454108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sz="quarter" idx="1"/>
          </p:nvPr>
        </p:nvSpPr>
        <p:spPr>
          <a:xfrm>
            <a:off x="146050" y="228600"/>
            <a:ext cx="8845550" cy="6248400"/>
          </a:xfrm>
        </p:spPr>
        <p:txBody>
          <a:bodyPr/>
          <a:lstStyle/>
          <a:p>
            <a:pPr marL="342900" indent="-342900" algn="just" eaLnBrk="1" hangingPunct="1">
              <a:buAutoNum type="alphaLcPeriod"/>
            </a:pPr>
            <a:r>
              <a:rPr lang="en-US" sz="2200" b="1" dirty="0">
                <a:solidFill>
                  <a:srgbClr val="000099"/>
                </a:solidFill>
                <a:effectLst/>
                <a:latin typeface="Bookman Old Style" panose="02050604050505020204" pitchFamily="18" charset="0"/>
                <a:ea typeface="Times New Roman" panose="02020603050405020304" pitchFamily="18" charset="0"/>
                <a:cs typeface="Times New Roman" panose="02020603050405020304" pitchFamily="18" charset="0"/>
              </a:rPr>
              <a:t>Data transfer instructions: </a:t>
            </a:r>
            <a:r>
              <a:rPr lang="en-US" sz="220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perform data transfer between the various storage places in the computer system, registers, memory and I/O.</a:t>
            </a:r>
          </a:p>
          <a:p>
            <a:pPr marL="266700" marR="0" algn="just">
              <a:lnSpc>
                <a:spcPct val="150000"/>
              </a:lnSpc>
              <a:spcBef>
                <a:spcPts val="1800"/>
              </a:spcBef>
              <a:spcAft>
                <a:spcPts val="0"/>
              </a:spcAft>
            </a:pPr>
            <a:r>
              <a:rPr lang="en-US" sz="220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Since, both the instructions as well as data are stored in memory, the processor needs to read the instructions and data from memory. After processing, the results must be stored in memory. </a:t>
            </a:r>
            <a:endParaRPr lang="en-US" sz="2200" dirty="0">
              <a:effectLst/>
              <a:latin typeface="Bookman Old Style" panose="02050604050505020204" pitchFamily="18" charset="0"/>
              <a:ea typeface="Calibri" panose="020F0502020204030204" pitchFamily="34" charset="0"/>
              <a:cs typeface="Times New Roman" panose="02020603050405020304" pitchFamily="18" charset="0"/>
            </a:endParaRPr>
          </a:p>
          <a:p>
            <a:pPr marL="266700" marR="0" algn="just">
              <a:lnSpc>
                <a:spcPct val="150000"/>
              </a:lnSpc>
              <a:spcBef>
                <a:spcPts val="1800"/>
              </a:spcBef>
              <a:spcAft>
                <a:spcPts val="0"/>
              </a:spcAft>
            </a:pPr>
            <a:r>
              <a:rPr lang="en-US" sz="220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Therefore, two basic operations involving the memory are needed, namely, </a:t>
            </a:r>
            <a:r>
              <a:rPr lang="en-US" sz="2200" b="1" i="1"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Load</a:t>
            </a:r>
            <a:r>
              <a:rPr lang="en-US" sz="220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 (or </a:t>
            </a:r>
            <a:r>
              <a:rPr lang="en-US" sz="2200" i="1"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Read</a:t>
            </a:r>
            <a:r>
              <a:rPr lang="en-US" sz="220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 or </a:t>
            </a:r>
            <a:r>
              <a:rPr lang="en-US" sz="2200" i="1"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Fetch</a:t>
            </a:r>
            <a:r>
              <a:rPr lang="en-US" sz="220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 and</a:t>
            </a:r>
            <a:r>
              <a:rPr lang="en-US" sz="2200" i="1"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 </a:t>
            </a:r>
            <a:r>
              <a:rPr lang="en-US" sz="2200" b="1" i="1"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Store</a:t>
            </a:r>
            <a:r>
              <a:rPr lang="en-US" sz="2200" i="1"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 </a:t>
            </a:r>
            <a:r>
              <a:rPr lang="en-US" sz="220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(or</a:t>
            </a:r>
            <a:r>
              <a:rPr lang="en-US" sz="2200" i="1"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 Write</a:t>
            </a:r>
            <a:r>
              <a:rPr lang="en-US" sz="220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a:t>
            </a:r>
            <a:endParaRPr lang="en-US" sz="2200" dirty="0">
              <a:effectLst/>
              <a:latin typeface="Bookman Old Style" panose="02050604050505020204" pitchFamily="18" charset="0"/>
              <a:ea typeface="Calibri" panose="020F0502020204030204" pitchFamily="34" charset="0"/>
              <a:cs typeface="Times New Roman" panose="02020603050405020304" pitchFamily="18" charset="0"/>
            </a:endParaRPr>
          </a:p>
          <a:p>
            <a:pPr marL="266700" marR="0" algn="just">
              <a:lnSpc>
                <a:spcPct val="150000"/>
              </a:lnSpc>
              <a:spcBef>
                <a:spcPts val="1800"/>
              </a:spcBef>
              <a:spcAft>
                <a:spcPts val="0"/>
              </a:spcAft>
            </a:pPr>
            <a:r>
              <a:rPr lang="en-US" sz="220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 </a:t>
            </a:r>
            <a:endParaRPr lang="en-US" sz="2200" dirty="0">
              <a:solidFill>
                <a:srgbClr val="000000"/>
              </a:solidFill>
              <a:latin typeface="Bookman Old Style" panose="02050604050505020204" pitchFamily="18" charset="0"/>
              <a:ea typeface="Calibri" panose="020F0502020204030204" pitchFamily="34" charset="0"/>
              <a:cs typeface="Times New Roman" panose="02020603050405020304" pitchFamily="18" charset="0"/>
            </a:endParaRPr>
          </a:p>
          <a:p>
            <a:pPr marL="0" indent="0" algn="just" eaLnBrk="1" hangingPunct="1">
              <a:buNone/>
            </a:pPr>
            <a:endParaRPr lang="en-US" sz="2200" dirty="0">
              <a:effectLst/>
              <a:latin typeface="Bookman Old Style" panose="02050604050505020204" pitchFamily="18" charset="0"/>
              <a:ea typeface="Calibri" panose="020F0502020204030204" pitchFamily="34" charset="0"/>
              <a:cs typeface="Times New Roman" panose="02020603050405020304" pitchFamily="18" charset="0"/>
            </a:endParaRPr>
          </a:p>
          <a:p>
            <a:pPr marL="0" indent="0" algn="just" eaLnBrk="1" hangingPunct="1">
              <a:buNone/>
            </a:pPr>
            <a:endParaRPr lang="en-US" sz="2200" dirty="0">
              <a:latin typeface="Bookman Old Style" panose="02050604050505020204" pitchFamily="18" charset="0"/>
            </a:endParaRPr>
          </a:p>
        </p:txBody>
      </p:sp>
      <p:sp>
        <p:nvSpPr>
          <p:cNvPr id="3" name="Date Placeholder 2"/>
          <p:cNvSpPr>
            <a:spLocks noGrp="1"/>
          </p:cNvSpPr>
          <p:nvPr>
            <p:ph type="dt" sz="half" idx="10"/>
          </p:nvPr>
        </p:nvSpPr>
        <p:spPr/>
        <p:txBody>
          <a:bodyPr/>
          <a:lstStyle/>
          <a:p>
            <a:pPr>
              <a:defRPr/>
            </a:pPr>
            <a:fld id="{BA06E0CD-094B-44FE-B537-E172A9E139F1}" type="datetime2">
              <a:rPr lang="en-US" smtClean="0"/>
              <a:t>Thursday, March 23, 2023</a:t>
            </a:fld>
            <a:endParaRPr lang="en-US"/>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25</a:t>
            </a:fld>
            <a:endParaRPr lang="en-US"/>
          </a:p>
        </p:txBody>
      </p:sp>
      <p:sp>
        <p:nvSpPr>
          <p:cNvPr id="2" name="Footer Placeholder 1"/>
          <p:cNvSpPr>
            <a:spLocks noGrp="1"/>
          </p:cNvSpPr>
          <p:nvPr>
            <p:ph type="ftr" sz="quarter" idx="11"/>
          </p:nvPr>
        </p:nvSpPr>
        <p:spPr/>
        <p:txBody>
          <a:bodyPr/>
          <a:lstStyle/>
          <a:p>
            <a:pPr>
              <a:defRPr/>
            </a:pPr>
            <a:r>
              <a:rPr lang="en-US"/>
              <a:t>Computer architecture and hardware maintenance</a:t>
            </a:r>
          </a:p>
        </p:txBody>
      </p:sp>
    </p:spTree>
    <p:extLst>
      <p:ext uri="{BB962C8B-B14F-4D97-AF65-F5344CB8AC3E}">
        <p14:creationId xmlns:p14="http://schemas.microsoft.com/office/powerpoint/2010/main" val="2750455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sz="quarter" idx="1"/>
          </p:nvPr>
        </p:nvSpPr>
        <p:spPr>
          <a:xfrm>
            <a:off x="146050" y="228600"/>
            <a:ext cx="8845550" cy="6248400"/>
          </a:xfrm>
        </p:spPr>
        <p:txBody>
          <a:bodyPr/>
          <a:lstStyle/>
          <a:p>
            <a:pPr marL="266700" marR="0" algn="just">
              <a:lnSpc>
                <a:spcPct val="150000"/>
              </a:lnSpc>
              <a:spcBef>
                <a:spcPts val="1800"/>
              </a:spcBef>
              <a:spcAft>
                <a:spcPts val="0"/>
              </a:spcAft>
            </a:pPr>
            <a:r>
              <a:rPr lang="en-US" sz="240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The Load operation transfers a copy of the data from the memory to the processor and the Store operation moves the data from the processor to memory. </a:t>
            </a:r>
          </a:p>
          <a:p>
            <a:pPr marL="266700" marR="0" algn="just">
              <a:lnSpc>
                <a:spcPct val="150000"/>
              </a:lnSpc>
              <a:spcBef>
                <a:spcPts val="1800"/>
              </a:spcBef>
              <a:spcAft>
                <a:spcPts val="0"/>
              </a:spcAft>
            </a:pPr>
            <a:endParaRPr lang="en-US" sz="2400" dirty="0">
              <a:solidFill>
                <a:srgbClr val="000000"/>
              </a:solidFill>
              <a:latin typeface="Bookman Old Style" panose="02050604050505020204" pitchFamily="18" charset="0"/>
              <a:ea typeface="Times New Roman" panose="02020603050405020304" pitchFamily="18" charset="0"/>
              <a:cs typeface="Times New Roman" panose="02020603050405020304" pitchFamily="18" charset="0"/>
            </a:endParaRPr>
          </a:p>
          <a:p>
            <a:pPr marL="266700" marR="0" algn="just">
              <a:lnSpc>
                <a:spcPct val="150000"/>
              </a:lnSpc>
              <a:spcBef>
                <a:spcPts val="1800"/>
              </a:spcBef>
              <a:spcAft>
                <a:spcPts val="0"/>
              </a:spcAft>
            </a:pPr>
            <a:r>
              <a:rPr lang="en-US" sz="240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Other data transfer instructions are needed to transfer data from one register to another or from/to I/O devices and the processor.</a:t>
            </a:r>
            <a:endParaRPr lang="en-US" sz="2400" dirty="0">
              <a:effectLst/>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3" name="Date Placeholder 2"/>
          <p:cNvSpPr>
            <a:spLocks noGrp="1"/>
          </p:cNvSpPr>
          <p:nvPr>
            <p:ph type="dt" sz="half" idx="10"/>
          </p:nvPr>
        </p:nvSpPr>
        <p:spPr/>
        <p:txBody>
          <a:bodyPr/>
          <a:lstStyle/>
          <a:p>
            <a:pPr>
              <a:defRPr/>
            </a:pPr>
            <a:fld id="{BA06E0CD-094B-44FE-B537-E172A9E139F1}" type="datetime2">
              <a:rPr lang="en-US" smtClean="0"/>
              <a:t>Thursday, March 23, 2023</a:t>
            </a:fld>
            <a:endParaRPr lang="en-US"/>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26</a:t>
            </a:fld>
            <a:endParaRPr lang="en-US"/>
          </a:p>
        </p:txBody>
      </p:sp>
      <p:sp>
        <p:nvSpPr>
          <p:cNvPr id="2" name="Footer Placeholder 1"/>
          <p:cNvSpPr>
            <a:spLocks noGrp="1"/>
          </p:cNvSpPr>
          <p:nvPr>
            <p:ph type="ftr" sz="quarter" idx="11"/>
          </p:nvPr>
        </p:nvSpPr>
        <p:spPr/>
        <p:txBody>
          <a:bodyPr/>
          <a:lstStyle/>
          <a:p>
            <a:pPr>
              <a:defRPr/>
            </a:pPr>
            <a:r>
              <a:rPr lang="en-US"/>
              <a:t>Computer architecture and hardware maintenance</a:t>
            </a:r>
          </a:p>
        </p:txBody>
      </p:sp>
    </p:spTree>
    <p:extLst>
      <p:ext uri="{BB962C8B-B14F-4D97-AF65-F5344CB8AC3E}">
        <p14:creationId xmlns:p14="http://schemas.microsoft.com/office/powerpoint/2010/main" val="15013864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sz="quarter" idx="1"/>
          </p:nvPr>
        </p:nvSpPr>
        <p:spPr>
          <a:xfrm>
            <a:off x="146050" y="228600"/>
            <a:ext cx="8845550" cy="6248400"/>
          </a:xfrm>
        </p:spPr>
        <p:txBody>
          <a:bodyPr/>
          <a:lstStyle/>
          <a:p>
            <a:pPr marL="0" marR="0" lvl="0" indent="0" algn="just">
              <a:lnSpc>
                <a:spcPct val="150000"/>
              </a:lnSpc>
              <a:spcBef>
                <a:spcPts val="0"/>
              </a:spcBef>
              <a:spcAft>
                <a:spcPts val="0"/>
              </a:spcAft>
              <a:buNone/>
            </a:pPr>
            <a:r>
              <a:rPr lang="en-US" sz="2000" b="1" dirty="0">
                <a:solidFill>
                  <a:srgbClr val="000099"/>
                </a:solidFill>
                <a:effectLst/>
                <a:latin typeface="Bookman Old Style" panose="02050604050505020204" pitchFamily="18" charset="0"/>
                <a:ea typeface="Times New Roman" panose="02020603050405020304" pitchFamily="18" charset="0"/>
                <a:cs typeface="Times New Roman" panose="02020603050405020304" pitchFamily="18" charset="0"/>
              </a:rPr>
              <a:t>b. Data manipulation instructions:</a:t>
            </a:r>
            <a:r>
              <a:rPr lang="en-US" sz="2000" dirty="0">
                <a:solidFill>
                  <a:srgbClr val="000099"/>
                </a:solidFill>
                <a:effectLst/>
                <a:latin typeface="Bookman Old Style" panose="02050604050505020204" pitchFamily="18" charset="0"/>
                <a:ea typeface="Times New Roman" panose="02020603050405020304" pitchFamily="18" charset="0"/>
                <a:cs typeface="Times New Roman" panose="02020603050405020304" pitchFamily="18" charset="0"/>
              </a:rPr>
              <a:t> </a:t>
            </a:r>
            <a:r>
              <a:rPr lang="en-US" sz="200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perform operations on data and indicate the computational capabilities for the processor. </a:t>
            </a:r>
            <a:endParaRPr lang="en-US" sz="2000" dirty="0">
              <a:effectLst/>
              <a:latin typeface="Bookman Old Style" panose="02050604050505020204" pitchFamily="18" charset="0"/>
              <a:ea typeface="Calibri" panose="020F0502020204030204" pitchFamily="34" charset="0"/>
              <a:cs typeface="Times New Roman" panose="02020603050405020304" pitchFamily="18" charset="0"/>
            </a:endParaRPr>
          </a:p>
          <a:p>
            <a:pPr marL="266700" marR="0" algn="just">
              <a:lnSpc>
                <a:spcPct val="150000"/>
              </a:lnSpc>
              <a:spcBef>
                <a:spcPts val="0"/>
              </a:spcBef>
              <a:spcAft>
                <a:spcPts val="0"/>
              </a:spcAft>
            </a:pPr>
            <a:endParaRPr lang="en-US" sz="2000" dirty="0">
              <a:effectLst/>
              <a:latin typeface="Bookman Old Style" panose="02050604050505020204" pitchFamily="18" charset="0"/>
              <a:ea typeface="Calibri" panose="020F0502020204030204" pitchFamily="34" charset="0"/>
              <a:cs typeface="Times New Roman" panose="02020603050405020304" pitchFamily="18" charset="0"/>
            </a:endParaRPr>
          </a:p>
          <a:p>
            <a:pPr marL="266700" marR="0" algn="just">
              <a:lnSpc>
                <a:spcPct val="150000"/>
              </a:lnSpc>
              <a:spcBef>
                <a:spcPts val="0"/>
              </a:spcBef>
              <a:spcAft>
                <a:spcPts val="0"/>
              </a:spcAft>
            </a:pPr>
            <a:r>
              <a:rPr lang="en-US" sz="200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These operations can </a:t>
            </a:r>
            <a:r>
              <a:rPr lang="en-US" sz="2000" b="1" i="1"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be arithmetic operations</a:t>
            </a:r>
            <a:r>
              <a:rPr lang="en-US" sz="200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 </a:t>
            </a:r>
            <a:r>
              <a:rPr lang="en-US" sz="2000" b="1" i="1" dirty="0">
                <a:effectLst/>
                <a:latin typeface="Bookman Old Style" panose="02050604050505020204" pitchFamily="18" charset="0"/>
                <a:ea typeface="Times New Roman" panose="02020603050405020304" pitchFamily="18" charset="0"/>
                <a:cs typeface="Times New Roman" panose="02020603050405020304" pitchFamily="18" charset="0"/>
              </a:rPr>
              <a:t>logical operations </a:t>
            </a:r>
            <a:r>
              <a:rPr lang="en-US" sz="200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or shift operations. </a:t>
            </a:r>
          </a:p>
          <a:p>
            <a:pPr marL="266700" marR="0" algn="just">
              <a:lnSpc>
                <a:spcPct val="150000"/>
              </a:lnSpc>
              <a:spcBef>
                <a:spcPts val="0"/>
              </a:spcBef>
              <a:spcAft>
                <a:spcPts val="0"/>
              </a:spcAft>
            </a:pPr>
            <a:endParaRPr lang="en-US" sz="2000" dirty="0">
              <a:solidFill>
                <a:srgbClr val="000000"/>
              </a:solidFill>
              <a:latin typeface="Bookman Old Style" panose="02050604050505020204" pitchFamily="18" charset="0"/>
              <a:ea typeface="Times New Roman" panose="02020603050405020304" pitchFamily="18" charset="0"/>
              <a:cs typeface="Times New Roman" panose="02020603050405020304" pitchFamily="18" charset="0"/>
            </a:endParaRPr>
          </a:p>
          <a:p>
            <a:pPr marL="266700" marR="0" algn="just">
              <a:lnSpc>
                <a:spcPct val="150000"/>
              </a:lnSpc>
              <a:spcBef>
                <a:spcPts val="0"/>
              </a:spcBef>
              <a:spcAft>
                <a:spcPts val="0"/>
              </a:spcAft>
            </a:pPr>
            <a:r>
              <a:rPr lang="en-US" sz="200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Arithmetic operations include addition (with and without carry), subtraction (with and without borrow), multiplication, division, increment, decrement and finding the complement of a number. The logical and bit manipulation instructions include AND, OR, XOR, Clear carry, set carry, etc. Similarly, you can perform different types of shift and rotate operations.</a:t>
            </a:r>
            <a:endParaRPr lang="en-US" sz="2000" dirty="0">
              <a:effectLst/>
              <a:latin typeface="Bookman Old Style" panose="02050604050505020204" pitchFamily="18" charset="0"/>
              <a:ea typeface="Calibri" panose="020F0502020204030204" pitchFamily="34" charset="0"/>
              <a:cs typeface="Times New Roman" panose="02020603050405020304" pitchFamily="18" charset="0"/>
            </a:endParaRPr>
          </a:p>
          <a:p>
            <a:pPr marL="0" indent="0" algn="just" eaLnBrk="1" hangingPunct="1">
              <a:lnSpc>
                <a:spcPct val="150000"/>
              </a:lnSpc>
              <a:buNone/>
            </a:pPr>
            <a:endParaRPr lang="en-US" sz="2000" dirty="0">
              <a:latin typeface="Bookman Old Style" panose="02050604050505020204" pitchFamily="18" charset="0"/>
            </a:endParaRPr>
          </a:p>
        </p:txBody>
      </p:sp>
      <p:sp>
        <p:nvSpPr>
          <p:cNvPr id="3" name="Date Placeholder 2"/>
          <p:cNvSpPr>
            <a:spLocks noGrp="1"/>
          </p:cNvSpPr>
          <p:nvPr>
            <p:ph type="dt" sz="half" idx="10"/>
          </p:nvPr>
        </p:nvSpPr>
        <p:spPr/>
        <p:txBody>
          <a:bodyPr/>
          <a:lstStyle/>
          <a:p>
            <a:pPr>
              <a:defRPr/>
            </a:pPr>
            <a:fld id="{BA06E0CD-094B-44FE-B537-E172A9E139F1}" type="datetime2">
              <a:rPr lang="en-US" smtClean="0"/>
              <a:t>Thursday, March 23, 2023</a:t>
            </a:fld>
            <a:endParaRPr lang="en-US"/>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27</a:t>
            </a:fld>
            <a:endParaRPr lang="en-US"/>
          </a:p>
        </p:txBody>
      </p:sp>
      <p:sp>
        <p:nvSpPr>
          <p:cNvPr id="2" name="Footer Placeholder 1"/>
          <p:cNvSpPr>
            <a:spLocks noGrp="1"/>
          </p:cNvSpPr>
          <p:nvPr>
            <p:ph type="ftr" sz="quarter" idx="11"/>
          </p:nvPr>
        </p:nvSpPr>
        <p:spPr/>
        <p:txBody>
          <a:bodyPr/>
          <a:lstStyle/>
          <a:p>
            <a:pPr>
              <a:defRPr/>
            </a:pPr>
            <a:r>
              <a:rPr lang="en-US"/>
              <a:t>Computer architecture and hardware maintenance</a:t>
            </a:r>
          </a:p>
        </p:txBody>
      </p:sp>
    </p:spTree>
    <p:extLst>
      <p:ext uri="{BB962C8B-B14F-4D97-AF65-F5344CB8AC3E}">
        <p14:creationId xmlns:p14="http://schemas.microsoft.com/office/powerpoint/2010/main" val="1915061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sz="quarter" idx="1"/>
          </p:nvPr>
        </p:nvSpPr>
        <p:spPr>
          <a:xfrm>
            <a:off x="146050" y="228600"/>
            <a:ext cx="8845550" cy="6248400"/>
          </a:xfrm>
        </p:spPr>
        <p:txBody>
          <a:bodyPr/>
          <a:lstStyle/>
          <a:p>
            <a:pPr marL="0" marR="0" lvl="0" indent="0" algn="just">
              <a:lnSpc>
                <a:spcPct val="150000"/>
              </a:lnSpc>
              <a:spcBef>
                <a:spcPts val="0"/>
              </a:spcBef>
              <a:spcAft>
                <a:spcPts val="0"/>
              </a:spcAft>
              <a:buNone/>
            </a:pPr>
            <a:r>
              <a:rPr lang="en-US" sz="2200" b="1" dirty="0">
                <a:solidFill>
                  <a:srgbClr val="000099"/>
                </a:solidFill>
                <a:effectLst/>
                <a:latin typeface="Bookman Old Style" panose="02050604050505020204" pitchFamily="18" charset="0"/>
                <a:ea typeface="Times New Roman" panose="02020603050405020304" pitchFamily="18" charset="0"/>
                <a:cs typeface="Times New Roman" panose="02020603050405020304" pitchFamily="18" charset="0"/>
              </a:rPr>
              <a:t>c. Program sequencing and control instructions / Program control instructions</a:t>
            </a:r>
            <a:endParaRPr lang="en-US" sz="2200" b="1" dirty="0">
              <a:solidFill>
                <a:srgbClr val="000099"/>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endParaRPr lang="en-US" sz="2000" dirty="0">
              <a:effectLst/>
              <a:latin typeface="Bookman Old Style" panose="02050604050505020204" pitchFamily="18" charset="0"/>
              <a:ea typeface="Calibri" panose="020F0502020204030204" pitchFamily="34" charset="0"/>
              <a:cs typeface="Times New Roman" panose="02020603050405020304" pitchFamily="18" charset="0"/>
            </a:endParaRPr>
          </a:p>
          <a:p>
            <a:pPr marL="228600" marR="0" algn="just">
              <a:lnSpc>
                <a:spcPct val="150000"/>
              </a:lnSpc>
              <a:spcBef>
                <a:spcPts val="0"/>
              </a:spcBef>
              <a:spcAft>
                <a:spcPts val="0"/>
              </a:spcAft>
            </a:pPr>
            <a:r>
              <a:rPr lang="en-US" sz="2000" dirty="0">
                <a:effectLst/>
                <a:latin typeface="Bookman Old Style" panose="02050604050505020204" pitchFamily="18" charset="0"/>
                <a:ea typeface="Times New Roman" panose="02020603050405020304" pitchFamily="18" charset="0"/>
                <a:cs typeface="Times New Roman" panose="02020603050405020304" pitchFamily="18" charset="0"/>
              </a:rPr>
              <a:t>We generally assume a sequential flow of instructions. </a:t>
            </a:r>
          </a:p>
          <a:p>
            <a:pPr marL="0" marR="0" algn="just">
              <a:lnSpc>
                <a:spcPct val="150000"/>
              </a:lnSpc>
              <a:spcBef>
                <a:spcPts val="0"/>
              </a:spcBef>
              <a:spcAft>
                <a:spcPts val="800"/>
              </a:spcAft>
            </a:pPr>
            <a:r>
              <a:rPr lang="en-US" sz="2000" b="1" dirty="0">
                <a:effectLst/>
                <a:latin typeface="Bookman Old Style" panose="02050604050505020204" pitchFamily="18" charset="0"/>
                <a:ea typeface="Calibri" panose="020F0502020204030204" pitchFamily="34" charset="0"/>
                <a:cs typeface="Times New Roman" panose="02020603050405020304" pitchFamily="18" charset="0"/>
              </a:rPr>
              <a:t>Instruction sequencing:</a:t>
            </a:r>
            <a:r>
              <a:rPr lang="en-US" sz="2000" dirty="0">
                <a:effectLst/>
                <a:latin typeface="Bookman Old Style" panose="02050604050505020204" pitchFamily="18" charset="0"/>
                <a:ea typeface="Calibri" panose="020F0502020204030204" pitchFamily="34" charset="0"/>
                <a:cs typeface="Times New Roman" panose="02020603050405020304" pitchFamily="18" charset="0"/>
              </a:rPr>
              <a:t> is the order in which the instructions in a program are carried out.</a:t>
            </a:r>
          </a:p>
          <a:p>
            <a:pPr marL="228600" marR="0" algn="just">
              <a:lnSpc>
                <a:spcPct val="150000"/>
              </a:lnSpc>
              <a:spcBef>
                <a:spcPts val="0"/>
              </a:spcBef>
              <a:spcAft>
                <a:spcPts val="0"/>
              </a:spcAft>
            </a:pPr>
            <a:r>
              <a:rPr lang="en-US" sz="2000" dirty="0">
                <a:effectLst/>
                <a:latin typeface="Bookman Old Style" panose="02050604050505020204" pitchFamily="18" charset="0"/>
                <a:ea typeface="Times New Roman" panose="02020603050405020304" pitchFamily="18" charset="0"/>
                <a:cs typeface="Times New Roman" panose="02020603050405020304" pitchFamily="18" charset="0"/>
              </a:rPr>
              <a:t>That is, instructions that are </a:t>
            </a:r>
            <a:r>
              <a:rPr lang="en-US" sz="2000" b="1" i="1" dirty="0">
                <a:effectLst/>
                <a:latin typeface="Bookman Old Style" panose="02050604050505020204" pitchFamily="18" charset="0"/>
                <a:ea typeface="Times New Roman" panose="02020603050405020304" pitchFamily="18" charset="0"/>
                <a:cs typeface="Times New Roman" panose="02020603050405020304" pitchFamily="18" charset="0"/>
              </a:rPr>
              <a:t>stored in consequent locations are executed one after the other. </a:t>
            </a:r>
          </a:p>
          <a:p>
            <a:pPr marL="228600" marR="0" algn="just">
              <a:lnSpc>
                <a:spcPct val="150000"/>
              </a:lnSpc>
              <a:spcBef>
                <a:spcPts val="0"/>
              </a:spcBef>
              <a:spcAft>
                <a:spcPts val="0"/>
              </a:spcAft>
            </a:pPr>
            <a:r>
              <a:rPr lang="en-US" sz="2000" dirty="0">
                <a:effectLst/>
                <a:latin typeface="Bookman Old Style" panose="02050604050505020204" pitchFamily="18" charset="0"/>
                <a:ea typeface="Times New Roman" panose="02020603050405020304" pitchFamily="18" charset="0"/>
                <a:cs typeface="Times New Roman" panose="02020603050405020304" pitchFamily="18" charset="0"/>
              </a:rPr>
              <a:t>However, you have program sequencing and control instructions that help you change the flow of the program. </a:t>
            </a:r>
          </a:p>
          <a:p>
            <a:pPr marL="228600" marR="0" algn="just">
              <a:lnSpc>
                <a:spcPct val="150000"/>
              </a:lnSpc>
              <a:spcBef>
                <a:spcPts val="0"/>
              </a:spcBef>
              <a:spcAft>
                <a:spcPts val="0"/>
              </a:spcAft>
            </a:pPr>
            <a:r>
              <a:rPr lang="en-US" sz="2000" dirty="0">
                <a:effectLst/>
                <a:latin typeface="Bookman Old Style" panose="02050604050505020204" pitchFamily="18" charset="0"/>
                <a:ea typeface="Times New Roman" panose="02020603050405020304" pitchFamily="18" charset="0"/>
                <a:cs typeface="Times New Roman" panose="02020603050405020304" pitchFamily="18" charset="0"/>
              </a:rPr>
              <a:t>This is best explained with an example. Consider the task of adding a list of </a:t>
            </a:r>
            <a:r>
              <a:rPr lang="en-US" sz="2000" i="1" dirty="0">
                <a:effectLst/>
                <a:latin typeface="Bookman Old Style" panose="02050604050505020204" pitchFamily="18" charset="0"/>
                <a:ea typeface="Times New Roman" panose="02020603050405020304" pitchFamily="18" charset="0"/>
                <a:cs typeface="Times New Roman" panose="02020603050405020304" pitchFamily="18" charset="0"/>
              </a:rPr>
              <a:t>n</a:t>
            </a:r>
            <a:r>
              <a:rPr lang="en-US" sz="2000" dirty="0">
                <a:effectLst/>
                <a:latin typeface="Bookman Old Style" panose="02050604050505020204" pitchFamily="18" charset="0"/>
                <a:ea typeface="Times New Roman" panose="02020603050405020304" pitchFamily="18" charset="0"/>
                <a:cs typeface="Times New Roman" panose="02020603050405020304" pitchFamily="18" charset="0"/>
              </a:rPr>
              <a:t> numbers. </a:t>
            </a:r>
            <a:endParaRPr lang="en-US" sz="2000" dirty="0">
              <a:effectLst/>
              <a:latin typeface="Bookman Old Style" panose="02050604050505020204" pitchFamily="18" charset="0"/>
              <a:ea typeface="Calibri" panose="020F0502020204030204" pitchFamily="34" charset="0"/>
              <a:cs typeface="Times New Roman" panose="02020603050405020304" pitchFamily="18" charset="0"/>
            </a:endParaRPr>
          </a:p>
          <a:p>
            <a:pPr marL="0" indent="0" algn="just" eaLnBrk="1" hangingPunct="1">
              <a:lnSpc>
                <a:spcPct val="150000"/>
              </a:lnSpc>
              <a:buNone/>
            </a:pPr>
            <a:endParaRPr lang="en-US" sz="2000" dirty="0">
              <a:latin typeface="Bookman Old Style" panose="02050604050505020204" pitchFamily="18" charset="0"/>
            </a:endParaRPr>
          </a:p>
        </p:txBody>
      </p:sp>
      <p:sp>
        <p:nvSpPr>
          <p:cNvPr id="3" name="Date Placeholder 2"/>
          <p:cNvSpPr>
            <a:spLocks noGrp="1"/>
          </p:cNvSpPr>
          <p:nvPr>
            <p:ph type="dt" sz="half" idx="10"/>
          </p:nvPr>
        </p:nvSpPr>
        <p:spPr/>
        <p:txBody>
          <a:bodyPr/>
          <a:lstStyle/>
          <a:p>
            <a:pPr>
              <a:defRPr/>
            </a:pPr>
            <a:fld id="{BA06E0CD-094B-44FE-B537-E172A9E139F1}" type="datetime2">
              <a:rPr lang="en-US" smtClean="0"/>
              <a:t>Thursday, March 23, 2023</a:t>
            </a:fld>
            <a:endParaRPr lang="en-US"/>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28</a:t>
            </a:fld>
            <a:endParaRPr lang="en-US"/>
          </a:p>
        </p:txBody>
      </p:sp>
      <p:sp>
        <p:nvSpPr>
          <p:cNvPr id="2" name="Footer Placeholder 1"/>
          <p:cNvSpPr>
            <a:spLocks noGrp="1"/>
          </p:cNvSpPr>
          <p:nvPr>
            <p:ph type="ftr" sz="quarter" idx="11"/>
          </p:nvPr>
        </p:nvSpPr>
        <p:spPr/>
        <p:txBody>
          <a:bodyPr/>
          <a:lstStyle/>
          <a:p>
            <a:pPr>
              <a:defRPr/>
            </a:pPr>
            <a:r>
              <a:rPr lang="en-US"/>
              <a:t>Computer architecture and hardware maintenance</a:t>
            </a:r>
          </a:p>
        </p:txBody>
      </p:sp>
    </p:spTree>
    <p:extLst>
      <p:ext uri="{BB962C8B-B14F-4D97-AF65-F5344CB8AC3E}">
        <p14:creationId xmlns:p14="http://schemas.microsoft.com/office/powerpoint/2010/main" val="12201588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sz="quarter" idx="1"/>
          </p:nvPr>
        </p:nvSpPr>
        <p:spPr>
          <a:xfrm>
            <a:off x="146050" y="228600"/>
            <a:ext cx="8845550" cy="6248400"/>
          </a:xfrm>
        </p:spPr>
        <p:txBody>
          <a:bodyPr/>
          <a:lstStyle/>
          <a:p>
            <a:pPr marL="0" indent="0" algn="just" eaLnBrk="1" hangingPunct="1">
              <a:lnSpc>
                <a:spcPct val="150000"/>
              </a:lnSpc>
              <a:buNone/>
            </a:pPr>
            <a:r>
              <a:rPr lang="en-US" sz="2200" b="1" dirty="0">
                <a:solidFill>
                  <a:srgbClr val="000099"/>
                </a:solidFill>
                <a:effectLst/>
                <a:latin typeface="Bookman Old Style" panose="02050604050505020204" pitchFamily="18" charset="0"/>
                <a:ea typeface="Times New Roman" panose="02020603050405020304" pitchFamily="18" charset="0"/>
                <a:cs typeface="Times New Roman" panose="02020603050405020304" pitchFamily="18" charset="0"/>
              </a:rPr>
              <a:t>d. Input and Output instructions</a:t>
            </a:r>
          </a:p>
          <a:p>
            <a:pPr algn="just" eaLnBrk="1" hangingPunct="1">
              <a:lnSpc>
                <a:spcPct val="150000"/>
              </a:lnSpc>
              <a:buFont typeface="Wingdings" panose="05000000000000000000" pitchFamily="2" charset="2"/>
              <a:buChar char="v"/>
            </a:pPr>
            <a:endParaRPr lang="en-US" sz="2200" b="1" dirty="0">
              <a:solidFill>
                <a:srgbClr val="000099"/>
              </a:solidFill>
              <a:latin typeface="Bookman Old Style" panose="02050604050505020204" pitchFamily="18" charset="0"/>
              <a:ea typeface="Times New Roman" panose="02020603050405020304" pitchFamily="18" charset="0"/>
              <a:cs typeface="Times New Roman" panose="02020603050405020304" pitchFamily="18" charset="0"/>
            </a:endParaRPr>
          </a:p>
          <a:p>
            <a:pPr algn="just" eaLnBrk="1" hangingPunct="1">
              <a:lnSpc>
                <a:spcPct val="150000"/>
              </a:lnSpc>
              <a:buFont typeface="Wingdings" panose="05000000000000000000" pitchFamily="2" charset="2"/>
              <a:buChar char="v"/>
            </a:pPr>
            <a:r>
              <a:rPr lang="en-US" sz="2200" dirty="0">
                <a:effectLst/>
                <a:latin typeface="Bookman Old Style" panose="02050604050505020204" pitchFamily="18" charset="0"/>
                <a:ea typeface="Times New Roman" panose="02020603050405020304" pitchFamily="18" charset="0"/>
                <a:cs typeface="Times New Roman" panose="02020603050405020304" pitchFamily="18" charset="0"/>
              </a:rPr>
              <a:t>A</a:t>
            </a:r>
            <a:r>
              <a:rPr lang="en-US" sz="220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re used for transferring information between the registers, memory and the input / output devices. </a:t>
            </a:r>
          </a:p>
          <a:p>
            <a:pPr algn="just" eaLnBrk="1" hangingPunct="1">
              <a:lnSpc>
                <a:spcPct val="150000"/>
              </a:lnSpc>
              <a:buFont typeface="Wingdings" panose="05000000000000000000" pitchFamily="2" charset="2"/>
              <a:buChar char="v"/>
            </a:pPr>
            <a:endParaRPr lang="en-US" sz="2200" dirty="0">
              <a:solidFill>
                <a:srgbClr val="000000"/>
              </a:solidFill>
              <a:latin typeface="Bookman Old Style" panose="02050604050505020204" pitchFamily="18" charset="0"/>
              <a:ea typeface="Times New Roman" panose="02020603050405020304" pitchFamily="18" charset="0"/>
              <a:cs typeface="Times New Roman" panose="02020603050405020304" pitchFamily="18" charset="0"/>
            </a:endParaRPr>
          </a:p>
          <a:p>
            <a:pPr algn="just" eaLnBrk="1" hangingPunct="1">
              <a:lnSpc>
                <a:spcPct val="150000"/>
              </a:lnSpc>
              <a:buFont typeface="Wingdings" panose="05000000000000000000" pitchFamily="2" charset="2"/>
              <a:buChar char="v"/>
            </a:pPr>
            <a:r>
              <a:rPr lang="en-US" sz="220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It is possible to use special instructions that exclusively perform I/O transfers, or use memory – related instructions itself to do I/O transfers.</a:t>
            </a:r>
            <a:endParaRPr lang="en-US" sz="2200" dirty="0">
              <a:effectLst/>
              <a:latin typeface="Bookman Old Style" panose="02050604050505020204" pitchFamily="18" charset="0"/>
              <a:ea typeface="Calibri" panose="020F0502020204030204" pitchFamily="34" charset="0"/>
              <a:cs typeface="Times New Roman" panose="02020603050405020304" pitchFamily="18" charset="0"/>
            </a:endParaRPr>
          </a:p>
          <a:p>
            <a:pPr marL="0" indent="0" algn="just" eaLnBrk="1" hangingPunct="1">
              <a:lnSpc>
                <a:spcPct val="150000"/>
              </a:lnSpc>
              <a:buNone/>
            </a:pPr>
            <a:endParaRPr lang="en-US" sz="2200" dirty="0">
              <a:latin typeface="Bookman Old Style" panose="02050604050505020204" pitchFamily="18" charset="0"/>
            </a:endParaRPr>
          </a:p>
        </p:txBody>
      </p:sp>
      <p:sp>
        <p:nvSpPr>
          <p:cNvPr id="3" name="Date Placeholder 2"/>
          <p:cNvSpPr>
            <a:spLocks noGrp="1"/>
          </p:cNvSpPr>
          <p:nvPr>
            <p:ph type="dt" sz="half" idx="10"/>
          </p:nvPr>
        </p:nvSpPr>
        <p:spPr/>
        <p:txBody>
          <a:bodyPr/>
          <a:lstStyle/>
          <a:p>
            <a:pPr>
              <a:defRPr/>
            </a:pPr>
            <a:fld id="{BA06E0CD-094B-44FE-B537-E172A9E139F1}" type="datetime2">
              <a:rPr lang="en-US" smtClean="0"/>
              <a:t>Thursday, March 23, 2023</a:t>
            </a:fld>
            <a:endParaRPr lang="en-US"/>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29</a:t>
            </a:fld>
            <a:endParaRPr lang="en-US"/>
          </a:p>
        </p:txBody>
      </p:sp>
      <p:sp>
        <p:nvSpPr>
          <p:cNvPr id="2" name="Footer Placeholder 1"/>
          <p:cNvSpPr>
            <a:spLocks noGrp="1"/>
          </p:cNvSpPr>
          <p:nvPr>
            <p:ph type="ftr" sz="quarter" idx="11"/>
          </p:nvPr>
        </p:nvSpPr>
        <p:spPr/>
        <p:txBody>
          <a:bodyPr/>
          <a:lstStyle/>
          <a:p>
            <a:pPr>
              <a:defRPr/>
            </a:pPr>
            <a:r>
              <a:rPr lang="en-US"/>
              <a:t>Computer architecture and hardware maintenance</a:t>
            </a:r>
          </a:p>
        </p:txBody>
      </p:sp>
    </p:spTree>
    <p:extLst>
      <p:ext uri="{BB962C8B-B14F-4D97-AF65-F5344CB8AC3E}">
        <p14:creationId xmlns:p14="http://schemas.microsoft.com/office/powerpoint/2010/main" val="280441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sz="quarter" idx="1"/>
          </p:nvPr>
        </p:nvSpPr>
        <p:spPr>
          <a:xfrm>
            <a:off x="146050" y="304800"/>
            <a:ext cx="8845550" cy="6172200"/>
          </a:xfrm>
        </p:spPr>
        <p:txBody>
          <a:bodyPr/>
          <a:lstStyle/>
          <a:p>
            <a:pPr marL="0" indent="0" algn="just">
              <a:buNone/>
            </a:pPr>
            <a:r>
              <a:rPr lang="en-US" sz="2300" b="1" dirty="0">
                <a:solidFill>
                  <a:srgbClr val="000099"/>
                </a:solidFill>
                <a:latin typeface="Bookman Old Style" panose="02050604050505020204" pitchFamily="18" charset="0"/>
              </a:rPr>
              <a:t>Introduction</a:t>
            </a:r>
          </a:p>
          <a:p>
            <a:pPr algn="just"/>
            <a:endParaRPr lang="en-US" sz="2300" b="1" dirty="0">
              <a:latin typeface="Bookman Old Style" panose="02050604050505020204" pitchFamily="18" charset="0"/>
            </a:endParaRPr>
          </a:p>
          <a:p>
            <a:pPr algn="just"/>
            <a:r>
              <a:rPr lang="en-US" sz="2300" b="1" dirty="0">
                <a:latin typeface="Bookman Old Style" panose="02050604050505020204" pitchFamily="18" charset="0"/>
              </a:rPr>
              <a:t>The microprocessor </a:t>
            </a:r>
            <a:r>
              <a:rPr lang="en-US" sz="2300" dirty="0">
                <a:latin typeface="Bookman Old Style" panose="02050604050505020204" pitchFamily="18" charset="0"/>
              </a:rPr>
              <a:t>is one component of the microcomputer. </a:t>
            </a:r>
          </a:p>
          <a:p>
            <a:pPr algn="just"/>
            <a:endParaRPr lang="en-US" sz="2300" dirty="0">
              <a:latin typeface="Bookman Old Style" panose="02050604050505020204" pitchFamily="18" charset="0"/>
            </a:endParaRPr>
          </a:p>
          <a:p>
            <a:pPr algn="just"/>
            <a:r>
              <a:rPr lang="en-US" sz="2300" b="1" dirty="0">
                <a:latin typeface="Bookman Old Style" panose="02050604050505020204" pitchFamily="18" charset="0"/>
              </a:rPr>
              <a:t>A microcomputer </a:t>
            </a:r>
            <a:r>
              <a:rPr lang="en-US" sz="2300" dirty="0">
                <a:latin typeface="Bookman Old Style" panose="02050604050505020204" pitchFamily="18" charset="0"/>
              </a:rPr>
              <a:t>is a computer similar to any other computer, except that the CPU functions of the microcomputer are performed by the microprocessor. </a:t>
            </a:r>
          </a:p>
          <a:p>
            <a:pPr algn="just"/>
            <a:endParaRPr lang="en-US" sz="2300" dirty="0">
              <a:latin typeface="Bookman Old Style" panose="02050604050505020204" pitchFamily="18" charset="0"/>
            </a:endParaRPr>
          </a:p>
          <a:p>
            <a:pPr algn="just"/>
            <a:r>
              <a:rPr lang="en-US" sz="2300" dirty="0">
                <a:latin typeface="Bookman Old Style" panose="02050604050505020204" pitchFamily="18" charset="0"/>
              </a:rPr>
              <a:t>Similarly, the term peripheral is used for input/ output devices; however, occasionally memory is also included in this term. The various components of the microcomputer and their function are described in the following paragraphs. </a:t>
            </a:r>
            <a:endParaRPr lang="en-US" sz="2300" b="1" dirty="0">
              <a:latin typeface="Bookman Old Style" panose="02050604050505020204" pitchFamily="18" charset="0"/>
            </a:endParaRPr>
          </a:p>
        </p:txBody>
      </p:sp>
      <p:sp>
        <p:nvSpPr>
          <p:cNvPr id="3" name="Date Placeholder 2"/>
          <p:cNvSpPr>
            <a:spLocks noGrp="1"/>
          </p:cNvSpPr>
          <p:nvPr>
            <p:ph type="dt" sz="half" idx="10"/>
          </p:nvPr>
        </p:nvSpPr>
        <p:spPr/>
        <p:txBody>
          <a:bodyPr/>
          <a:lstStyle/>
          <a:p>
            <a:pPr>
              <a:defRPr/>
            </a:pPr>
            <a:fld id="{EF2D8CDF-D5EA-4451-9A74-EE4A6311FEA0}" type="datetime2">
              <a:rPr lang="en-US" smtClean="0"/>
              <a:t>Thursday, March 23, 2023</a:t>
            </a:fld>
            <a:endParaRPr lang="en-US"/>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3</a:t>
            </a:fld>
            <a:endParaRPr lang="en-US"/>
          </a:p>
        </p:txBody>
      </p:sp>
      <p:sp>
        <p:nvSpPr>
          <p:cNvPr id="2" name="Footer Placeholder 1"/>
          <p:cNvSpPr>
            <a:spLocks noGrp="1"/>
          </p:cNvSpPr>
          <p:nvPr>
            <p:ph type="ftr" sz="quarter" idx="11"/>
          </p:nvPr>
        </p:nvSpPr>
        <p:spPr/>
        <p:txBody>
          <a:bodyPr/>
          <a:lstStyle/>
          <a:p>
            <a:pPr>
              <a:defRPr/>
            </a:pPr>
            <a:r>
              <a:rPr lang="en-US"/>
              <a:t>Computer architecture and hardware maintenance</a:t>
            </a:r>
          </a:p>
        </p:txBody>
      </p:sp>
    </p:spTree>
    <p:extLst>
      <p:ext uri="{BB962C8B-B14F-4D97-AF65-F5344CB8AC3E}">
        <p14:creationId xmlns:p14="http://schemas.microsoft.com/office/powerpoint/2010/main" val="10269856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sz="quarter" idx="1"/>
          </p:nvPr>
        </p:nvSpPr>
        <p:spPr>
          <a:xfrm>
            <a:off x="146050" y="228600"/>
            <a:ext cx="8845550" cy="6248400"/>
          </a:xfrm>
        </p:spPr>
        <p:txBody>
          <a:bodyPr/>
          <a:lstStyle/>
          <a:p>
            <a:pPr marL="0" marR="0" indent="0" algn="just">
              <a:lnSpc>
                <a:spcPct val="150000"/>
              </a:lnSpc>
              <a:spcBef>
                <a:spcPts val="600"/>
              </a:spcBef>
              <a:spcAft>
                <a:spcPts val="600"/>
              </a:spcAft>
              <a:buNone/>
            </a:pPr>
            <a:r>
              <a:rPr lang="en-US" sz="2200" b="1" dirty="0">
                <a:solidFill>
                  <a:srgbClr val="000099"/>
                </a:solidFill>
                <a:effectLst/>
                <a:latin typeface="Bookman Old Style" panose="02050604050505020204" pitchFamily="18" charset="0"/>
                <a:ea typeface="Times New Roman" panose="02020603050405020304" pitchFamily="18" charset="0"/>
                <a:cs typeface="Times New Roman" panose="02020603050405020304" pitchFamily="18" charset="0"/>
              </a:rPr>
              <a:t>Architecture and micro-architecture</a:t>
            </a:r>
          </a:p>
          <a:p>
            <a:pPr marL="0" marR="0" algn="just">
              <a:lnSpc>
                <a:spcPct val="150000"/>
              </a:lnSpc>
            </a:pPr>
            <a:r>
              <a:rPr lang="en-US" sz="2000" b="1" dirty="0">
                <a:effectLst/>
                <a:latin typeface="Bookman Old Style" panose="02050604050505020204" pitchFamily="18" charset="0"/>
                <a:ea typeface="Times New Roman" panose="02020603050405020304" pitchFamily="18" charset="0"/>
              </a:rPr>
              <a:t>Architecture</a:t>
            </a:r>
            <a:r>
              <a:rPr lang="en-US" sz="2000" dirty="0">
                <a:effectLst/>
                <a:latin typeface="Bookman Old Style" panose="02050604050505020204" pitchFamily="18" charset="0"/>
                <a:ea typeface="Times New Roman" panose="02020603050405020304" pitchFamily="18" charset="0"/>
              </a:rPr>
              <a:t> does not tell you how a processor is built or how it works. </a:t>
            </a:r>
          </a:p>
          <a:p>
            <a:pPr algn="just">
              <a:lnSpc>
                <a:spcPct val="150000"/>
              </a:lnSpc>
            </a:pPr>
            <a:r>
              <a:rPr lang="en-US" sz="2000" b="0" i="0" dirty="0">
                <a:solidFill>
                  <a:srgbClr val="202124"/>
                </a:solidFill>
                <a:effectLst/>
                <a:latin typeface="Bookman Old Style" panose="02050604050505020204" pitchFamily="18" charset="0"/>
              </a:rPr>
              <a:t>Architecture of Microprocessor: Its architecture consists of </a:t>
            </a:r>
            <a:r>
              <a:rPr lang="en-US" sz="2000" b="0" i="0" dirty="0">
                <a:solidFill>
                  <a:srgbClr val="040C28"/>
                </a:solidFill>
                <a:effectLst/>
                <a:latin typeface="Bookman Old Style" panose="02050604050505020204" pitchFamily="18" charset="0"/>
              </a:rPr>
              <a:t>a central processing unit, memory modules, a system bus, and an input/output unit</a:t>
            </a:r>
            <a:r>
              <a:rPr lang="en-US" sz="2000" b="0" i="0" dirty="0">
                <a:solidFill>
                  <a:srgbClr val="202124"/>
                </a:solidFill>
                <a:effectLst/>
                <a:latin typeface="Bookman Old Style" panose="02050604050505020204" pitchFamily="18" charset="0"/>
              </a:rPr>
              <a:t>. </a:t>
            </a:r>
          </a:p>
          <a:p>
            <a:pPr algn="just">
              <a:lnSpc>
                <a:spcPct val="150000"/>
              </a:lnSpc>
            </a:pPr>
            <a:r>
              <a:rPr lang="en-US" sz="2000" b="0" i="0" dirty="0">
                <a:solidFill>
                  <a:srgbClr val="202124"/>
                </a:solidFill>
                <a:effectLst/>
                <a:latin typeface="Bookman Old Style" panose="02050604050505020204" pitchFamily="18" charset="0"/>
              </a:rPr>
              <a:t>The system bus connects the various units to facilitate the exchange of information. It further consists of data, address, and control buses to perform data exchanging properly.</a:t>
            </a:r>
            <a:endParaRPr lang="en-US" sz="2000" dirty="0">
              <a:effectLst/>
              <a:latin typeface="Bookman Old Style" panose="02050604050505020204" pitchFamily="18" charset="0"/>
              <a:ea typeface="Times New Roman" panose="02020603050405020304" pitchFamily="18" charset="0"/>
            </a:endParaRPr>
          </a:p>
          <a:p>
            <a:pPr marL="0" marR="0" algn="just">
              <a:lnSpc>
                <a:spcPct val="150000"/>
              </a:lnSpc>
            </a:pPr>
            <a:r>
              <a:rPr lang="en-US" sz="2000" dirty="0">
                <a:effectLst/>
                <a:latin typeface="Bookman Old Style" panose="02050604050505020204" pitchFamily="18" charset="0"/>
                <a:ea typeface="Times New Roman" panose="02020603050405020304" pitchFamily="18" charset="0"/>
              </a:rPr>
              <a:t>The build and design of a processor is referred to as </a:t>
            </a:r>
            <a:r>
              <a:rPr lang="en-US" sz="2000" b="1" dirty="0">
                <a:effectLst/>
                <a:latin typeface="Bookman Old Style" panose="02050604050505020204" pitchFamily="18" charset="0"/>
                <a:ea typeface="Times New Roman" panose="02020603050405020304" pitchFamily="18" charset="0"/>
              </a:rPr>
              <a:t>micro-architecture. Micro-architecture</a:t>
            </a:r>
            <a:r>
              <a:rPr lang="en-US" sz="2000" dirty="0">
                <a:effectLst/>
                <a:latin typeface="Bookman Old Style" panose="02050604050505020204" pitchFamily="18" charset="0"/>
                <a:ea typeface="Times New Roman" panose="02020603050405020304" pitchFamily="18" charset="0"/>
              </a:rPr>
              <a:t> tells you how a particular processor works.</a:t>
            </a:r>
            <a:endParaRPr lang="en-US" sz="2000" dirty="0">
              <a:latin typeface="Bookman Old Style" panose="02050604050505020204" pitchFamily="18" charset="0"/>
            </a:endParaRPr>
          </a:p>
        </p:txBody>
      </p:sp>
      <p:sp>
        <p:nvSpPr>
          <p:cNvPr id="3" name="Date Placeholder 2"/>
          <p:cNvSpPr>
            <a:spLocks noGrp="1"/>
          </p:cNvSpPr>
          <p:nvPr>
            <p:ph type="dt" sz="half" idx="10"/>
          </p:nvPr>
        </p:nvSpPr>
        <p:spPr/>
        <p:txBody>
          <a:bodyPr/>
          <a:lstStyle/>
          <a:p>
            <a:pPr>
              <a:defRPr/>
            </a:pPr>
            <a:fld id="{BA06E0CD-094B-44FE-B537-E172A9E139F1}" type="datetime2">
              <a:rPr lang="en-US" smtClean="0"/>
              <a:t>Thursday, March 23, 2023</a:t>
            </a:fld>
            <a:endParaRPr lang="en-US"/>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30</a:t>
            </a:fld>
            <a:endParaRPr lang="en-US"/>
          </a:p>
        </p:txBody>
      </p:sp>
      <p:sp>
        <p:nvSpPr>
          <p:cNvPr id="2" name="Footer Placeholder 1"/>
          <p:cNvSpPr>
            <a:spLocks noGrp="1"/>
          </p:cNvSpPr>
          <p:nvPr>
            <p:ph type="ftr" sz="quarter" idx="11"/>
          </p:nvPr>
        </p:nvSpPr>
        <p:spPr/>
        <p:txBody>
          <a:bodyPr/>
          <a:lstStyle/>
          <a:p>
            <a:pPr>
              <a:defRPr/>
            </a:pPr>
            <a:r>
              <a:rPr lang="en-US"/>
              <a:t>Computer architecture and hardware maintenance</a:t>
            </a:r>
          </a:p>
        </p:txBody>
      </p:sp>
    </p:spTree>
    <p:extLst>
      <p:ext uri="{BB962C8B-B14F-4D97-AF65-F5344CB8AC3E}">
        <p14:creationId xmlns:p14="http://schemas.microsoft.com/office/powerpoint/2010/main" val="25843455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sz="quarter" idx="1"/>
          </p:nvPr>
        </p:nvSpPr>
        <p:spPr>
          <a:xfrm>
            <a:off x="146050" y="228600"/>
            <a:ext cx="8845550" cy="6248400"/>
          </a:xfrm>
        </p:spPr>
        <p:txBody>
          <a:bodyPr/>
          <a:lstStyle/>
          <a:p>
            <a:pPr marL="0" marR="0" algn="just">
              <a:lnSpc>
                <a:spcPct val="150000"/>
              </a:lnSpc>
            </a:pPr>
            <a:endParaRPr lang="en-US" sz="2300" dirty="0">
              <a:effectLst/>
              <a:latin typeface="Bookman Old Style" panose="02050604050505020204" pitchFamily="18" charset="0"/>
              <a:ea typeface="Times New Roman" panose="02020603050405020304" pitchFamily="18" charset="0"/>
            </a:endParaRPr>
          </a:p>
          <a:p>
            <a:pPr marL="0" marR="0" algn="just">
              <a:lnSpc>
                <a:spcPct val="150000"/>
              </a:lnSpc>
            </a:pPr>
            <a:r>
              <a:rPr lang="en-US" sz="2300" b="1" dirty="0">
                <a:effectLst/>
                <a:latin typeface="Bookman Old Style" panose="02050604050505020204" pitchFamily="18" charset="0"/>
                <a:ea typeface="Times New Roman" panose="02020603050405020304" pitchFamily="18" charset="0"/>
              </a:rPr>
              <a:t>Microarchitecture: </a:t>
            </a:r>
            <a:r>
              <a:rPr lang="en-US" sz="2300" dirty="0">
                <a:effectLst/>
                <a:latin typeface="Bookman Old Style" panose="02050604050505020204" pitchFamily="18" charset="0"/>
                <a:ea typeface="Times New Roman" panose="02020603050405020304" pitchFamily="18" charset="0"/>
              </a:rPr>
              <a:t>is the logical representation of how a microprocessor is designed so that the interconnections between components – the control unit, the arithmetic logic unit, registers and others.</a:t>
            </a:r>
          </a:p>
          <a:p>
            <a:pPr marL="0" marR="0" algn="just">
              <a:lnSpc>
                <a:spcPct val="150000"/>
              </a:lnSpc>
            </a:pPr>
            <a:endParaRPr lang="en-US" sz="2300" dirty="0">
              <a:latin typeface="Bookman Old Style" panose="02050604050505020204" pitchFamily="18" charset="0"/>
            </a:endParaRPr>
          </a:p>
          <a:p>
            <a:pPr marL="0" algn="just">
              <a:lnSpc>
                <a:spcPct val="150000"/>
              </a:lnSpc>
            </a:pPr>
            <a:r>
              <a:rPr lang="en-US" sz="2300" dirty="0">
                <a:effectLst/>
                <a:latin typeface="Bookman Old Style" panose="02050604050505020204" pitchFamily="18" charset="0"/>
                <a:ea typeface="Times New Roman" panose="02020603050405020304" pitchFamily="18" charset="0"/>
              </a:rPr>
              <a:t>This includes how buses, the data pathways between components, are laid out to dictate the shortest paths and proper connections.</a:t>
            </a:r>
          </a:p>
          <a:p>
            <a:pPr marL="0" marR="0" algn="just">
              <a:lnSpc>
                <a:spcPct val="150000"/>
              </a:lnSpc>
            </a:pPr>
            <a:endParaRPr lang="en-US" sz="2300" dirty="0">
              <a:latin typeface="Bookman Old Style" panose="02050604050505020204" pitchFamily="18" charset="0"/>
            </a:endParaRPr>
          </a:p>
        </p:txBody>
      </p:sp>
      <p:sp>
        <p:nvSpPr>
          <p:cNvPr id="3" name="Date Placeholder 2"/>
          <p:cNvSpPr>
            <a:spLocks noGrp="1"/>
          </p:cNvSpPr>
          <p:nvPr>
            <p:ph type="dt" sz="half" idx="10"/>
          </p:nvPr>
        </p:nvSpPr>
        <p:spPr/>
        <p:txBody>
          <a:bodyPr/>
          <a:lstStyle/>
          <a:p>
            <a:pPr>
              <a:defRPr/>
            </a:pPr>
            <a:fld id="{BA06E0CD-094B-44FE-B537-E172A9E139F1}" type="datetime2">
              <a:rPr lang="en-US" smtClean="0"/>
              <a:t>Thursday, March 23, 2023</a:t>
            </a:fld>
            <a:endParaRPr lang="en-US"/>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31</a:t>
            </a:fld>
            <a:endParaRPr lang="en-US"/>
          </a:p>
        </p:txBody>
      </p:sp>
      <p:sp>
        <p:nvSpPr>
          <p:cNvPr id="2" name="Footer Placeholder 1"/>
          <p:cNvSpPr>
            <a:spLocks noGrp="1"/>
          </p:cNvSpPr>
          <p:nvPr>
            <p:ph type="ftr" sz="quarter" idx="11"/>
          </p:nvPr>
        </p:nvSpPr>
        <p:spPr/>
        <p:txBody>
          <a:bodyPr/>
          <a:lstStyle/>
          <a:p>
            <a:pPr>
              <a:defRPr/>
            </a:pPr>
            <a:r>
              <a:rPr lang="en-US"/>
              <a:t>Computer architecture and hardware maintenance</a:t>
            </a:r>
          </a:p>
        </p:txBody>
      </p:sp>
    </p:spTree>
    <p:extLst>
      <p:ext uri="{BB962C8B-B14F-4D97-AF65-F5344CB8AC3E}">
        <p14:creationId xmlns:p14="http://schemas.microsoft.com/office/powerpoint/2010/main" val="27063723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sz="quarter" idx="1"/>
          </p:nvPr>
        </p:nvSpPr>
        <p:spPr>
          <a:xfrm>
            <a:off x="146050" y="228600"/>
            <a:ext cx="8845550" cy="6248400"/>
          </a:xfrm>
        </p:spPr>
        <p:txBody>
          <a:bodyPr/>
          <a:lstStyle/>
          <a:p>
            <a:pPr marL="0" marR="0" algn="just">
              <a:lnSpc>
                <a:spcPct val="150000"/>
              </a:lnSpc>
            </a:pPr>
            <a:r>
              <a:rPr lang="en-US" sz="2200" b="1" dirty="0">
                <a:effectLst/>
                <a:latin typeface="Bookman Old Style" panose="02050604050505020204" pitchFamily="18" charset="0"/>
                <a:ea typeface="Times New Roman" panose="02020603050405020304" pitchFamily="18" charset="0"/>
              </a:rPr>
              <a:t>Systems architecture</a:t>
            </a:r>
            <a:r>
              <a:rPr lang="en-US" sz="2200" dirty="0">
                <a:effectLst/>
                <a:latin typeface="Bookman Old Style" panose="02050604050505020204" pitchFamily="18" charset="0"/>
                <a:ea typeface="Times New Roman" panose="02020603050405020304" pitchFamily="18" charset="0"/>
              </a:rPr>
              <a:t> refers to the structure of the internal components of a computer system </a:t>
            </a:r>
          </a:p>
          <a:p>
            <a:pPr marL="0" marR="0" algn="just">
              <a:lnSpc>
                <a:spcPct val="150000"/>
              </a:lnSpc>
              <a:spcBef>
                <a:spcPts val="1800"/>
              </a:spcBef>
              <a:spcAft>
                <a:spcPts val="0"/>
              </a:spcAft>
            </a:pPr>
            <a:endParaRPr lang="en-US" sz="2200" dirty="0">
              <a:effectLst/>
              <a:latin typeface="Bookman Old Style" panose="02050604050505020204" pitchFamily="18" charset="0"/>
              <a:ea typeface="Calibri" panose="020F0502020204030204" pitchFamily="34" charset="0"/>
              <a:cs typeface="Times New Roman" panose="02020603050405020304" pitchFamily="18" charset="0"/>
            </a:endParaRPr>
          </a:p>
          <a:p>
            <a:pPr marL="0" marR="0" algn="just">
              <a:lnSpc>
                <a:spcPct val="150000"/>
              </a:lnSpc>
              <a:spcBef>
                <a:spcPts val="1800"/>
              </a:spcBef>
              <a:spcAft>
                <a:spcPts val="0"/>
              </a:spcAft>
            </a:pPr>
            <a:r>
              <a:rPr lang="en-US" sz="2200" dirty="0">
                <a:effectLst/>
                <a:latin typeface="Bookman Old Style" panose="02050604050505020204" pitchFamily="18" charset="0"/>
                <a:ea typeface="Calibri" panose="020F0502020204030204" pitchFamily="34" charset="0"/>
                <a:cs typeface="Times New Roman" panose="02020603050405020304" pitchFamily="18" charset="0"/>
              </a:rPr>
              <a:t>Modern computers often involves: a processor; a memory unit, which stores both instructions and data; connections for input and output devices; and secondary storage for data.</a:t>
            </a:r>
          </a:p>
          <a:p>
            <a:pPr marL="0" marR="0" indent="0" algn="just">
              <a:lnSpc>
                <a:spcPct val="150000"/>
              </a:lnSpc>
              <a:spcBef>
                <a:spcPts val="1800"/>
              </a:spcBef>
              <a:spcAft>
                <a:spcPts val="0"/>
              </a:spcAft>
              <a:buNone/>
            </a:pPr>
            <a:endParaRPr lang="en-US" sz="2200" dirty="0">
              <a:effectLst/>
              <a:latin typeface="Bookman Old Style" panose="02050604050505020204" pitchFamily="18" charset="0"/>
              <a:ea typeface="Calibri" panose="020F0502020204030204" pitchFamily="34" charset="0"/>
              <a:cs typeface="Times New Roman" panose="02020603050405020304" pitchFamily="18" charset="0"/>
            </a:endParaRPr>
          </a:p>
          <a:p>
            <a:pPr marL="0" indent="0" algn="just" eaLnBrk="1" hangingPunct="1">
              <a:lnSpc>
                <a:spcPct val="150000"/>
              </a:lnSpc>
              <a:buNone/>
            </a:pPr>
            <a:endParaRPr lang="en-US" sz="2200" dirty="0">
              <a:latin typeface="Bookman Old Style" panose="02050604050505020204" pitchFamily="18" charset="0"/>
            </a:endParaRPr>
          </a:p>
        </p:txBody>
      </p:sp>
      <p:sp>
        <p:nvSpPr>
          <p:cNvPr id="3" name="Date Placeholder 2"/>
          <p:cNvSpPr>
            <a:spLocks noGrp="1"/>
          </p:cNvSpPr>
          <p:nvPr>
            <p:ph type="dt" sz="half" idx="10"/>
          </p:nvPr>
        </p:nvSpPr>
        <p:spPr/>
        <p:txBody>
          <a:bodyPr/>
          <a:lstStyle/>
          <a:p>
            <a:pPr>
              <a:defRPr/>
            </a:pPr>
            <a:fld id="{BA06E0CD-094B-44FE-B537-E172A9E139F1}" type="datetime2">
              <a:rPr lang="en-US" smtClean="0"/>
              <a:t>Thursday, March 23, 2023</a:t>
            </a:fld>
            <a:endParaRPr lang="en-US"/>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32</a:t>
            </a:fld>
            <a:endParaRPr lang="en-US"/>
          </a:p>
        </p:txBody>
      </p:sp>
      <p:sp>
        <p:nvSpPr>
          <p:cNvPr id="2" name="Footer Placeholder 1"/>
          <p:cNvSpPr>
            <a:spLocks noGrp="1"/>
          </p:cNvSpPr>
          <p:nvPr>
            <p:ph type="ftr" sz="quarter" idx="11"/>
          </p:nvPr>
        </p:nvSpPr>
        <p:spPr/>
        <p:txBody>
          <a:bodyPr/>
          <a:lstStyle/>
          <a:p>
            <a:pPr>
              <a:defRPr/>
            </a:pPr>
            <a:r>
              <a:rPr lang="en-US"/>
              <a:t>Computer architecture and hardware maintenance</a:t>
            </a:r>
          </a:p>
        </p:txBody>
      </p:sp>
    </p:spTree>
    <p:extLst>
      <p:ext uri="{BB962C8B-B14F-4D97-AF65-F5344CB8AC3E}">
        <p14:creationId xmlns:p14="http://schemas.microsoft.com/office/powerpoint/2010/main" val="6320999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sz="quarter" idx="1"/>
          </p:nvPr>
        </p:nvSpPr>
        <p:spPr>
          <a:xfrm>
            <a:off x="146050" y="228600"/>
            <a:ext cx="8845550" cy="6200775"/>
          </a:xfrm>
        </p:spPr>
        <p:txBody>
          <a:bodyPr/>
          <a:lstStyle/>
          <a:p>
            <a:pPr marL="0" indent="0" algn="just">
              <a:buNone/>
            </a:pPr>
            <a:r>
              <a:rPr lang="en-US" sz="3200" b="1" dirty="0">
                <a:solidFill>
                  <a:srgbClr val="0066FF"/>
                </a:solidFill>
              </a:rPr>
              <a:t>Rates &amp; Data Transfer:</a:t>
            </a:r>
          </a:p>
          <a:p>
            <a:pPr algn="just"/>
            <a:endParaRPr lang="en-US" dirty="0"/>
          </a:p>
          <a:p>
            <a:pPr algn="just"/>
            <a:r>
              <a:rPr lang="en-US" dirty="0"/>
              <a:t>What characterizes a computer processor is </a:t>
            </a:r>
            <a:r>
              <a:rPr lang="en-US" b="1" dirty="0">
                <a:solidFill>
                  <a:srgbClr val="7030A0"/>
                </a:solidFill>
              </a:rPr>
              <a:t>its speed </a:t>
            </a:r>
            <a:r>
              <a:rPr lang="en-US" dirty="0"/>
              <a:t>or </a:t>
            </a:r>
            <a:r>
              <a:rPr lang="en-US" b="1" dirty="0">
                <a:solidFill>
                  <a:srgbClr val="7030A0"/>
                </a:solidFill>
              </a:rPr>
              <a:t>rate</a:t>
            </a:r>
            <a:r>
              <a:rPr lang="en-US" dirty="0"/>
              <a:t> - </a:t>
            </a:r>
            <a:r>
              <a:rPr lang="en-US" b="1" i="1" dirty="0">
                <a:solidFill>
                  <a:srgbClr val="C00000"/>
                </a:solidFill>
              </a:rPr>
              <a:t>how fast it can execute instructions.</a:t>
            </a:r>
            <a:r>
              <a:rPr lang="en-US" dirty="0"/>
              <a:t> </a:t>
            </a:r>
          </a:p>
          <a:p>
            <a:pPr algn="just"/>
            <a:endParaRPr lang="en-US" dirty="0"/>
          </a:p>
          <a:p>
            <a:pPr algn="just"/>
            <a:r>
              <a:rPr lang="en-US" dirty="0"/>
              <a:t>As of now, speed is measured in </a:t>
            </a:r>
            <a:r>
              <a:rPr lang="en-US" b="1" dirty="0"/>
              <a:t>gigahertz (GHz).</a:t>
            </a:r>
          </a:p>
          <a:p>
            <a:pPr algn="just"/>
            <a:endParaRPr lang="en-US" dirty="0"/>
          </a:p>
          <a:p>
            <a:pPr algn="just"/>
            <a:r>
              <a:rPr lang="en-US" dirty="0"/>
              <a:t>Some CPU rates are 2.0 GHz, 2.40 GHz, 3.20 GHz, ………. </a:t>
            </a:r>
          </a:p>
          <a:p>
            <a:pPr algn="just"/>
            <a:r>
              <a:rPr lang="en-US" dirty="0"/>
              <a:t>Because the CPU greatly determines the overall performance of a PC, </a:t>
            </a:r>
            <a:r>
              <a:rPr lang="en-US" b="1" i="1" dirty="0"/>
              <a:t>the type of processor </a:t>
            </a:r>
            <a:r>
              <a:rPr lang="en-US" b="1" i="1" dirty="0">
                <a:solidFill>
                  <a:srgbClr val="0070C0"/>
                </a:solidFill>
              </a:rPr>
              <a:t>and </a:t>
            </a:r>
            <a:r>
              <a:rPr lang="en-US" b="1" i="1" dirty="0"/>
              <a:t>its speed </a:t>
            </a:r>
            <a:r>
              <a:rPr lang="en-US" dirty="0"/>
              <a:t>are two of the main factors to look for when deciding to buy a computer. </a:t>
            </a:r>
          </a:p>
          <a:p>
            <a:pPr algn="just"/>
            <a:r>
              <a:rPr lang="en-US" dirty="0"/>
              <a:t>But keep in mind there are other important things, such </a:t>
            </a:r>
            <a:r>
              <a:rPr lang="en-US" b="1" dirty="0">
                <a:solidFill>
                  <a:srgbClr val="0070C0"/>
                </a:solidFill>
              </a:rPr>
              <a:t>as the amount of memory. </a:t>
            </a:r>
          </a:p>
          <a:p>
            <a:pPr algn="just" eaLnBrk="1" hangingPunct="1"/>
            <a:endParaRPr lang="en-US" sz="3200" dirty="0"/>
          </a:p>
        </p:txBody>
      </p:sp>
      <p:sp>
        <p:nvSpPr>
          <p:cNvPr id="3" name="Date Placeholder 2"/>
          <p:cNvSpPr>
            <a:spLocks noGrp="1"/>
          </p:cNvSpPr>
          <p:nvPr>
            <p:ph type="dt" sz="half" idx="10"/>
          </p:nvPr>
        </p:nvSpPr>
        <p:spPr/>
        <p:txBody>
          <a:bodyPr/>
          <a:lstStyle/>
          <a:p>
            <a:pPr>
              <a:defRPr/>
            </a:pPr>
            <a:fld id="{82D34AF7-428A-4195-A81A-360944EBD9B9}" type="datetime2">
              <a:rPr lang="en-US" smtClean="0"/>
              <a:t>Thursday, March 23, 2023</a:t>
            </a:fld>
            <a:endParaRPr lang="en-US"/>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33</a:t>
            </a:fld>
            <a:endParaRPr lang="en-US"/>
          </a:p>
        </p:txBody>
      </p:sp>
      <p:sp>
        <p:nvSpPr>
          <p:cNvPr id="2" name="Footer Placeholder 1"/>
          <p:cNvSpPr>
            <a:spLocks noGrp="1"/>
          </p:cNvSpPr>
          <p:nvPr>
            <p:ph type="ftr" sz="quarter" idx="11"/>
          </p:nvPr>
        </p:nvSpPr>
        <p:spPr/>
        <p:txBody>
          <a:bodyPr/>
          <a:lstStyle/>
          <a:p>
            <a:pPr>
              <a:defRPr/>
            </a:pPr>
            <a:r>
              <a:rPr lang="en-US"/>
              <a:t>Computer architecture and hardware maintenance</a:t>
            </a:r>
          </a:p>
        </p:txBody>
      </p:sp>
    </p:spTree>
    <p:extLst>
      <p:ext uri="{BB962C8B-B14F-4D97-AF65-F5344CB8AC3E}">
        <p14:creationId xmlns:p14="http://schemas.microsoft.com/office/powerpoint/2010/main" val="40541183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sz="quarter" idx="1"/>
          </p:nvPr>
        </p:nvSpPr>
        <p:spPr>
          <a:xfrm>
            <a:off x="146050" y="76200"/>
            <a:ext cx="8845550" cy="6400800"/>
          </a:xfrm>
        </p:spPr>
        <p:txBody>
          <a:bodyPr/>
          <a:lstStyle/>
          <a:p>
            <a:pPr algn="just" eaLnBrk="1" hangingPunct="1"/>
            <a:r>
              <a:rPr lang="en-US" sz="2200" dirty="0">
                <a:latin typeface="Bookman Old Style" panose="02050604050505020204" pitchFamily="18" charset="0"/>
              </a:rPr>
              <a:t>The more data a computer can handle means improved </a:t>
            </a:r>
            <a:r>
              <a:rPr lang="en-US" sz="2200" b="1" dirty="0">
                <a:latin typeface="Bookman Old Style" panose="02050604050505020204" pitchFamily="18" charset="0"/>
              </a:rPr>
              <a:t>performance</a:t>
            </a:r>
            <a:r>
              <a:rPr lang="en-US" sz="2200" dirty="0">
                <a:latin typeface="Bookman Old Style" panose="02050604050505020204" pitchFamily="18" charset="0"/>
              </a:rPr>
              <a:t>. </a:t>
            </a:r>
          </a:p>
          <a:p>
            <a:pPr algn="just" eaLnBrk="1" hangingPunct="1"/>
            <a:endParaRPr lang="en-US" sz="2200" dirty="0">
              <a:latin typeface="Bookman Old Style" panose="02050604050505020204" pitchFamily="18" charset="0"/>
            </a:endParaRPr>
          </a:p>
          <a:p>
            <a:pPr algn="just" eaLnBrk="1" hangingPunct="1"/>
            <a:r>
              <a:rPr lang="en-US" sz="2200" dirty="0">
                <a:latin typeface="Bookman Old Style" panose="02050604050505020204" pitchFamily="18" charset="0"/>
              </a:rPr>
              <a:t>The amount of memory supported by a processor is also determined by the number of bits. </a:t>
            </a:r>
          </a:p>
          <a:p>
            <a:pPr marL="0" indent="0" algn="just" eaLnBrk="1" hangingPunct="1">
              <a:buNone/>
            </a:pPr>
            <a:endParaRPr lang="en-US" sz="2200" dirty="0">
              <a:latin typeface="Bookman Old Style" panose="02050604050505020204" pitchFamily="18" charset="0"/>
            </a:endParaRPr>
          </a:p>
          <a:p>
            <a:pPr marL="0" indent="0" algn="just" eaLnBrk="1" hangingPunct="1">
              <a:buNone/>
            </a:pPr>
            <a:r>
              <a:rPr lang="en-US" sz="2200" b="1" dirty="0">
                <a:solidFill>
                  <a:srgbClr val="0066FF"/>
                </a:solidFill>
                <a:latin typeface="Bookman Old Style" panose="02050604050505020204" pitchFamily="18" charset="0"/>
              </a:rPr>
              <a:t>Types of Intel Pentium family of Microprocessors:</a:t>
            </a:r>
          </a:p>
          <a:p>
            <a:pPr marL="0" indent="0" algn="just" eaLnBrk="1" hangingPunct="1">
              <a:buNone/>
            </a:pPr>
            <a:r>
              <a:rPr lang="en-US" sz="2200" b="1" dirty="0">
                <a:solidFill>
                  <a:srgbClr val="0066FF"/>
                </a:solidFill>
                <a:latin typeface="Bookman Old Style" panose="02050604050505020204" pitchFamily="18" charset="0"/>
              </a:rPr>
              <a:t> </a:t>
            </a:r>
          </a:p>
          <a:p>
            <a:pPr algn="just" eaLnBrk="1" hangingPunct="1"/>
            <a:r>
              <a:rPr lang="en-US" sz="2200" b="1" dirty="0">
                <a:latin typeface="Bookman Old Style" panose="02050604050505020204" pitchFamily="18" charset="0"/>
              </a:rPr>
              <a:t>The Pentium </a:t>
            </a:r>
            <a:r>
              <a:rPr lang="en-US" sz="2200" dirty="0">
                <a:latin typeface="Bookman Old Style" panose="02050604050505020204" pitchFamily="18" charset="0"/>
              </a:rPr>
              <a:t>is a widely-used personal computer microprocessor from the Intel Corporation. </a:t>
            </a:r>
          </a:p>
          <a:p>
            <a:pPr algn="just" eaLnBrk="1" hangingPunct="1"/>
            <a:endParaRPr lang="en-US" sz="2200" dirty="0">
              <a:latin typeface="Bookman Old Style" panose="02050604050505020204" pitchFamily="18" charset="0"/>
            </a:endParaRPr>
          </a:p>
          <a:p>
            <a:pPr algn="just" eaLnBrk="1" hangingPunct="1">
              <a:buFont typeface="Wingdings" panose="05000000000000000000" pitchFamily="2" charset="2"/>
              <a:buChar char="Ø"/>
              <a:defRPr/>
            </a:pPr>
            <a:r>
              <a:rPr lang="en-US" sz="2200" dirty="0">
                <a:latin typeface="Bookman Old Style" panose="02050604050505020204" pitchFamily="18" charset="0"/>
              </a:rPr>
              <a:t>Newer CPU’s can process more instructions at 	a time. </a:t>
            </a:r>
          </a:p>
          <a:p>
            <a:pPr algn="just" eaLnBrk="1" hangingPunct="1">
              <a:buFont typeface="Wingdings" panose="05000000000000000000" pitchFamily="2" charset="2"/>
              <a:buChar char="Ø"/>
              <a:defRPr/>
            </a:pPr>
            <a:endParaRPr lang="en-US" sz="2200" dirty="0">
              <a:latin typeface="Bookman Old Style" panose="02050604050505020204" pitchFamily="18" charset="0"/>
            </a:endParaRPr>
          </a:p>
          <a:p>
            <a:pPr algn="just" eaLnBrk="1" hangingPunct="1">
              <a:buFont typeface="Wingdings" panose="05000000000000000000" pitchFamily="2" charset="2"/>
              <a:buChar char="Ø"/>
              <a:defRPr/>
            </a:pPr>
            <a:r>
              <a:rPr lang="en-US" sz="2200" dirty="0">
                <a:latin typeface="Bookman Old Style" panose="02050604050505020204" pitchFamily="18" charset="0"/>
              </a:rPr>
              <a:t>The CPU generations  include  8080, 80286, 80386, 80486, Pentium(586), Pentium Pro(686)- ,Pentium 1, Pentium 11, Pentium 111, Pentium IV.</a:t>
            </a:r>
          </a:p>
          <a:p>
            <a:pPr algn="just" eaLnBrk="1" hangingPunct="1">
              <a:buFont typeface="Wingdings" panose="05000000000000000000" pitchFamily="2" charset="2"/>
              <a:buChar char="Ø"/>
              <a:defRPr/>
            </a:pPr>
            <a:endParaRPr lang="en-US" sz="2200" dirty="0">
              <a:latin typeface="Bookman Old Style" panose="02050604050505020204" pitchFamily="18" charset="0"/>
            </a:endParaRPr>
          </a:p>
          <a:p>
            <a:pPr algn="just" eaLnBrk="1" hangingPunct="1"/>
            <a:endParaRPr lang="en-US" sz="2200" dirty="0">
              <a:latin typeface="Bookman Old Style" panose="02050604050505020204" pitchFamily="18" charset="0"/>
            </a:endParaRPr>
          </a:p>
          <a:p>
            <a:pPr algn="just">
              <a:buFont typeface="Wingdings" panose="05000000000000000000" pitchFamily="2" charset="2"/>
              <a:buChar char="§"/>
            </a:pPr>
            <a:endParaRPr lang="en-US" sz="2200" dirty="0">
              <a:latin typeface="Bookman Old Style" panose="02050604050505020204" pitchFamily="18" charset="0"/>
            </a:endParaRPr>
          </a:p>
        </p:txBody>
      </p:sp>
      <p:sp>
        <p:nvSpPr>
          <p:cNvPr id="3" name="Date Placeholder 2"/>
          <p:cNvSpPr>
            <a:spLocks noGrp="1"/>
          </p:cNvSpPr>
          <p:nvPr>
            <p:ph type="dt" sz="half" idx="10"/>
          </p:nvPr>
        </p:nvSpPr>
        <p:spPr/>
        <p:txBody>
          <a:bodyPr/>
          <a:lstStyle/>
          <a:p>
            <a:pPr>
              <a:defRPr/>
            </a:pPr>
            <a:fld id="{916E7381-58E6-4638-BBFE-9B21B7461437}" type="datetime2">
              <a:rPr lang="en-US" smtClean="0"/>
              <a:t>Thursday, March 23, 2023</a:t>
            </a:fld>
            <a:endParaRPr lang="en-US"/>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34</a:t>
            </a:fld>
            <a:endParaRPr lang="en-US"/>
          </a:p>
        </p:txBody>
      </p:sp>
      <p:sp>
        <p:nvSpPr>
          <p:cNvPr id="2" name="Footer Placeholder 1"/>
          <p:cNvSpPr>
            <a:spLocks noGrp="1"/>
          </p:cNvSpPr>
          <p:nvPr>
            <p:ph type="ftr" sz="quarter" idx="11"/>
          </p:nvPr>
        </p:nvSpPr>
        <p:spPr/>
        <p:txBody>
          <a:bodyPr/>
          <a:lstStyle/>
          <a:p>
            <a:pPr>
              <a:defRPr/>
            </a:pPr>
            <a:r>
              <a:rPr lang="en-US"/>
              <a:t>Computer architecture and hardware maintenance</a:t>
            </a:r>
          </a:p>
        </p:txBody>
      </p:sp>
    </p:spTree>
    <p:extLst>
      <p:ext uri="{BB962C8B-B14F-4D97-AF65-F5344CB8AC3E}">
        <p14:creationId xmlns:p14="http://schemas.microsoft.com/office/powerpoint/2010/main" val="12416936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sz="quarter" idx="1"/>
          </p:nvPr>
        </p:nvSpPr>
        <p:spPr>
          <a:xfrm>
            <a:off x="146050" y="228600"/>
            <a:ext cx="8845550" cy="6248400"/>
          </a:xfrm>
        </p:spPr>
        <p:txBody>
          <a:bodyPr/>
          <a:lstStyle/>
          <a:p>
            <a:pPr algn="just" eaLnBrk="1" hangingPunct="1"/>
            <a:r>
              <a:rPr lang="en-US" sz="3200" dirty="0"/>
              <a:t>Different processors:</a:t>
            </a:r>
          </a:p>
          <a:p>
            <a:pPr marL="0" indent="0" algn="just" eaLnBrk="1" hangingPunct="1">
              <a:buNone/>
            </a:pPr>
            <a:endParaRPr lang="en-US" sz="3200" dirty="0"/>
          </a:p>
          <a:p>
            <a:pPr algn="just" eaLnBrk="1" hangingPunct="1">
              <a:buFont typeface="Wingdings" panose="05000000000000000000" pitchFamily="2" charset="2"/>
              <a:buChar char="v"/>
            </a:pPr>
            <a:r>
              <a:rPr lang="en-US" sz="2800" dirty="0"/>
              <a:t> Classic Pentium</a:t>
            </a:r>
          </a:p>
          <a:p>
            <a:pPr algn="just" eaLnBrk="1" hangingPunct="1">
              <a:buFont typeface="Wingdings" panose="05000000000000000000" pitchFamily="2" charset="2"/>
              <a:buChar char="v"/>
            </a:pPr>
            <a:r>
              <a:rPr lang="en-US" sz="2800" dirty="0"/>
              <a:t> Pentium MMX</a:t>
            </a:r>
          </a:p>
          <a:p>
            <a:pPr algn="just" eaLnBrk="1" hangingPunct="1">
              <a:buFont typeface="Wingdings" panose="05000000000000000000" pitchFamily="2" charset="2"/>
              <a:buChar char="v"/>
            </a:pPr>
            <a:r>
              <a:rPr lang="en-US" sz="2800" dirty="0"/>
              <a:t> Pentium Pro</a:t>
            </a:r>
          </a:p>
          <a:p>
            <a:pPr algn="just" eaLnBrk="1" hangingPunct="1">
              <a:buFont typeface="Wingdings" panose="05000000000000000000" pitchFamily="2" charset="2"/>
              <a:buChar char="v"/>
            </a:pPr>
            <a:r>
              <a:rPr lang="en-US" sz="2800" dirty="0"/>
              <a:t> Pentium II</a:t>
            </a:r>
          </a:p>
          <a:p>
            <a:pPr algn="just" eaLnBrk="1" hangingPunct="1">
              <a:buFont typeface="Wingdings" panose="05000000000000000000" pitchFamily="2" charset="2"/>
              <a:buChar char="v"/>
            </a:pPr>
            <a:r>
              <a:rPr lang="en-US" sz="2800" dirty="0"/>
              <a:t> Celeron</a:t>
            </a:r>
          </a:p>
          <a:p>
            <a:pPr algn="just" eaLnBrk="1" hangingPunct="1">
              <a:buFont typeface="Wingdings" panose="05000000000000000000" pitchFamily="2" charset="2"/>
              <a:buChar char="v"/>
            </a:pPr>
            <a:r>
              <a:rPr lang="en-US" sz="2800" dirty="0"/>
              <a:t> Pentium II Xeon</a:t>
            </a:r>
          </a:p>
          <a:p>
            <a:pPr algn="just" eaLnBrk="1" hangingPunct="1">
              <a:buFont typeface="Wingdings" panose="05000000000000000000" pitchFamily="2" charset="2"/>
              <a:buChar char="v"/>
            </a:pPr>
            <a:r>
              <a:rPr lang="en-US" sz="2800" dirty="0"/>
              <a:t> Pentium III</a:t>
            </a:r>
          </a:p>
          <a:p>
            <a:pPr algn="just" eaLnBrk="1" hangingPunct="1">
              <a:buFont typeface="Wingdings" panose="05000000000000000000" pitchFamily="2" charset="2"/>
              <a:buChar char="v"/>
            </a:pPr>
            <a:r>
              <a:rPr lang="en-US" sz="2800" dirty="0"/>
              <a:t> Pentium III Xeon</a:t>
            </a:r>
          </a:p>
          <a:p>
            <a:pPr algn="just" eaLnBrk="1" hangingPunct="1">
              <a:buFont typeface="Wingdings" panose="05000000000000000000" pitchFamily="2" charset="2"/>
              <a:buChar char="v"/>
            </a:pPr>
            <a:r>
              <a:rPr lang="en-US" sz="2800" dirty="0"/>
              <a:t>……………….</a:t>
            </a:r>
          </a:p>
        </p:txBody>
      </p:sp>
      <p:sp>
        <p:nvSpPr>
          <p:cNvPr id="3" name="Date Placeholder 2"/>
          <p:cNvSpPr>
            <a:spLocks noGrp="1"/>
          </p:cNvSpPr>
          <p:nvPr>
            <p:ph type="dt" sz="half" idx="10"/>
          </p:nvPr>
        </p:nvSpPr>
        <p:spPr/>
        <p:txBody>
          <a:bodyPr/>
          <a:lstStyle/>
          <a:p>
            <a:pPr>
              <a:defRPr/>
            </a:pPr>
            <a:fld id="{A3E860C8-D117-46F6-985E-B35FF4967C3F}" type="datetime2">
              <a:rPr lang="en-US" smtClean="0"/>
              <a:t>Thursday, March 23, 2023</a:t>
            </a:fld>
            <a:endParaRPr lang="en-US"/>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35</a:t>
            </a:fld>
            <a:endParaRPr lang="en-US"/>
          </a:p>
        </p:txBody>
      </p:sp>
      <p:sp>
        <p:nvSpPr>
          <p:cNvPr id="2" name="Footer Placeholder 1"/>
          <p:cNvSpPr>
            <a:spLocks noGrp="1"/>
          </p:cNvSpPr>
          <p:nvPr>
            <p:ph type="ftr" sz="quarter" idx="11"/>
          </p:nvPr>
        </p:nvSpPr>
        <p:spPr/>
        <p:txBody>
          <a:bodyPr/>
          <a:lstStyle/>
          <a:p>
            <a:pPr>
              <a:defRPr/>
            </a:pPr>
            <a:r>
              <a:rPr lang="en-US"/>
              <a:t>Computer architecture and hardware maintenance</a:t>
            </a:r>
          </a:p>
        </p:txBody>
      </p:sp>
    </p:spTree>
    <p:extLst>
      <p:ext uri="{BB962C8B-B14F-4D97-AF65-F5344CB8AC3E}">
        <p14:creationId xmlns:p14="http://schemas.microsoft.com/office/powerpoint/2010/main" val="34272998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sz="quarter" idx="1"/>
          </p:nvPr>
        </p:nvSpPr>
        <p:spPr>
          <a:xfrm>
            <a:off x="146050" y="76200"/>
            <a:ext cx="8845550" cy="6400800"/>
          </a:xfrm>
        </p:spPr>
        <p:txBody>
          <a:bodyPr/>
          <a:lstStyle/>
          <a:p>
            <a:pPr marL="0" indent="0" algn="just">
              <a:buNone/>
            </a:pPr>
            <a:r>
              <a:rPr lang="en-US" sz="2400" b="1" i="0" dirty="0">
                <a:solidFill>
                  <a:srgbClr val="000088"/>
                </a:solidFill>
                <a:effectLst/>
                <a:latin typeface="Bookman Old Style" panose="02050604050505020204" pitchFamily="18" charset="0"/>
              </a:rPr>
              <a:t>Factors Affecting CPU Performance</a:t>
            </a:r>
          </a:p>
          <a:p>
            <a:pPr marL="0" indent="0" algn="just">
              <a:buNone/>
            </a:pPr>
            <a:r>
              <a:rPr lang="en-US" sz="2400" b="0" i="0" dirty="0">
                <a:solidFill>
                  <a:srgbClr val="000000"/>
                </a:solidFill>
                <a:effectLst/>
                <a:latin typeface="Bookman Old Style" panose="02050604050505020204" pitchFamily="18" charset="0"/>
              </a:rPr>
              <a:t> </a:t>
            </a:r>
          </a:p>
          <a:p>
            <a:pPr algn="just"/>
            <a:r>
              <a:rPr lang="en-US" sz="2400" b="0" i="0" dirty="0">
                <a:solidFill>
                  <a:srgbClr val="000000"/>
                </a:solidFill>
                <a:effectLst/>
                <a:latin typeface="Bookman Old Style" panose="02050604050505020204" pitchFamily="18" charset="0"/>
              </a:rPr>
              <a:t>There are many factors that affect processor performance. </a:t>
            </a:r>
          </a:p>
          <a:p>
            <a:pPr algn="just"/>
            <a:endParaRPr lang="en-US" sz="2400" dirty="0">
              <a:solidFill>
                <a:srgbClr val="000000"/>
              </a:solidFill>
              <a:latin typeface="Bookman Old Style" panose="02050604050505020204" pitchFamily="18" charset="0"/>
            </a:endParaRPr>
          </a:p>
          <a:p>
            <a:pPr algn="just"/>
            <a:r>
              <a:rPr lang="en-US" sz="2400" b="0" i="0" dirty="0">
                <a:solidFill>
                  <a:srgbClr val="000000"/>
                </a:solidFill>
                <a:effectLst/>
                <a:latin typeface="Bookman Old Style" panose="02050604050505020204" pitchFamily="18" charset="0"/>
              </a:rPr>
              <a:t>Understanding some of these factors will help you make the proper choices when designing your homebuilt computer.</a:t>
            </a:r>
          </a:p>
          <a:p>
            <a:pPr algn="just"/>
            <a:endParaRPr lang="en-US" sz="2400" dirty="0">
              <a:solidFill>
                <a:srgbClr val="000000"/>
              </a:solidFill>
              <a:latin typeface="Bookman Old Style" panose="02050604050505020204" pitchFamily="18" charset="0"/>
            </a:endParaRPr>
          </a:p>
          <a:p>
            <a:pPr algn="just"/>
            <a:r>
              <a:rPr lang="en-US" sz="2400" b="0" i="0" dirty="0">
                <a:solidFill>
                  <a:srgbClr val="000000"/>
                </a:solidFill>
                <a:effectLst/>
                <a:latin typeface="Bookman Old Style" panose="02050604050505020204" pitchFamily="18" charset="0"/>
              </a:rPr>
              <a:t>The most important factors affecting processor performance are:</a:t>
            </a:r>
          </a:p>
          <a:p>
            <a:pPr algn="just"/>
            <a:endParaRPr lang="en-US" sz="2400" dirty="0">
              <a:latin typeface="Bookman Old Style" panose="02050604050505020204" pitchFamily="18" charset="0"/>
            </a:endParaRPr>
          </a:p>
        </p:txBody>
      </p:sp>
      <p:sp>
        <p:nvSpPr>
          <p:cNvPr id="3" name="Date Placeholder 2"/>
          <p:cNvSpPr>
            <a:spLocks noGrp="1"/>
          </p:cNvSpPr>
          <p:nvPr>
            <p:ph type="dt" sz="half" idx="10"/>
          </p:nvPr>
        </p:nvSpPr>
        <p:spPr/>
        <p:txBody>
          <a:bodyPr/>
          <a:lstStyle/>
          <a:p>
            <a:pPr>
              <a:defRPr/>
            </a:pPr>
            <a:fld id="{3BEC1D13-D1B7-4F8C-BF8E-972C80FEA4B3}" type="datetime2">
              <a:rPr lang="en-US" smtClean="0"/>
              <a:t>Thursday, March 23, 2023</a:t>
            </a:fld>
            <a:endParaRPr lang="en-US"/>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36</a:t>
            </a:fld>
            <a:endParaRPr lang="en-US"/>
          </a:p>
        </p:txBody>
      </p:sp>
      <p:sp>
        <p:nvSpPr>
          <p:cNvPr id="2" name="Footer Placeholder 1"/>
          <p:cNvSpPr>
            <a:spLocks noGrp="1"/>
          </p:cNvSpPr>
          <p:nvPr>
            <p:ph type="ftr" sz="quarter" idx="11"/>
          </p:nvPr>
        </p:nvSpPr>
        <p:spPr/>
        <p:txBody>
          <a:bodyPr/>
          <a:lstStyle/>
          <a:p>
            <a:pPr>
              <a:defRPr/>
            </a:pPr>
            <a:r>
              <a:rPr lang="en-US"/>
              <a:t>Computer architecture and hardware maintenance</a:t>
            </a:r>
          </a:p>
        </p:txBody>
      </p:sp>
    </p:spTree>
    <p:extLst>
      <p:ext uri="{BB962C8B-B14F-4D97-AF65-F5344CB8AC3E}">
        <p14:creationId xmlns:p14="http://schemas.microsoft.com/office/powerpoint/2010/main" val="10318467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sz="quarter" idx="1"/>
          </p:nvPr>
        </p:nvSpPr>
        <p:spPr>
          <a:xfrm>
            <a:off x="146050" y="76200"/>
            <a:ext cx="8845550" cy="6400800"/>
          </a:xfrm>
        </p:spPr>
        <p:txBody>
          <a:bodyPr/>
          <a:lstStyle/>
          <a:p>
            <a:pPr marL="0" indent="0" algn="l">
              <a:buNone/>
            </a:pPr>
            <a:r>
              <a:rPr lang="en-US" sz="2200" b="1" i="0" dirty="0">
                <a:solidFill>
                  <a:srgbClr val="000088"/>
                </a:solidFill>
                <a:effectLst/>
                <a:latin typeface="Bookman Old Style" panose="02050604050505020204" pitchFamily="18" charset="0"/>
              </a:rPr>
              <a:t>Instruction Set</a:t>
            </a:r>
          </a:p>
          <a:p>
            <a:pPr algn="just"/>
            <a:endParaRPr lang="en-US" sz="2200" b="0" i="0" dirty="0">
              <a:solidFill>
                <a:srgbClr val="000000"/>
              </a:solidFill>
              <a:effectLst/>
              <a:latin typeface="Bookman Old Style" panose="02050604050505020204" pitchFamily="18" charset="0"/>
            </a:endParaRPr>
          </a:p>
          <a:p>
            <a:pPr algn="just" eaLnBrk="1" hangingPunct="1">
              <a:buFont typeface="Wingdings" panose="05000000000000000000" pitchFamily="2" charset="2"/>
              <a:buChar char="§"/>
              <a:defRPr/>
            </a:pPr>
            <a:r>
              <a:rPr lang="en-US" sz="2200" b="0" i="0" dirty="0">
                <a:solidFill>
                  <a:srgbClr val="000000"/>
                </a:solidFill>
                <a:effectLst/>
                <a:latin typeface="Bookman Old Style" panose="02050604050505020204" pitchFamily="18" charset="0"/>
              </a:rPr>
              <a:t>This is the processor's built-in code that tells it how to execute its duties. </a:t>
            </a:r>
            <a:endParaRPr lang="en-US" sz="2000" b="0" i="0" dirty="0">
              <a:effectLst/>
              <a:latin typeface="Bookman Old Style" panose="02050604050505020204" pitchFamily="18" charset="0"/>
            </a:endParaRPr>
          </a:p>
          <a:p>
            <a:pPr algn="just" eaLnBrk="1" hangingPunct="1">
              <a:buFont typeface="Wingdings" panose="05000000000000000000" pitchFamily="2" charset="2"/>
              <a:buChar char="§"/>
              <a:defRPr/>
            </a:pPr>
            <a:r>
              <a:rPr lang="en-US" sz="2000" b="0" i="0" dirty="0">
                <a:effectLst/>
                <a:latin typeface="Bookman Old Style" panose="02050604050505020204" pitchFamily="18" charset="0"/>
              </a:rPr>
              <a:t>An </a:t>
            </a:r>
            <a:r>
              <a:rPr lang="en-US" sz="2000" b="1" i="0" dirty="0">
                <a:effectLst/>
                <a:latin typeface="Bookman Old Style" panose="02050604050505020204" pitchFamily="18" charset="0"/>
              </a:rPr>
              <a:t>instruction</a:t>
            </a:r>
            <a:r>
              <a:rPr lang="en-US" sz="2000" b="0" i="0" dirty="0">
                <a:effectLst/>
                <a:latin typeface="Bookman Old Style" panose="02050604050505020204" pitchFamily="18" charset="0"/>
              </a:rPr>
              <a:t> is a </a:t>
            </a:r>
            <a:r>
              <a:rPr lang="en-US" sz="2000" b="1" i="0" dirty="0">
                <a:effectLst/>
                <a:latin typeface="Bookman Old Style" panose="02050604050505020204" pitchFamily="18" charset="0"/>
              </a:rPr>
              <a:t>set</a:t>
            </a:r>
            <a:r>
              <a:rPr lang="en-US" sz="2000" b="0" i="0" dirty="0">
                <a:effectLst/>
                <a:latin typeface="Bookman Old Style" panose="02050604050505020204" pitchFamily="18" charset="0"/>
              </a:rPr>
              <a:t> of codes that the computer </a:t>
            </a:r>
            <a:r>
              <a:rPr lang="en-US" sz="2000" b="1" i="0" dirty="0">
                <a:effectLst/>
                <a:latin typeface="Bookman Old Style" panose="02050604050505020204" pitchFamily="18" charset="0"/>
              </a:rPr>
              <a:t>processor</a:t>
            </a:r>
            <a:r>
              <a:rPr lang="en-US" sz="2000" b="0" i="0" dirty="0">
                <a:effectLst/>
                <a:latin typeface="Bookman Old Style" panose="02050604050505020204" pitchFamily="18" charset="0"/>
              </a:rPr>
              <a:t> can understand.</a:t>
            </a:r>
          </a:p>
          <a:p>
            <a:pPr algn="just" eaLnBrk="1" hangingPunct="1">
              <a:buFont typeface="Wingdings" panose="05000000000000000000" pitchFamily="2" charset="2"/>
              <a:buChar char="§"/>
              <a:defRPr/>
            </a:pPr>
            <a:r>
              <a:rPr lang="en-US" sz="2000" b="0" i="0" dirty="0">
                <a:effectLst/>
                <a:latin typeface="Bookman Old Style" panose="02050604050505020204" pitchFamily="18" charset="0"/>
              </a:rPr>
              <a:t>A set of codes that can only be understood by a </a:t>
            </a:r>
            <a:r>
              <a:rPr lang="en-US" sz="2000" b="1" i="0" dirty="0">
                <a:effectLst/>
                <a:latin typeface="Bookman Old Style" panose="02050604050505020204" pitchFamily="18" charset="0"/>
              </a:rPr>
              <a:t>processor</a:t>
            </a:r>
            <a:r>
              <a:rPr lang="en-US" sz="2000" b="0" i="0" dirty="0">
                <a:effectLst/>
                <a:latin typeface="Bookman Old Style" panose="02050604050505020204" pitchFamily="18" charset="0"/>
              </a:rPr>
              <a:t> of the computer or </a:t>
            </a:r>
            <a:r>
              <a:rPr lang="en-US" sz="2000" b="1" i="0" dirty="0">
                <a:effectLst/>
                <a:latin typeface="Bookman Old Style" panose="02050604050505020204" pitchFamily="18" charset="0"/>
              </a:rPr>
              <a:t>CPU</a:t>
            </a:r>
            <a:r>
              <a:rPr lang="en-US" sz="2000" b="0" i="0" dirty="0">
                <a:effectLst/>
                <a:latin typeface="Bookman Old Style" panose="02050604050505020204" pitchFamily="18" charset="0"/>
              </a:rPr>
              <a:t> is known as an </a:t>
            </a:r>
            <a:r>
              <a:rPr lang="en-US" sz="2000" b="1" i="0" dirty="0">
                <a:solidFill>
                  <a:srgbClr val="000099"/>
                </a:solidFill>
                <a:effectLst/>
                <a:latin typeface="Bookman Old Style" panose="02050604050505020204" pitchFamily="18" charset="0"/>
              </a:rPr>
              <a:t>instruction set</a:t>
            </a:r>
            <a:r>
              <a:rPr lang="en-US" sz="2000" b="0" i="0" dirty="0">
                <a:solidFill>
                  <a:srgbClr val="000099"/>
                </a:solidFill>
                <a:effectLst/>
                <a:latin typeface="Bookman Old Style" panose="02050604050505020204" pitchFamily="18" charset="0"/>
              </a:rPr>
              <a:t>. </a:t>
            </a:r>
          </a:p>
          <a:p>
            <a:pPr algn="just" eaLnBrk="1" hangingPunct="1">
              <a:buFont typeface="Wingdings" panose="05000000000000000000" pitchFamily="2" charset="2"/>
              <a:buChar char="§"/>
              <a:defRPr/>
            </a:pPr>
            <a:r>
              <a:rPr lang="en-US" sz="2200" b="0" i="0" dirty="0">
                <a:solidFill>
                  <a:srgbClr val="000000"/>
                </a:solidFill>
                <a:effectLst/>
                <a:latin typeface="Bookman Old Style" panose="02050604050505020204" pitchFamily="18" charset="0"/>
              </a:rPr>
              <a:t>It's something that's coded into the chip when it's manufactured and that you can't change. </a:t>
            </a:r>
          </a:p>
          <a:p>
            <a:pPr algn="just" eaLnBrk="1" hangingPunct="1">
              <a:buFont typeface="Wingdings" panose="05000000000000000000" pitchFamily="2" charset="2"/>
              <a:buChar char="§"/>
              <a:defRPr/>
            </a:pPr>
            <a:r>
              <a:rPr lang="en-US" sz="2200" b="0" i="0" dirty="0">
                <a:solidFill>
                  <a:srgbClr val="000000"/>
                </a:solidFill>
                <a:effectLst/>
                <a:latin typeface="Bookman Old Style" panose="02050604050505020204" pitchFamily="18" charset="0"/>
              </a:rPr>
              <a:t>But together with processor architecture, it does affect performance across a given line of CPU's. The processor's architecture and instruction set determine how many cycles</a:t>
            </a:r>
            <a:r>
              <a:rPr lang="en-US" sz="2200" dirty="0">
                <a:solidFill>
                  <a:srgbClr val="000000"/>
                </a:solidFill>
                <a:latin typeface="Bookman Old Style" panose="02050604050505020204" pitchFamily="18" charset="0"/>
              </a:rPr>
              <a:t> </a:t>
            </a:r>
            <a:r>
              <a:rPr lang="en-US" sz="2200" b="0" i="0" dirty="0">
                <a:solidFill>
                  <a:srgbClr val="000000"/>
                </a:solidFill>
                <a:effectLst/>
                <a:latin typeface="Bookman Old Style" panose="02050604050505020204" pitchFamily="18" charset="0"/>
              </a:rPr>
              <a:t> are needed to execute a given instruction.</a:t>
            </a:r>
            <a:endParaRPr lang="en-US" sz="2200" dirty="0">
              <a:solidFill>
                <a:srgbClr val="000000"/>
              </a:solidFill>
              <a:latin typeface="Bookman Old Style" panose="02050604050505020204" pitchFamily="18" charset="0"/>
            </a:endParaRPr>
          </a:p>
          <a:p>
            <a:pPr algn="just" eaLnBrk="1" hangingPunct="1">
              <a:buFont typeface="Wingdings" panose="05000000000000000000" pitchFamily="2" charset="2"/>
              <a:buChar char="§"/>
              <a:defRPr/>
            </a:pPr>
            <a:r>
              <a:rPr lang="en-US" sz="2200" b="0" i="0" dirty="0">
                <a:solidFill>
                  <a:srgbClr val="000000"/>
                </a:solidFill>
                <a:effectLst/>
                <a:latin typeface="Bookman Old Style" panose="02050604050505020204" pitchFamily="18" charset="0"/>
              </a:rPr>
              <a:t>In other words, some instruction sets are more efficient than others, enabling the processor to do more useful work at a given speed. </a:t>
            </a:r>
            <a:endParaRPr lang="en-US" sz="2200" dirty="0">
              <a:latin typeface="Bookman Old Style" panose="02050604050505020204" pitchFamily="18" charset="0"/>
            </a:endParaRPr>
          </a:p>
          <a:p>
            <a:pPr algn="just" eaLnBrk="1" hangingPunct="1">
              <a:buFont typeface="Wingdings" panose="05000000000000000000" pitchFamily="2" charset="2"/>
              <a:buChar char="Ø"/>
              <a:defRPr/>
            </a:pPr>
            <a:endParaRPr lang="en-US" sz="2200" dirty="0">
              <a:latin typeface="Bookman Old Style" panose="02050604050505020204" pitchFamily="18" charset="0"/>
            </a:endParaRPr>
          </a:p>
        </p:txBody>
      </p:sp>
      <p:sp>
        <p:nvSpPr>
          <p:cNvPr id="3" name="Date Placeholder 2"/>
          <p:cNvSpPr>
            <a:spLocks noGrp="1"/>
          </p:cNvSpPr>
          <p:nvPr>
            <p:ph type="dt" sz="half" idx="10"/>
          </p:nvPr>
        </p:nvSpPr>
        <p:spPr/>
        <p:txBody>
          <a:bodyPr/>
          <a:lstStyle/>
          <a:p>
            <a:pPr>
              <a:defRPr/>
            </a:pPr>
            <a:fld id="{3BEC1D13-D1B7-4F8C-BF8E-972C80FEA4B3}" type="datetime2">
              <a:rPr lang="en-US" smtClean="0"/>
              <a:t>Thursday, March 23, 2023</a:t>
            </a:fld>
            <a:endParaRPr lang="en-US"/>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37</a:t>
            </a:fld>
            <a:endParaRPr lang="en-US"/>
          </a:p>
        </p:txBody>
      </p:sp>
      <p:sp>
        <p:nvSpPr>
          <p:cNvPr id="2" name="Footer Placeholder 1"/>
          <p:cNvSpPr>
            <a:spLocks noGrp="1"/>
          </p:cNvSpPr>
          <p:nvPr>
            <p:ph type="ftr" sz="quarter" idx="11"/>
          </p:nvPr>
        </p:nvSpPr>
        <p:spPr/>
        <p:txBody>
          <a:bodyPr/>
          <a:lstStyle/>
          <a:p>
            <a:pPr>
              <a:defRPr/>
            </a:pPr>
            <a:r>
              <a:rPr lang="en-US"/>
              <a:t>Computer architecture and hardware maintenance</a:t>
            </a:r>
          </a:p>
        </p:txBody>
      </p:sp>
    </p:spTree>
    <p:extLst>
      <p:ext uri="{BB962C8B-B14F-4D97-AF65-F5344CB8AC3E}">
        <p14:creationId xmlns:p14="http://schemas.microsoft.com/office/powerpoint/2010/main" val="27613797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sz="quarter" idx="1"/>
          </p:nvPr>
        </p:nvSpPr>
        <p:spPr>
          <a:xfrm>
            <a:off x="146050" y="76200"/>
            <a:ext cx="8845550" cy="6400800"/>
          </a:xfrm>
        </p:spPr>
        <p:txBody>
          <a:bodyPr/>
          <a:lstStyle/>
          <a:p>
            <a:pPr marL="0" indent="0" algn="just">
              <a:buNone/>
            </a:pPr>
            <a:r>
              <a:rPr lang="en-US" sz="2200" b="1" i="0" dirty="0">
                <a:solidFill>
                  <a:srgbClr val="000088"/>
                </a:solidFill>
                <a:effectLst/>
                <a:latin typeface="Bookman Old Style" panose="02050604050505020204" pitchFamily="18" charset="0"/>
              </a:rPr>
              <a:t>Clock Speed</a:t>
            </a:r>
          </a:p>
          <a:p>
            <a:pPr algn="just"/>
            <a:endParaRPr lang="en-US" sz="2200" b="0" i="0" dirty="0">
              <a:solidFill>
                <a:srgbClr val="000000"/>
              </a:solidFill>
              <a:effectLst/>
              <a:latin typeface="Bookman Old Style" panose="02050604050505020204" pitchFamily="18" charset="0"/>
            </a:endParaRPr>
          </a:p>
          <a:p>
            <a:pPr algn="just"/>
            <a:r>
              <a:rPr lang="en-US" sz="2200" b="0" i="0" dirty="0">
                <a:solidFill>
                  <a:srgbClr val="000000"/>
                </a:solidFill>
                <a:effectLst/>
                <a:latin typeface="Bookman Old Style" panose="02050604050505020204" pitchFamily="18" charset="0"/>
              </a:rPr>
              <a:t>The clock speed (or clock rate) is stated in megahertz (MHz) or gigahertz (GHz), and </a:t>
            </a:r>
            <a:r>
              <a:rPr lang="en-US" sz="2200" b="1" i="1" dirty="0">
                <a:solidFill>
                  <a:srgbClr val="000000"/>
                </a:solidFill>
                <a:effectLst/>
                <a:latin typeface="Bookman Old Style" panose="02050604050505020204" pitchFamily="18" charset="0"/>
              </a:rPr>
              <a:t>refers to the speed at which the processor can execute instructions. </a:t>
            </a:r>
          </a:p>
          <a:p>
            <a:pPr algn="just"/>
            <a:endParaRPr lang="en-US" sz="2200" b="0" i="0" dirty="0">
              <a:effectLst/>
              <a:latin typeface="Bookman Old Style" panose="02050604050505020204" pitchFamily="18" charset="0"/>
            </a:endParaRPr>
          </a:p>
          <a:p>
            <a:pPr algn="just"/>
            <a:r>
              <a:rPr lang="en-US" sz="2200" b="0" i="0" dirty="0">
                <a:effectLst/>
                <a:latin typeface="Bookman Old Style" panose="02050604050505020204" pitchFamily="18" charset="0"/>
              </a:rPr>
              <a:t>The faster the clock, the more instructions the processor can complete per second.</a:t>
            </a:r>
          </a:p>
          <a:p>
            <a:pPr algn="just"/>
            <a:endParaRPr lang="en-US" sz="2200" b="0" i="1" dirty="0">
              <a:effectLst/>
              <a:latin typeface="Bookman Old Style" panose="02050604050505020204" pitchFamily="18" charset="0"/>
            </a:endParaRPr>
          </a:p>
          <a:p>
            <a:pPr algn="just"/>
            <a:r>
              <a:rPr lang="en-US" sz="2200" b="0" i="0" dirty="0">
                <a:effectLst/>
                <a:latin typeface="Bookman Old Style" panose="02050604050505020204" pitchFamily="18" charset="0"/>
              </a:rPr>
              <a:t>But as mentioned previously, the efficiency of the processor's architecture determines how much actual work a processor can do with the same number of cycles.</a:t>
            </a:r>
          </a:p>
          <a:p>
            <a:pPr algn="just" eaLnBrk="1" hangingPunct="1">
              <a:buFont typeface="Wingdings" panose="05000000000000000000" pitchFamily="2" charset="2"/>
              <a:buChar char="Ø"/>
              <a:defRPr/>
            </a:pPr>
            <a:endParaRPr lang="en-US" sz="2200" dirty="0">
              <a:latin typeface="Bookman Old Style" panose="02050604050505020204" pitchFamily="18" charset="0"/>
            </a:endParaRPr>
          </a:p>
          <a:p>
            <a:pPr algn="just" eaLnBrk="1" hangingPunct="1">
              <a:buFont typeface="Wingdings" panose="05000000000000000000" pitchFamily="2" charset="2"/>
              <a:buChar char="Ø"/>
              <a:defRPr/>
            </a:pPr>
            <a:r>
              <a:rPr lang="en-US" sz="2200" b="1" i="0" dirty="0">
                <a:effectLst/>
                <a:latin typeface="Bookman Old Style" panose="02050604050505020204" pitchFamily="18" charset="0"/>
              </a:rPr>
              <a:t>The clock speed </a:t>
            </a:r>
            <a:r>
              <a:rPr lang="en-US" sz="2200" b="0" i="0" dirty="0">
                <a:effectLst/>
                <a:latin typeface="Bookman Old Style" panose="02050604050505020204" pitchFamily="18" charset="0"/>
              </a:rPr>
              <a:t>measures the number of cycles your CPU executes per second, measured in GHz (gigahertz). In this case, a “cycle” is the basic unit that measures a CPU's speed. </a:t>
            </a:r>
            <a:endParaRPr lang="en-US" sz="2200" dirty="0">
              <a:latin typeface="Bookman Old Style" panose="02050604050505020204" pitchFamily="18" charset="0"/>
            </a:endParaRPr>
          </a:p>
        </p:txBody>
      </p:sp>
      <p:sp>
        <p:nvSpPr>
          <p:cNvPr id="3" name="Date Placeholder 2"/>
          <p:cNvSpPr>
            <a:spLocks noGrp="1"/>
          </p:cNvSpPr>
          <p:nvPr>
            <p:ph type="dt" sz="half" idx="10"/>
          </p:nvPr>
        </p:nvSpPr>
        <p:spPr/>
        <p:txBody>
          <a:bodyPr/>
          <a:lstStyle/>
          <a:p>
            <a:pPr>
              <a:defRPr/>
            </a:pPr>
            <a:fld id="{3BEC1D13-D1B7-4F8C-BF8E-972C80FEA4B3}" type="datetime2">
              <a:rPr lang="en-US" smtClean="0"/>
              <a:t>Thursday, March 23, 2023</a:t>
            </a:fld>
            <a:endParaRPr lang="en-US"/>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38</a:t>
            </a:fld>
            <a:endParaRPr lang="en-US"/>
          </a:p>
        </p:txBody>
      </p:sp>
      <p:sp>
        <p:nvSpPr>
          <p:cNvPr id="2" name="Footer Placeholder 1"/>
          <p:cNvSpPr>
            <a:spLocks noGrp="1"/>
          </p:cNvSpPr>
          <p:nvPr>
            <p:ph type="ftr" sz="quarter" idx="11"/>
          </p:nvPr>
        </p:nvSpPr>
        <p:spPr/>
        <p:txBody>
          <a:bodyPr/>
          <a:lstStyle/>
          <a:p>
            <a:pPr>
              <a:defRPr/>
            </a:pPr>
            <a:r>
              <a:rPr lang="en-US"/>
              <a:t>Computer architecture and hardware maintenance</a:t>
            </a:r>
          </a:p>
        </p:txBody>
      </p:sp>
    </p:spTree>
    <p:extLst>
      <p:ext uri="{BB962C8B-B14F-4D97-AF65-F5344CB8AC3E}">
        <p14:creationId xmlns:p14="http://schemas.microsoft.com/office/powerpoint/2010/main" val="33799381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sz="quarter" idx="1"/>
          </p:nvPr>
        </p:nvSpPr>
        <p:spPr>
          <a:xfrm>
            <a:off x="146050" y="76200"/>
            <a:ext cx="8845550" cy="6400800"/>
          </a:xfrm>
        </p:spPr>
        <p:txBody>
          <a:bodyPr/>
          <a:lstStyle/>
          <a:p>
            <a:pPr marL="0" indent="0" algn="just" eaLnBrk="1" hangingPunct="1">
              <a:buNone/>
              <a:defRPr/>
            </a:pPr>
            <a:r>
              <a:rPr lang="en-US" sz="2300" b="1" i="0" dirty="0">
                <a:solidFill>
                  <a:srgbClr val="000099"/>
                </a:solidFill>
                <a:effectLst/>
                <a:latin typeface="Bookman Old Style" panose="02050604050505020204" pitchFamily="18" charset="0"/>
              </a:rPr>
              <a:t>Word size</a:t>
            </a:r>
            <a:endParaRPr lang="en-US" sz="2300" dirty="0">
              <a:solidFill>
                <a:srgbClr val="000099"/>
              </a:solidFill>
              <a:latin typeface="Bookman Old Style" panose="02050604050505020204" pitchFamily="18" charset="0"/>
            </a:endParaRPr>
          </a:p>
          <a:p>
            <a:pPr marL="0" indent="0" algn="just" eaLnBrk="1" hangingPunct="1">
              <a:buNone/>
              <a:defRPr/>
            </a:pPr>
            <a:endParaRPr lang="en-US" sz="2300" b="0" i="0" dirty="0">
              <a:solidFill>
                <a:srgbClr val="000000"/>
              </a:solidFill>
              <a:effectLst/>
              <a:latin typeface="Bookman Old Style" panose="02050604050505020204" pitchFamily="18" charset="0"/>
            </a:endParaRPr>
          </a:p>
          <a:p>
            <a:pPr algn="just" eaLnBrk="1" hangingPunct="1">
              <a:buFont typeface="Wingdings" panose="05000000000000000000" pitchFamily="2" charset="2"/>
              <a:buChar char="§"/>
              <a:defRPr/>
            </a:pPr>
            <a:r>
              <a:rPr lang="en-US" sz="2200" b="0" i="0" dirty="0">
                <a:effectLst/>
                <a:latin typeface="Bookman Old Style" panose="02050604050505020204" pitchFamily="18" charset="0"/>
              </a:rPr>
              <a:t>An important characteristic of a processor is its word size. </a:t>
            </a:r>
          </a:p>
          <a:p>
            <a:pPr algn="just" eaLnBrk="1" hangingPunct="1">
              <a:buFont typeface="Wingdings" panose="05000000000000000000" pitchFamily="2" charset="2"/>
              <a:buChar char="§"/>
              <a:defRPr/>
            </a:pPr>
            <a:endParaRPr lang="en-US" sz="2200" dirty="0">
              <a:latin typeface="Bookman Old Style" panose="02050604050505020204" pitchFamily="18" charset="0"/>
            </a:endParaRPr>
          </a:p>
          <a:p>
            <a:pPr algn="just" eaLnBrk="1" hangingPunct="1">
              <a:buFont typeface="Wingdings" panose="05000000000000000000" pitchFamily="2" charset="2"/>
              <a:buChar char="§"/>
              <a:defRPr/>
            </a:pPr>
            <a:r>
              <a:rPr lang="en-US" sz="2200" b="0" i="0" dirty="0">
                <a:effectLst/>
                <a:latin typeface="Bookman Old Style" panose="02050604050505020204" pitchFamily="18" charset="0"/>
              </a:rPr>
              <a:t>This is the number of bits that the CPU can work with in any one clock cycle. </a:t>
            </a:r>
          </a:p>
          <a:p>
            <a:pPr algn="just" eaLnBrk="1" hangingPunct="1">
              <a:buFont typeface="Wingdings" panose="05000000000000000000" pitchFamily="2" charset="2"/>
              <a:buChar char="§"/>
              <a:defRPr/>
            </a:pPr>
            <a:endParaRPr lang="en-US" sz="2200" dirty="0">
              <a:latin typeface="Bookman Old Style" panose="02050604050505020204" pitchFamily="18" charset="0"/>
            </a:endParaRPr>
          </a:p>
          <a:p>
            <a:pPr algn="just" eaLnBrk="1" hangingPunct="1">
              <a:buFont typeface="Wingdings" panose="05000000000000000000" pitchFamily="2" charset="2"/>
              <a:buChar char="§"/>
              <a:defRPr/>
            </a:pPr>
            <a:r>
              <a:rPr lang="en-US" sz="2200" b="0" i="0" dirty="0">
                <a:effectLst/>
                <a:latin typeface="Bookman Old Style" panose="02050604050505020204" pitchFamily="18" charset="0"/>
              </a:rPr>
              <a:t>The more bits it can work with in one clock cycle, the faster the computer will go.</a:t>
            </a:r>
          </a:p>
          <a:p>
            <a:pPr algn="just" eaLnBrk="1" hangingPunct="1">
              <a:buFont typeface="Wingdings" panose="05000000000000000000" pitchFamily="2" charset="2"/>
              <a:buChar char="§"/>
              <a:defRPr/>
            </a:pPr>
            <a:endParaRPr lang="en-US" sz="2200" dirty="0">
              <a:latin typeface="Bookman Old Style" panose="02050604050505020204" pitchFamily="18" charset="0"/>
            </a:endParaRPr>
          </a:p>
          <a:p>
            <a:pPr algn="just" eaLnBrk="1" hangingPunct="1">
              <a:buFont typeface="Wingdings" panose="05000000000000000000" pitchFamily="2" charset="2"/>
              <a:buChar char="§"/>
              <a:defRPr/>
            </a:pPr>
            <a:r>
              <a:rPr lang="en-US" sz="2200" b="1" i="0" dirty="0">
                <a:effectLst/>
                <a:latin typeface="Bookman Old Style" panose="02050604050505020204" pitchFamily="18" charset="0"/>
              </a:rPr>
              <a:t>Word "size" </a:t>
            </a:r>
            <a:r>
              <a:rPr lang="en-US" sz="2200" b="0" i="0" dirty="0">
                <a:effectLst/>
                <a:latin typeface="Bookman Old Style" panose="02050604050505020204" pitchFamily="18" charset="0"/>
              </a:rPr>
              <a:t>refers to </a:t>
            </a:r>
            <a:r>
              <a:rPr lang="en-US" sz="2200" b="1" i="0" dirty="0">
                <a:effectLst/>
                <a:latin typeface="Bookman Old Style" panose="02050604050505020204" pitchFamily="18" charset="0"/>
              </a:rPr>
              <a:t>t</a:t>
            </a:r>
            <a:r>
              <a:rPr lang="en-US" sz="2200" i="0" dirty="0">
                <a:effectLst/>
                <a:latin typeface="Bookman Old Style" panose="02050604050505020204" pitchFamily="18" charset="0"/>
              </a:rPr>
              <a:t>he amount of data a CPU's internal data registers can hold and process at one time.</a:t>
            </a:r>
            <a:endParaRPr lang="en-US" sz="2200" dirty="0">
              <a:latin typeface="Bookman Old Style" panose="02050604050505020204" pitchFamily="18" charset="0"/>
            </a:endParaRPr>
          </a:p>
        </p:txBody>
      </p:sp>
      <p:sp>
        <p:nvSpPr>
          <p:cNvPr id="3" name="Date Placeholder 2"/>
          <p:cNvSpPr>
            <a:spLocks noGrp="1"/>
          </p:cNvSpPr>
          <p:nvPr>
            <p:ph type="dt" sz="half" idx="10"/>
          </p:nvPr>
        </p:nvSpPr>
        <p:spPr/>
        <p:txBody>
          <a:bodyPr/>
          <a:lstStyle/>
          <a:p>
            <a:pPr>
              <a:defRPr/>
            </a:pPr>
            <a:fld id="{3BEC1D13-D1B7-4F8C-BF8E-972C80FEA4B3}" type="datetime2">
              <a:rPr lang="en-US" smtClean="0"/>
              <a:t>Thursday, March 23, 2023</a:t>
            </a:fld>
            <a:endParaRPr lang="en-US"/>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39</a:t>
            </a:fld>
            <a:endParaRPr lang="en-US"/>
          </a:p>
        </p:txBody>
      </p:sp>
      <p:sp>
        <p:nvSpPr>
          <p:cNvPr id="2" name="Footer Placeholder 1"/>
          <p:cNvSpPr>
            <a:spLocks noGrp="1"/>
          </p:cNvSpPr>
          <p:nvPr>
            <p:ph type="ftr" sz="quarter" idx="11"/>
          </p:nvPr>
        </p:nvSpPr>
        <p:spPr/>
        <p:txBody>
          <a:bodyPr/>
          <a:lstStyle/>
          <a:p>
            <a:pPr>
              <a:defRPr/>
            </a:pPr>
            <a:r>
              <a:rPr lang="en-US"/>
              <a:t>Computer architecture and hardware maintenance</a:t>
            </a:r>
          </a:p>
        </p:txBody>
      </p:sp>
    </p:spTree>
    <p:extLst>
      <p:ext uri="{BB962C8B-B14F-4D97-AF65-F5344CB8AC3E}">
        <p14:creationId xmlns:p14="http://schemas.microsoft.com/office/powerpoint/2010/main" val="694915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sz="quarter" idx="1"/>
          </p:nvPr>
        </p:nvSpPr>
        <p:spPr>
          <a:xfrm>
            <a:off x="146050" y="304800"/>
            <a:ext cx="8845550" cy="6172200"/>
          </a:xfrm>
        </p:spPr>
        <p:txBody>
          <a:bodyPr/>
          <a:lstStyle/>
          <a:p>
            <a:pPr algn="just"/>
            <a:r>
              <a:rPr lang="en-US" sz="2400" b="1" dirty="0">
                <a:latin typeface="Bookman Old Style" panose="02050604050505020204" pitchFamily="18" charset="0"/>
              </a:rPr>
              <a:t>The microprocessor </a:t>
            </a:r>
            <a:r>
              <a:rPr lang="en-US" sz="2400" dirty="0">
                <a:latin typeface="Bookman Old Style" panose="02050604050505020204" pitchFamily="18" charset="0"/>
              </a:rPr>
              <a:t>is capable of performing computing functions and making decisions to change the sequence of program execution. </a:t>
            </a:r>
          </a:p>
          <a:p>
            <a:pPr algn="just"/>
            <a:endParaRPr lang="en-US" sz="2400" dirty="0">
              <a:latin typeface="Bookman Old Style" panose="02050604050505020204" pitchFamily="18" charset="0"/>
            </a:endParaRPr>
          </a:p>
          <a:p>
            <a:pPr algn="just"/>
            <a:r>
              <a:rPr lang="en-US" sz="2400" dirty="0">
                <a:latin typeface="Bookman Old Style" panose="02050604050505020204" pitchFamily="18" charset="0"/>
              </a:rPr>
              <a:t>In large computers, the CPU performs these computing functions and it is implemented on one or more circuit boards. </a:t>
            </a:r>
          </a:p>
        </p:txBody>
      </p:sp>
      <p:sp>
        <p:nvSpPr>
          <p:cNvPr id="3" name="Date Placeholder 2"/>
          <p:cNvSpPr>
            <a:spLocks noGrp="1"/>
          </p:cNvSpPr>
          <p:nvPr>
            <p:ph type="dt" sz="half" idx="10"/>
          </p:nvPr>
        </p:nvSpPr>
        <p:spPr/>
        <p:txBody>
          <a:bodyPr/>
          <a:lstStyle/>
          <a:p>
            <a:pPr>
              <a:defRPr/>
            </a:pPr>
            <a:fld id="{EF2D8CDF-D5EA-4451-9A74-EE4A6311FEA0}" type="datetime2">
              <a:rPr lang="en-US" smtClean="0"/>
              <a:t>Thursday, March 23, 2023</a:t>
            </a:fld>
            <a:endParaRPr lang="en-US"/>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4</a:t>
            </a:fld>
            <a:endParaRPr lang="en-US"/>
          </a:p>
        </p:txBody>
      </p:sp>
      <p:sp>
        <p:nvSpPr>
          <p:cNvPr id="2" name="Footer Placeholder 1"/>
          <p:cNvSpPr>
            <a:spLocks noGrp="1"/>
          </p:cNvSpPr>
          <p:nvPr>
            <p:ph type="ftr" sz="quarter" idx="11"/>
          </p:nvPr>
        </p:nvSpPr>
        <p:spPr/>
        <p:txBody>
          <a:bodyPr/>
          <a:lstStyle/>
          <a:p>
            <a:pPr>
              <a:defRPr/>
            </a:pPr>
            <a:r>
              <a:rPr lang="en-US"/>
              <a:t>Computer architecture and hardware maintenance</a:t>
            </a:r>
          </a:p>
        </p:txBody>
      </p:sp>
    </p:spTree>
    <p:extLst>
      <p:ext uri="{BB962C8B-B14F-4D97-AF65-F5344CB8AC3E}">
        <p14:creationId xmlns:p14="http://schemas.microsoft.com/office/powerpoint/2010/main" val="18731793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sz="quarter" idx="1"/>
          </p:nvPr>
        </p:nvSpPr>
        <p:spPr>
          <a:xfrm>
            <a:off x="146050" y="76200"/>
            <a:ext cx="8845550" cy="6400800"/>
          </a:xfrm>
        </p:spPr>
        <p:txBody>
          <a:bodyPr/>
          <a:lstStyle/>
          <a:p>
            <a:pPr marL="0" indent="0" algn="just">
              <a:buNone/>
            </a:pPr>
            <a:r>
              <a:rPr lang="en-US" sz="2200" b="1" i="0" dirty="0">
                <a:solidFill>
                  <a:srgbClr val="000088"/>
                </a:solidFill>
                <a:effectLst/>
                <a:latin typeface="Bookman Old Style" panose="02050604050505020204" pitchFamily="18" charset="0"/>
              </a:rPr>
              <a:t>Bandwidth</a:t>
            </a:r>
          </a:p>
          <a:p>
            <a:pPr algn="just"/>
            <a:endParaRPr lang="en-US" sz="2200" b="0" i="0" dirty="0">
              <a:solidFill>
                <a:srgbClr val="000000"/>
              </a:solidFill>
              <a:effectLst/>
              <a:latin typeface="Bookman Old Style" panose="02050604050505020204" pitchFamily="18" charset="0"/>
            </a:endParaRPr>
          </a:p>
          <a:p>
            <a:pPr algn="just"/>
            <a:r>
              <a:rPr lang="en-US" sz="2200" b="0" i="0" dirty="0">
                <a:solidFill>
                  <a:srgbClr val="000000"/>
                </a:solidFill>
                <a:effectLst/>
                <a:latin typeface="Bookman Old Style" panose="02050604050505020204" pitchFamily="18" charset="0"/>
              </a:rPr>
              <a:t>Measured in bits, the bandwidth determines how much information the processor can process in one instruction. </a:t>
            </a:r>
          </a:p>
          <a:p>
            <a:pPr algn="just"/>
            <a:endParaRPr lang="en-US" sz="2200" dirty="0">
              <a:solidFill>
                <a:srgbClr val="000000"/>
              </a:solidFill>
              <a:latin typeface="Bookman Old Style" panose="02050604050505020204" pitchFamily="18" charset="0"/>
            </a:endParaRPr>
          </a:p>
          <a:p>
            <a:pPr algn="just"/>
            <a:r>
              <a:rPr lang="en-US" sz="2200" b="0" i="0" dirty="0">
                <a:solidFill>
                  <a:srgbClr val="000000"/>
                </a:solidFill>
                <a:effectLst/>
                <a:latin typeface="Bookman Old Style" panose="02050604050505020204" pitchFamily="18" charset="0"/>
              </a:rPr>
              <a:t>If you were to compare data flow to the flow of traffic on a highway, then clock speed would be the speed limit, and bandwidth would be the number of lanes on the highway.</a:t>
            </a:r>
          </a:p>
          <a:p>
            <a:pPr algn="just"/>
            <a:endParaRPr lang="en-US" sz="2200" b="0" i="0" dirty="0">
              <a:solidFill>
                <a:srgbClr val="000000"/>
              </a:solidFill>
              <a:effectLst/>
              <a:latin typeface="Bookman Old Style" panose="02050604050505020204" pitchFamily="18" charset="0"/>
            </a:endParaRPr>
          </a:p>
          <a:p>
            <a:pPr algn="just"/>
            <a:r>
              <a:rPr lang="en-US" sz="2200" b="0" i="0" dirty="0">
                <a:solidFill>
                  <a:srgbClr val="000000"/>
                </a:solidFill>
                <a:effectLst/>
                <a:latin typeface="Bookman Old Style" panose="02050604050505020204" pitchFamily="18" charset="0"/>
              </a:rPr>
              <a:t>The current bandwidth standard for desktop and laptop PC's is 64 bit. 32-bit is officially a thing of the past.</a:t>
            </a:r>
          </a:p>
          <a:p>
            <a:pPr algn="just" eaLnBrk="1" hangingPunct="1">
              <a:buFont typeface="Wingdings" panose="05000000000000000000" pitchFamily="2" charset="2"/>
              <a:buChar char="Ø"/>
              <a:defRPr/>
            </a:pPr>
            <a:endParaRPr lang="en-US" sz="2200" dirty="0">
              <a:latin typeface="Bookman Old Style" panose="02050604050505020204" pitchFamily="18" charset="0"/>
            </a:endParaRPr>
          </a:p>
        </p:txBody>
      </p:sp>
      <p:sp>
        <p:nvSpPr>
          <p:cNvPr id="3" name="Date Placeholder 2"/>
          <p:cNvSpPr>
            <a:spLocks noGrp="1"/>
          </p:cNvSpPr>
          <p:nvPr>
            <p:ph type="dt" sz="half" idx="10"/>
          </p:nvPr>
        </p:nvSpPr>
        <p:spPr/>
        <p:txBody>
          <a:bodyPr/>
          <a:lstStyle/>
          <a:p>
            <a:pPr>
              <a:defRPr/>
            </a:pPr>
            <a:fld id="{3BEC1D13-D1B7-4F8C-BF8E-972C80FEA4B3}" type="datetime2">
              <a:rPr lang="en-US" smtClean="0"/>
              <a:t>Thursday, March 23, 2023</a:t>
            </a:fld>
            <a:endParaRPr lang="en-US"/>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40</a:t>
            </a:fld>
            <a:endParaRPr lang="en-US"/>
          </a:p>
        </p:txBody>
      </p:sp>
      <p:sp>
        <p:nvSpPr>
          <p:cNvPr id="2" name="Footer Placeholder 1"/>
          <p:cNvSpPr>
            <a:spLocks noGrp="1"/>
          </p:cNvSpPr>
          <p:nvPr>
            <p:ph type="ftr" sz="quarter" idx="11"/>
          </p:nvPr>
        </p:nvSpPr>
        <p:spPr/>
        <p:txBody>
          <a:bodyPr/>
          <a:lstStyle/>
          <a:p>
            <a:pPr>
              <a:defRPr/>
            </a:pPr>
            <a:r>
              <a:rPr lang="en-US"/>
              <a:t>Computer architecture and hardware maintenance</a:t>
            </a:r>
          </a:p>
        </p:txBody>
      </p:sp>
    </p:spTree>
    <p:extLst>
      <p:ext uri="{BB962C8B-B14F-4D97-AF65-F5344CB8AC3E}">
        <p14:creationId xmlns:p14="http://schemas.microsoft.com/office/powerpoint/2010/main" val="13923780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p:txBody>
          <a:bodyPr/>
          <a:lstStyle/>
          <a:p>
            <a:r>
              <a:rPr lang="en-US" b="1" i="1" dirty="0">
                <a:solidFill>
                  <a:srgbClr val="000099"/>
                </a:solidFill>
              </a:rPr>
              <a:t>Thank you for your kind attention!!</a:t>
            </a:r>
            <a:endParaRPr lang="en-US" dirty="0"/>
          </a:p>
        </p:txBody>
      </p:sp>
      <p:sp>
        <p:nvSpPr>
          <p:cNvPr id="102403" name="Content Placeholder 2"/>
          <p:cNvSpPr>
            <a:spLocks noGrp="1"/>
          </p:cNvSpPr>
          <p:nvPr>
            <p:ph sz="quarter" idx="1"/>
          </p:nvPr>
        </p:nvSpPr>
        <p:spPr/>
        <p:txBody>
          <a:bodyPr/>
          <a:lstStyle/>
          <a:p>
            <a:pPr algn="ctr"/>
            <a:endParaRPr lang="en-US" sz="4000" b="1" dirty="0"/>
          </a:p>
          <a:p>
            <a:pPr algn="ctr"/>
            <a:endParaRPr lang="en-US" sz="4000" b="1" dirty="0"/>
          </a:p>
          <a:p>
            <a:pPr algn="ctr"/>
            <a:r>
              <a:rPr lang="en-US" sz="4000" b="1" dirty="0">
                <a:solidFill>
                  <a:srgbClr val="C00000"/>
                </a:solidFill>
              </a:rPr>
              <a:t>END OF CHAPTER THREE!!!</a:t>
            </a:r>
          </a:p>
        </p:txBody>
      </p:sp>
      <p:sp>
        <p:nvSpPr>
          <p:cNvPr id="2" name="Date Placeholder 1"/>
          <p:cNvSpPr>
            <a:spLocks noGrp="1"/>
          </p:cNvSpPr>
          <p:nvPr>
            <p:ph type="dt" sz="half" idx="10"/>
          </p:nvPr>
        </p:nvSpPr>
        <p:spPr/>
        <p:txBody>
          <a:bodyPr/>
          <a:lstStyle/>
          <a:p>
            <a:pPr>
              <a:defRPr/>
            </a:pPr>
            <a:fld id="{4B4CCCA2-2937-464D-80C5-E5B45D16B966}" type="datetime2">
              <a:rPr lang="en-US" smtClean="0"/>
              <a:t>Thursday, March 23, 2023</a:t>
            </a:fld>
            <a:endParaRPr lang="en-US"/>
          </a:p>
        </p:txBody>
      </p:sp>
      <p:sp>
        <p:nvSpPr>
          <p:cNvPr id="3" name="Slide Number Placeholder 2"/>
          <p:cNvSpPr>
            <a:spLocks noGrp="1"/>
          </p:cNvSpPr>
          <p:nvPr>
            <p:ph type="sldNum" sz="quarter" idx="12"/>
          </p:nvPr>
        </p:nvSpPr>
        <p:spPr/>
        <p:txBody>
          <a:bodyPr/>
          <a:lstStyle/>
          <a:p>
            <a:pPr>
              <a:defRPr/>
            </a:pPr>
            <a:fld id="{FB7E2207-B889-4567-8ECF-2C8953F83221}" type="slidenum">
              <a:rPr lang="en-US" smtClean="0"/>
              <a:pPr>
                <a:defRPr/>
              </a:pPr>
              <a:t>41</a:t>
            </a:fld>
            <a:endParaRPr lang="en-US"/>
          </a:p>
        </p:txBody>
      </p:sp>
      <p:sp>
        <p:nvSpPr>
          <p:cNvPr id="4" name="Footer Placeholder 3"/>
          <p:cNvSpPr>
            <a:spLocks noGrp="1"/>
          </p:cNvSpPr>
          <p:nvPr>
            <p:ph type="ftr" sz="quarter" idx="11"/>
          </p:nvPr>
        </p:nvSpPr>
        <p:spPr/>
        <p:txBody>
          <a:bodyPr/>
          <a:lstStyle/>
          <a:p>
            <a:pPr>
              <a:defRPr/>
            </a:pPr>
            <a:r>
              <a:rPr lang="en-US"/>
              <a:t>Computer architecture and hardware maintenance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0"/>
            <a:ext cx="89154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4" name="Slide Number Placeholder 3"/>
          <p:cNvSpPr>
            <a:spLocks noGrp="1"/>
          </p:cNvSpPr>
          <p:nvPr>
            <p:ph type="sldNum" sz="quarter" idx="12"/>
          </p:nvPr>
        </p:nvSpPr>
        <p:spPr/>
        <p:txBody>
          <a:bodyPr/>
          <a:lstStyle/>
          <a:p>
            <a:fld id="{3018846D-B7FF-40C5-A067-20EB06D51318}" type="slidenum">
              <a:rPr lang="en-US" smtClean="0"/>
              <a:pPr/>
              <a:t>5</a:t>
            </a:fld>
            <a:endParaRPr lang="en-US"/>
          </a:p>
        </p:txBody>
      </p:sp>
    </p:spTree>
    <p:extLst>
      <p:ext uri="{BB962C8B-B14F-4D97-AF65-F5344CB8AC3E}">
        <p14:creationId xmlns:p14="http://schemas.microsoft.com/office/powerpoint/2010/main" val="101160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0"/>
            <a:ext cx="73914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4" name="Slide Number Placeholder 3"/>
          <p:cNvSpPr>
            <a:spLocks noGrp="1"/>
          </p:cNvSpPr>
          <p:nvPr>
            <p:ph type="sldNum" sz="quarter" idx="12"/>
          </p:nvPr>
        </p:nvSpPr>
        <p:spPr/>
        <p:txBody>
          <a:bodyPr/>
          <a:lstStyle/>
          <a:p>
            <a:fld id="{3018846D-B7FF-40C5-A067-20EB06D51318}" type="slidenum">
              <a:rPr lang="en-US" smtClean="0"/>
              <a:pPr/>
              <a:t>6</a:t>
            </a:fld>
            <a:endParaRPr lang="en-US"/>
          </a:p>
        </p:txBody>
      </p:sp>
    </p:spTree>
    <p:extLst>
      <p:ext uri="{BB962C8B-B14F-4D97-AF65-F5344CB8AC3E}">
        <p14:creationId xmlns:p14="http://schemas.microsoft.com/office/powerpoint/2010/main" val="3931101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sz="quarter" idx="1"/>
          </p:nvPr>
        </p:nvSpPr>
        <p:spPr>
          <a:xfrm>
            <a:off x="146050" y="161003"/>
            <a:ext cx="8851900" cy="6477000"/>
          </a:xfrm>
        </p:spPr>
        <p:txBody>
          <a:bodyPr/>
          <a:lstStyle/>
          <a:p>
            <a:pPr marL="0" marR="0" indent="0" algn="just">
              <a:lnSpc>
                <a:spcPct val="150000"/>
              </a:lnSpc>
              <a:spcBef>
                <a:spcPts val="0"/>
              </a:spcBef>
              <a:spcAft>
                <a:spcPts val="0"/>
              </a:spcAft>
              <a:buNone/>
            </a:pPr>
            <a:r>
              <a:rPr lang="en-US" sz="2300" b="1" dirty="0">
                <a:solidFill>
                  <a:srgbClr val="000099"/>
                </a:solidFill>
                <a:effectLst/>
                <a:latin typeface="Bookman Old Style" panose="02050604050505020204" pitchFamily="18" charset="0"/>
                <a:ea typeface="Times New Roman" panose="02020603050405020304" pitchFamily="18" charset="0"/>
                <a:cs typeface="Times New Roman" panose="02020603050405020304" pitchFamily="18" charset="0"/>
              </a:rPr>
              <a:t>Microprocessor architecture</a:t>
            </a:r>
          </a:p>
          <a:p>
            <a:pPr marL="0" marR="0" indent="0" algn="just">
              <a:lnSpc>
                <a:spcPct val="150000"/>
              </a:lnSpc>
              <a:spcBef>
                <a:spcPts val="0"/>
              </a:spcBef>
              <a:spcAft>
                <a:spcPts val="0"/>
              </a:spcAft>
              <a:buNone/>
            </a:pPr>
            <a:r>
              <a:rPr lang="en-US" sz="2300" b="1" dirty="0">
                <a:solidFill>
                  <a:srgbClr val="000099"/>
                </a:solidFill>
                <a:effectLst/>
                <a:latin typeface="Bookman Old Style" panose="02050604050505020204" pitchFamily="18" charset="0"/>
                <a:ea typeface="Calibri" panose="020F0502020204030204" pitchFamily="34" charset="0"/>
                <a:cs typeface="Times New Roman" panose="02020603050405020304" pitchFamily="18" charset="0"/>
              </a:rPr>
              <a:t> </a:t>
            </a:r>
            <a:endParaRPr lang="en-US" sz="2200" dirty="0">
              <a:solidFill>
                <a:srgbClr val="000099"/>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2200" dirty="0">
                <a:effectLst/>
                <a:latin typeface="Bookman Old Style" panose="02050604050505020204" pitchFamily="18" charset="0"/>
                <a:ea typeface="Calibri" panose="020F0502020204030204" pitchFamily="34" charset="0"/>
                <a:cs typeface="Times New Roman" panose="02020603050405020304" pitchFamily="18" charset="0"/>
              </a:rPr>
              <a:t>The microprocessor or a </a:t>
            </a:r>
            <a:r>
              <a:rPr lang="en-US" sz="2200" dirty="0">
                <a:latin typeface="Bookman Old Style" panose="02050604050505020204" pitchFamily="18" charset="0"/>
                <a:ea typeface="Calibri" panose="020F0502020204030204" pitchFamily="34" charset="0"/>
                <a:cs typeface="Times New Roman" panose="02020603050405020304" pitchFamily="18" charset="0"/>
              </a:rPr>
              <a:t>C</a:t>
            </a:r>
            <a:r>
              <a:rPr lang="en-US" sz="2200" dirty="0">
                <a:effectLst/>
                <a:latin typeface="Bookman Old Style" panose="02050604050505020204" pitchFamily="18" charset="0"/>
                <a:ea typeface="Calibri" panose="020F0502020204030204" pitchFamily="34" charset="0"/>
                <a:cs typeface="Times New Roman" panose="02020603050405020304" pitchFamily="18" charset="0"/>
              </a:rPr>
              <a:t>entral </a:t>
            </a:r>
            <a:r>
              <a:rPr lang="en-US" sz="2200" dirty="0">
                <a:latin typeface="Bookman Old Style" panose="02050604050505020204" pitchFamily="18" charset="0"/>
                <a:ea typeface="Calibri" panose="020F0502020204030204" pitchFamily="34" charset="0"/>
                <a:cs typeface="Times New Roman" panose="02020603050405020304" pitchFamily="18" charset="0"/>
              </a:rPr>
              <a:t>P</a:t>
            </a:r>
            <a:r>
              <a:rPr lang="en-US" sz="2200" dirty="0">
                <a:effectLst/>
                <a:latin typeface="Bookman Old Style" panose="02050604050505020204" pitchFamily="18" charset="0"/>
                <a:ea typeface="Calibri" panose="020F0502020204030204" pitchFamily="34" charset="0"/>
                <a:cs typeface="Times New Roman" panose="02020603050405020304" pitchFamily="18" charset="0"/>
              </a:rPr>
              <a:t>rocessing Unit CPU is a brain of any normal computer whether it is a personal computer, server or a laptop. </a:t>
            </a:r>
          </a:p>
          <a:p>
            <a:pPr marL="0" marR="0" algn="just">
              <a:lnSpc>
                <a:spcPct val="150000"/>
              </a:lnSpc>
              <a:spcBef>
                <a:spcPts val="0"/>
              </a:spcBef>
              <a:spcAft>
                <a:spcPts val="0"/>
              </a:spcAft>
            </a:pPr>
            <a:endParaRPr lang="en-US" sz="2200" dirty="0">
              <a:latin typeface="Bookman Old Style" panose="02050604050505020204" pitchFamily="18" charset="0"/>
              <a:ea typeface="Calibri" panose="020F0502020204030204" pitchFamily="34" charset="0"/>
              <a:cs typeface="Times New Roman" panose="02020603050405020304" pitchFamily="18" charset="0"/>
            </a:endParaRPr>
          </a:p>
          <a:p>
            <a:pPr algn="just"/>
            <a:r>
              <a:rPr lang="en-US" altLang="en-US" sz="2200" b="1" dirty="0">
                <a:latin typeface="Bookman Old Style" panose="02050604050505020204" pitchFamily="18" charset="0"/>
                <a:ea typeface="Courier New" charset="0"/>
              </a:rPr>
              <a:t>The Central Processing Unit (CPU) </a:t>
            </a:r>
            <a:r>
              <a:rPr lang="en-US" altLang="en-US" sz="2200" dirty="0">
                <a:latin typeface="Bookman Old Style" panose="02050604050505020204" pitchFamily="18" charset="0"/>
                <a:ea typeface="Courier New" charset="0"/>
              </a:rPr>
              <a:t>is responsible for interpreting and executing most of the commands from the computer's hardware and software.</a:t>
            </a:r>
          </a:p>
          <a:p>
            <a:pPr algn="just"/>
            <a:endParaRPr lang="en-US" altLang="en-US" sz="2200" dirty="0">
              <a:latin typeface="Bookman Old Style" panose="02050604050505020204" pitchFamily="18" charset="0"/>
              <a:ea typeface="Calibri" charset="0"/>
            </a:endParaRPr>
          </a:p>
          <a:p>
            <a:pPr algn="just"/>
            <a:r>
              <a:rPr lang="en-US" altLang="en-US" sz="2200" dirty="0">
                <a:latin typeface="Bookman Old Style" panose="02050604050505020204" pitchFamily="18" charset="0"/>
                <a:ea typeface="Calibri" charset="0"/>
              </a:rPr>
              <a:t>The CPU is one of the most important elements of the computer.</a:t>
            </a:r>
            <a:endParaRPr lang="en-US" altLang="en-US" sz="2200" b="1" dirty="0">
              <a:latin typeface="Bookman Old Style" panose="02050604050505020204" pitchFamily="18" charset="0"/>
              <a:ea typeface="Calibri" charset="0"/>
            </a:endParaRPr>
          </a:p>
          <a:p>
            <a:pPr algn="just"/>
            <a:r>
              <a:rPr lang="en-US" altLang="en-US" sz="2200" b="1" dirty="0">
                <a:latin typeface="Bookman Old Style" panose="02050604050505020204" pitchFamily="18" charset="0"/>
                <a:ea typeface="Calibri" charset="0"/>
              </a:rPr>
              <a:t>A microprocessor </a:t>
            </a:r>
            <a:r>
              <a:rPr lang="en-US" altLang="en-US" sz="2200" dirty="0">
                <a:latin typeface="Bookman Old Style" panose="02050604050505020204" pitchFamily="18" charset="0"/>
                <a:ea typeface="Calibri" charset="0"/>
              </a:rPr>
              <a:t>-- also known as a </a:t>
            </a:r>
            <a:r>
              <a:rPr lang="en-US" altLang="en-US" sz="2200" b="1" dirty="0">
                <a:latin typeface="Bookman Old Style" panose="02050604050505020204" pitchFamily="18" charset="0"/>
                <a:ea typeface="Calibri" charset="0"/>
              </a:rPr>
              <a:t>processor</a:t>
            </a:r>
            <a:r>
              <a:rPr lang="en-US" altLang="en-US" sz="2200" dirty="0">
                <a:latin typeface="Bookman Old Style" panose="02050604050505020204" pitchFamily="18" charset="0"/>
                <a:ea typeface="Calibri" charset="0"/>
              </a:rPr>
              <a:t>, a </a:t>
            </a:r>
            <a:r>
              <a:rPr lang="en-US" altLang="en-US" sz="2200" b="1" dirty="0">
                <a:latin typeface="Bookman Old Style" panose="02050604050505020204" pitchFamily="18" charset="0"/>
                <a:ea typeface="Calibri" charset="0"/>
              </a:rPr>
              <a:t>CPU</a:t>
            </a:r>
            <a:r>
              <a:rPr lang="en-US" altLang="en-US" sz="2200" dirty="0">
                <a:latin typeface="Bookman Old Style" panose="02050604050505020204" pitchFamily="18" charset="0"/>
                <a:ea typeface="Calibri" charset="0"/>
              </a:rPr>
              <a:t> or </a:t>
            </a:r>
            <a:r>
              <a:rPr lang="en-US" altLang="en-US" sz="2200" b="1" dirty="0">
                <a:latin typeface="Bookman Old Style" panose="02050604050505020204" pitchFamily="18" charset="0"/>
                <a:ea typeface="Calibri" charset="0"/>
              </a:rPr>
              <a:t>Central Processing Unit</a:t>
            </a:r>
            <a:endParaRPr lang="en-US" sz="2200" b="1" dirty="0">
              <a:effectLst/>
              <a:latin typeface="Bookman Old Style" panose="02050604050505020204" pitchFamily="18" charset="0"/>
              <a:ea typeface="Calibri" panose="020F0502020204030204" pitchFamily="34" charset="0"/>
              <a:cs typeface="Times New Roman" panose="02020603050405020304" pitchFamily="18" charset="0"/>
            </a:endParaRPr>
          </a:p>
          <a:p>
            <a:pPr algn="just" eaLnBrk="1" hangingPunct="1"/>
            <a:endParaRPr lang="en-US" sz="2300" dirty="0">
              <a:latin typeface="Bookman Old Style" panose="02050604050505020204" pitchFamily="18" charset="0"/>
            </a:endParaRPr>
          </a:p>
        </p:txBody>
      </p:sp>
      <p:sp>
        <p:nvSpPr>
          <p:cNvPr id="3" name="Date Placeholder 2"/>
          <p:cNvSpPr>
            <a:spLocks noGrp="1"/>
          </p:cNvSpPr>
          <p:nvPr>
            <p:ph type="dt" sz="half" idx="10"/>
          </p:nvPr>
        </p:nvSpPr>
        <p:spPr/>
        <p:txBody>
          <a:bodyPr/>
          <a:lstStyle/>
          <a:p>
            <a:pPr>
              <a:defRPr/>
            </a:pPr>
            <a:fld id="{B4F1C02A-48BD-4CD6-AE30-FA6BB7D0FD64}" type="datetime2">
              <a:rPr lang="en-US" smtClean="0"/>
              <a:t>Thursday, March 23, 2023</a:t>
            </a:fld>
            <a:endParaRPr lang="en-US"/>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US"/>
              <a:t>Computer architecture and hardware maintenance</a:t>
            </a:r>
            <a:endParaRPr lang="en-US" dirty="0"/>
          </a:p>
        </p:txBody>
      </p:sp>
    </p:spTree>
    <p:extLst>
      <p:ext uri="{BB962C8B-B14F-4D97-AF65-F5344CB8AC3E}">
        <p14:creationId xmlns:p14="http://schemas.microsoft.com/office/powerpoint/2010/main" val="3134835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sz="quarter" idx="1"/>
          </p:nvPr>
        </p:nvSpPr>
        <p:spPr>
          <a:xfrm>
            <a:off x="146050" y="190500"/>
            <a:ext cx="8851900" cy="6477000"/>
          </a:xfrm>
        </p:spPr>
        <p:txBody>
          <a:bodyPr/>
          <a:lstStyle/>
          <a:p>
            <a:pPr algn="just" eaLnBrk="1" hangingPunct="1"/>
            <a:endParaRPr lang="en-US" sz="2300" dirty="0">
              <a:latin typeface="Bookman Old Style" panose="02050604050505020204" pitchFamily="18" charset="0"/>
            </a:endParaRPr>
          </a:p>
        </p:txBody>
      </p:sp>
      <p:sp>
        <p:nvSpPr>
          <p:cNvPr id="3" name="Date Placeholder 2"/>
          <p:cNvSpPr>
            <a:spLocks noGrp="1"/>
          </p:cNvSpPr>
          <p:nvPr>
            <p:ph type="dt" sz="half" idx="10"/>
          </p:nvPr>
        </p:nvSpPr>
        <p:spPr/>
        <p:txBody>
          <a:bodyPr/>
          <a:lstStyle/>
          <a:p>
            <a:pPr>
              <a:defRPr/>
            </a:pPr>
            <a:fld id="{2850926D-C509-4CBC-97F0-767882474338}" type="datetime2">
              <a:rPr lang="en-US" smtClean="0"/>
              <a:t>Thursday, March 23, 2023</a:t>
            </a:fld>
            <a:endParaRPr lang="en-US"/>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a:t>Computer architecture and hardware maintenance</a:t>
            </a:r>
          </a:p>
        </p:txBody>
      </p:sp>
      <p:pic>
        <p:nvPicPr>
          <p:cNvPr id="6" name="Picture 5">
            <a:extLst>
              <a:ext uri="{FF2B5EF4-FFF2-40B4-BE49-F238E27FC236}">
                <a16:creationId xmlns:a16="http://schemas.microsoft.com/office/drawing/2014/main" id="{53AE7513-D824-192E-99F2-0420CD88CF58}"/>
              </a:ext>
            </a:extLst>
          </p:cNvPr>
          <p:cNvPicPr>
            <a:picLocks noChangeAspect="1"/>
          </p:cNvPicPr>
          <p:nvPr/>
        </p:nvPicPr>
        <p:blipFill>
          <a:blip r:embed="rId2"/>
          <a:stretch>
            <a:fillRect/>
          </a:stretch>
        </p:blipFill>
        <p:spPr>
          <a:xfrm>
            <a:off x="146050" y="190500"/>
            <a:ext cx="8502650" cy="5676900"/>
          </a:xfrm>
          <a:prstGeom prst="rect">
            <a:avLst/>
          </a:prstGeom>
        </p:spPr>
      </p:pic>
    </p:spTree>
    <p:extLst>
      <p:ext uri="{BB962C8B-B14F-4D97-AF65-F5344CB8AC3E}">
        <p14:creationId xmlns:p14="http://schemas.microsoft.com/office/powerpoint/2010/main" val="381463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sz="quarter" idx="1"/>
          </p:nvPr>
        </p:nvSpPr>
        <p:spPr>
          <a:xfrm>
            <a:off x="146050" y="190500"/>
            <a:ext cx="8851900" cy="6477000"/>
          </a:xfrm>
        </p:spPr>
        <p:txBody>
          <a:bodyPr/>
          <a:lstStyle/>
          <a:p>
            <a:pPr algn="just" eaLnBrk="1" hangingPunct="1"/>
            <a:r>
              <a:rPr lang="en-US" sz="2400" dirty="0">
                <a:effectLst/>
                <a:latin typeface="Bookman Old Style" panose="02050604050505020204" pitchFamily="18" charset="0"/>
                <a:ea typeface="Calibri" panose="020F0502020204030204" pitchFamily="34" charset="0"/>
                <a:cs typeface="Times New Roman" panose="02020603050405020304" pitchFamily="18" charset="0"/>
              </a:rPr>
              <a:t>CPU contains three basic components as shown in the figure below: </a:t>
            </a:r>
          </a:p>
          <a:p>
            <a:pPr algn="just" eaLnBrk="1" hangingPunct="1"/>
            <a:endParaRPr lang="en-US" sz="2200" dirty="0">
              <a:latin typeface="Bookman Old Style" panose="02050604050505020204" pitchFamily="18" charset="0"/>
            </a:endParaRPr>
          </a:p>
        </p:txBody>
      </p:sp>
      <p:sp>
        <p:nvSpPr>
          <p:cNvPr id="3" name="Date Placeholder 2"/>
          <p:cNvSpPr>
            <a:spLocks noGrp="1"/>
          </p:cNvSpPr>
          <p:nvPr>
            <p:ph type="dt" sz="half" idx="10"/>
          </p:nvPr>
        </p:nvSpPr>
        <p:spPr/>
        <p:txBody>
          <a:bodyPr/>
          <a:lstStyle/>
          <a:p>
            <a:pPr>
              <a:defRPr/>
            </a:pPr>
            <a:fld id="{B5918079-32A4-427D-9621-4237019C3AB2}" type="datetime2">
              <a:rPr lang="en-US" smtClean="0"/>
              <a:t>Thursday, March 23, 2023</a:t>
            </a:fld>
            <a:endParaRPr lang="en-US"/>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a:t>Computer architecture and hardware maintenance</a:t>
            </a:r>
          </a:p>
        </p:txBody>
      </p:sp>
      <p:pic>
        <p:nvPicPr>
          <p:cNvPr id="2" name="Picture 1">
            <a:extLst>
              <a:ext uri="{FF2B5EF4-FFF2-40B4-BE49-F238E27FC236}">
                <a16:creationId xmlns:a16="http://schemas.microsoft.com/office/drawing/2014/main" id="{565D968B-DE4C-BA65-0751-CD24D08B4C0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524000"/>
            <a:ext cx="6400800" cy="4114800"/>
          </a:xfrm>
          <a:prstGeom prst="rect">
            <a:avLst/>
          </a:prstGeom>
          <a:noFill/>
          <a:ln>
            <a:noFill/>
          </a:ln>
        </p:spPr>
      </p:pic>
    </p:spTree>
    <p:extLst>
      <p:ext uri="{BB962C8B-B14F-4D97-AF65-F5344CB8AC3E}">
        <p14:creationId xmlns:p14="http://schemas.microsoft.com/office/powerpoint/2010/main" val="38291334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7777</TotalTime>
  <Words>2853</Words>
  <Application>Microsoft Office PowerPoint</Application>
  <PresentationFormat>On-screen Show (4:3)</PresentationFormat>
  <Paragraphs>378</Paragraphs>
  <Slides>41</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Bookman Old Style</vt:lpstr>
      <vt:lpstr>Calibri</vt:lpstr>
      <vt:lpstr>Franklin Gothic Book</vt:lpstr>
      <vt:lpstr>Perpetua</vt:lpstr>
      <vt:lpstr>Times New Roman</vt:lpstr>
      <vt:lpstr>Wingdings</vt:lpstr>
      <vt:lpstr>Wingdings 2</vt:lpstr>
      <vt:lpstr>Equity</vt:lpstr>
      <vt:lpstr>KIGALI IKINDEPENDENT UNIVERSITY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your kind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Communication and Computer Network (csc 301)</dc:title>
  <dc:creator>auca</dc:creator>
  <cp:lastModifiedBy>user</cp:lastModifiedBy>
  <cp:revision>391</cp:revision>
  <dcterms:created xsi:type="dcterms:W3CDTF">2011-01-24T14:59:38Z</dcterms:created>
  <dcterms:modified xsi:type="dcterms:W3CDTF">2023-03-23T15:07:38Z</dcterms:modified>
</cp:coreProperties>
</file>