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2941-82B7-4A93-BD64-5B4268DC942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5217-1803-40A0-A6E3-49C11CAC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2941-82B7-4A93-BD64-5B4268DC942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5217-1803-40A0-A6E3-49C11CAC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2941-82B7-4A93-BD64-5B4268DC942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5217-1803-40A0-A6E3-49C11CAC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2941-82B7-4A93-BD64-5B4268DC942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5217-1803-40A0-A6E3-49C11CAC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2941-82B7-4A93-BD64-5B4268DC942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5217-1803-40A0-A6E3-49C11CAC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2941-82B7-4A93-BD64-5B4268DC942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5217-1803-40A0-A6E3-49C11CAC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2941-82B7-4A93-BD64-5B4268DC942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5217-1803-40A0-A6E3-49C11CAC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2941-82B7-4A93-BD64-5B4268DC942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5217-1803-40A0-A6E3-49C11CAC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2941-82B7-4A93-BD64-5B4268DC942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5217-1803-40A0-A6E3-49C11CAC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2941-82B7-4A93-BD64-5B4268DC942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5217-1803-40A0-A6E3-49C11CAC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2941-82B7-4A93-BD64-5B4268DC942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5217-1803-40A0-A6E3-49C11CAC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A2941-82B7-4A93-BD64-5B4268DC942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5217-1803-40A0-A6E3-49C11CAC4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 methodologies deal with different methods of designing programs.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lesson outline the importance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structuring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programs, not only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 pertaining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the solution of a problem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but also the programs that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operates on the 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11125200" cy="4906963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Modular programming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Modular Programming is heavily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procedural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focus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entirely 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writing code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(functions).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passive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Modular Programming.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may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any data structure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3538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Modular Programming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the act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designing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writing programs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as functions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that each one performs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well-defined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which have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minimal interaction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between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112776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discourages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use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control variables and flags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parameters;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presence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tends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caller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needs to know too much about how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 function is implemented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1252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encourages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splitting of functionality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into two types: “Master”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Two methods may be used for modular programming.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are known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as top-down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bottom-up.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77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Top-down Algorithm design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principles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top-down design dictate that a program should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divided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into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module and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modules.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module should also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divided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modules according to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software engineering and programming style.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2362200" y="990600"/>
            <a:ext cx="7620000" cy="5105400"/>
            <a:chOff x="1140" y="1434"/>
            <a:chExt cx="9435" cy="5473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1140" y="1434"/>
              <a:ext cx="9435" cy="5473"/>
              <a:chOff x="1140" y="1524"/>
              <a:chExt cx="9435" cy="5473"/>
            </a:xfrm>
          </p:grpSpPr>
          <p:cxnSp>
            <p:nvCxnSpPr>
              <p:cNvPr id="2052" name="AutoShape 4"/>
              <p:cNvCxnSpPr>
                <a:cxnSpLocks noChangeShapeType="1"/>
              </p:cNvCxnSpPr>
              <p:nvPr/>
            </p:nvCxnSpPr>
            <p:spPr bwMode="auto">
              <a:xfrm>
                <a:off x="1140" y="5901"/>
                <a:ext cx="0" cy="10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2053" name="Group 5"/>
              <p:cNvGrpSpPr>
                <a:grpSpLocks/>
              </p:cNvGrpSpPr>
              <p:nvPr/>
            </p:nvGrpSpPr>
            <p:grpSpPr bwMode="auto">
              <a:xfrm>
                <a:off x="1140" y="1524"/>
                <a:ext cx="9435" cy="5473"/>
                <a:chOff x="1140" y="1479"/>
                <a:chExt cx="9435" cy="5473"/>
              </a:xfrm>
            </p:grpSpPr>
            <p:cxnSp>
              <p:nvCxnSpPr>
                <p:cNvPr id="2054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1140" y="6952"/>
                  <a:ext cx="43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2055" name="AutoShape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5520" y="4694"/>
                  <a:ext cx="0" cy="225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  <p:grpSp>
              <p:nvGrpSpPr>
                <p:cNvPr id="2056" name="Group 8"/>
                <p:cNvGrpSpPr>
                  <a:grpSpLocks/>
                </p:cNvGrpSpPr>
                <p:nvPr/>
              </p:nvGrpSpPr>
              <p:grpSpPr bwMode="auto">
                <a:xfrm>
                  <a:off x="1140" y="1479"/>
                  <a:ext cx="9435" cy="5375"/>
                  <a:chOff x="1140" y="1479"/>
                  <a:chExt cx="9435" cy="5375"/>
                </a:xfrm>
              </p:grpSpPr>
              <p:sp>
                <p:nvSpPr>
                  <p:cNvPr id="205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25" y="1479"/>
                    <a:ext cx="1380" cy="46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altLang="zh-CN" sz="1500">
                        <a:latin typeface="Times New Roman" pitchFamily="18" charset="0"/>
                        <a:ea typeface="SimSun" pitchFamily="2" charset="-122"/>
                        <a:cs typeface="Arial" pitchFamily="34" charset="0"/>
                      </a:rPr>
                      <a:t>Main</a:t>
                    </a:r>
                    <a:endParaRPr lang="en-US" sz="15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2058" name="AutoShape 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715" y="2013"/>
                    <a:ext cx="0" cy="66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59" name="AutoShape 1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70" y="2702"/>
                    <a:ext cx="6705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60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70" y="2702"/>
                    <a:ext cx="0" cy="52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61" name="AutoShape 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715" y="2703"/>
                    <a:ext cx="0" cy="52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62" name="AutoShape 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675" y="2703"/>
                    <a:ext cx="0" cy="52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206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5" y="3211"/>
                    <a:ext cx="1335" cy="38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altLang="zh-CN" sz="1500">
                        <a:latin typeface="Times New Roman" pitchFamily="18" charset="0"/>
                        <a:ea typeface="SimSun" pitchFamily="2" charset="-122"/>
                        <a:cs typeface="Arial" pitchFamily="34" charset="0"/>
                      </a:rPr>
                      <a:t>Function 1</a:t>
                    </a:r>
                    <a:endParaRPr lang="en-US" sz="15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6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15" y="3211"/>
                    <a:ext cx="1335" cy="38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altLang="zh-CN" sz="1500">
                        <a:latin typeface="Times New Roman" pitchFamily="18" charset="0"/>
                        <a:ea typeface="SimSun" pitchFamily="2" charset="-122"/>
                        <a:cs typeface="Arial" pitchFamily="34" charset="0"/>
                      </a:rPr>
                      <a:t>Function 2</a:t>
                    </a:r>
                    <a:endParaRPr lang="en-US" sz="15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6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40" y="3211"/>
                    <a:ext cx="1335" cy="38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altLang="zh-CN" sz="1500">
                        <a:latin typeface="Times New Roman" pitchFamily="18" charset="0"/>
                        <a:ea typeface="SimSun" pitchFamily="2" charset="-122"/>
                        <a:cs typeface="Arial" pitchFamily="34" charset="0"/>
                      </a:rPr>
                      <a:t>Function 3</a:t>
                    </a:r>
                    <a:endParaRPr lang="en-US" sz="15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2066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665" y="2133"/>
                    <a:ext cx="891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2067" name="AutoShape 1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665" y="2134"/>
                    <a:ext cx="0" cy="179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2068" name="AutoShape 2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665" y="3990"/>
                    <a:ext cx="891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2069" name="AutoShape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10575" y="2133"/>
                    <a:ext cx="0" cy="180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2070" name="AutoShape 2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70" y="3617"/>
                    <a:ext cx="15" cy="1104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71" name="AutoShape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665" y="4893"/>
                    <a:ext cx="279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72" name="AutoShape 2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455" y="4895"/>
                    <a:ext cx="0" cy="434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73" name="AutoShape 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0" y="4893"/>
                    <a:ext cx="0" cy="43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074" name="AutoShape 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665" y="4894"/>
                    <a:ext cx="0" cy="43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2075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0" y="5348"/>
                    <a:ext cx="1380" cy="51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altLang="zh-CN" sz="1500">
                        <a:latin typeface="Times New Roman" pitchFamily="18" charset="0"/>
                        <a:ea typeface="SimSun" pitchFamily="2" charset="-122"/>
                        <a:cs typeface="Arial" pitchFamily="34" charset="0"/>
                      </a:rPr>
                      <a:t>Function a</a:t>
                    </a:r>
                    <a:endParaRPr lang="en-US" sz="15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76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5" y="5363"/>
                    <a:ext cx="1380" cy="51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altLang="zh-CN" sz="1500">
                        <a:latin typeface="Times New Roman" pitchFamily="18" charset="0"/>
                        <a:ea typeface="SimSun" pitchFamily="2" charset="-122"/>
                        <a:cs typeface="Arial" pitchFamily="34" charset="0"/>
                      </a:rPr>
                      <a:t>Function b</a:t>
                    </a:r>
                    <a:endParaRPr lang="en-US" sz="15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77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5364"/>
                    <a:ext cx="1380" cy="51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altLang="zh-CN" sz="1500">
                        <a:latin typeface="Times New Roman" pitchFamily="18" charset="0"/>
                        <a:ea typeface="SimSun" pitchFamily="2" charset="-122"/>
                        <a:cs typeface="Arial" pitchFamily="34" charset="0"/>
                      </a:rPr>
                      <a:t>Function c</a:t>
                    </a:r>
                    <a:endParaRPr lang="en-US" sz="15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2078" name="AutoShape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15" y="3617"/>
                    <a:ext cx="1" cy="107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207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15" y="5363"/>
                    <a:ext cx="1380" cy="51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altLang="zh-CN" sz="1500">
                        <a:latin typeface="Times New Roman" pitchFamily="18" charset="0"/>
                        <a:ea typeface="SimSun" pitchFamily="2" charset="-122"/>
                        <a:cs typeface="Arial" pitchFamily="34" charset="0"/>
                      </a:rPr>
                      <a:t>Function c</a:t>
                    </a:r>
                    <a:endParaRPr lang="en-US" sz="15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2080" name="AutoShape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40" y="4694"/>
                    <a:ext cx="438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2081" name="AutoShape 3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40" y="4694"/>
                    <a:ext cx="0" cy="60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2082" name="AutoShape 3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640" y="4694"/>
                    <a:ext cx="219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2083" name="AutoShape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640" y="4694"/>
                    <a:ext cx="0" cy="216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2084" name="AutoShape 3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830" y="4694"/>
                    <a:ext cx="0" cy="216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</p:grpSp>
            <p:cxnSp>
              <p:nvCxnSpPr>
                <p:cNvPr id="2085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5655" y="6877"/>
                  <a:ext cx="219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2086" name="Rectangle 38"/>
              <p:cNvSpPr>
                <a:spLocks noChangeArrowheads="1"/>
              </p:cNvSpPr>
              <p:nvPr/>
            </p:nvSpPr>
            <p:spPr bwMode="auto">
              <a:xfrm>
                <a:off x="1410" y="6210"/>
                <a:ext cx="3210" cy="45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altLang="zh-CN" sz="150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Functions called by function 1</a:t>
                </a:r>
                <a:endParaRPr lang="en-US" sz="15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7" name="Rectangle 39"/>
              <p:cNvSpPr>
                <a:spLocks noChangeArrowheads="1"/>
              </p:cNvSpPr>
              <p:nvPr/>
            </p:nvSpPr>
            <p:spPr bwMode="auto">
              <a:xfrm>
                <a:off x="5715" y="6030"/>
                <a:ext cx="1980" cy="74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altLang="zh-CN" sz="150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function called by                                                                        function 2</a:t>
                </a:r>
                <a:endParaRPr lang="en-US" sz="15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2970" y="2169"/>
              <a:ext cx="2685" cy="4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altLang="zh-CN" sz="1500">
                  <a:latin typeface="Times New Roman" pitchFamily="18" charset="0"/>
                  <a:ea typeface="SimSun" pitchFamily="2" charset="-122"/>
                  <a:cs typeface="Arial" pitchFamily="34" charset="0"/>
                </a:rPr>
                <a:t>Functions called by main</a:t>
              </a:r>
              <a:endParaRPr lang="en-US" sz="150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11277600" cy="5638800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Top-down algorithm design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 technique for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organizing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coding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programs in which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hierarchy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modules is used,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breaking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specification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into simpler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simpler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pieces,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having a single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exit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point, and in which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control is passed downward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through the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without unconditional branches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higher levels of the structure.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1"/>
            <a:ext cx="114300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idea of top-down design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 program is made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one or more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functions, one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only one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which must be named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execution of the program always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starts and ends with main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other functions to do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special tasks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11353800" cy="52578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Bottom-up Algorithm Design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Bottom-up algorithm design is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opposite of top-down design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refers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where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application is constructed starting with existing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primitives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programming language,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constructing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gradually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more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features,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application has been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113538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bottom-up method is widely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because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lowest-level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written and tested first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testing is done by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test functions that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low-level functions, providing them with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parameters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examining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results for correctness.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11277600" cy="49831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the basic entity or fact that is used 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calculation or manipulation process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two types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such 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numerical and alphanumerical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Integer and floating-point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numbers are of numerical data type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strings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 of alphanumeric data type.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may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single or a set of values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it is to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organized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 particular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fashion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111252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Structured Programming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a programming style; and this style of programming is known by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several names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Procedural decomposition, 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Structured programming,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11353800" cy="53340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style of programming there is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great risk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implementation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many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 structures have </a:t>
            </a:r>
          </a:p>
          <a:p>
            <a:pPr algn="just"/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 be shared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between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thus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globally exposed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turn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tempts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other functions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use these implementation details;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thereby creating unwanted dependencies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between different parts of the program.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77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Data structure classification</a:t>
            </a: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classify the data structures in several ways:</a:t>
            </a: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Linear and Non linear data structures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Linear data structures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organize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data in 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sequential order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you store data on to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Non Linear data types store the data values in such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 fashion so that relationships can be exhibited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01400" cy="5135563"/>
          </a:xfrm>
        </p:spPr>
        <p:txBody>
          <a:bodyPr/>
          <a:lstStyle/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Homogenous and Non homogenous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 structures. 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which store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same data types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called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homogenous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 structures while structures of 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 language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called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non homogenous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 structures.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11353800" cy="5638800"/>
          </a:xfrm>
        </p:spPr>
        <p:txBody>
          <a:bodyPr>
            <a:noAutofit/>
          </a:bodyPr>
          <a:lstStyle/>
          <a:p>
            <a:pPr lvl="1" algn="just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Static and dynamic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structures. 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memory locations and sizes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static data structures are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compile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itself while 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dynamically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allotted at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run time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case of dynamic data structures.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data structure to be used in a program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depends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factors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such as program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execution time and storage space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10490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organization or structuring of data will have profound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efficiency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program.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structure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affects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both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structural and functional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aspects of a program.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  Algorithm + Data Structure = Program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11277600" cy="49831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 complex problem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usually cannot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divided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programmed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set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unless its solution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is structured or organized.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because when we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divide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big problems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these sub problems will be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programmed by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programmers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programmers.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11353800" cy="49069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programmers should follow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 standard structural method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so as to make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easy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efficient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these modules.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Such type of hierarchical structuring of program modules and sub modules should not only reduce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complexity and control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flow of program statements but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also promote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proper structuring of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112014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representation of a particular data structure in the memory of a computer is called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storage structure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data structure can be represented in both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main and auxiliary memory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computer.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storage structure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representation in auxiliary memory is often called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file structure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11125200" cy="4906963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Stepwise refinement method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write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informal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algorithm, if we have an appropriate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mathematical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model for a problem.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version of the algorithm will contain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general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statements, i.e.; informal instructions.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Then we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this informal algorithm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formal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algorithm, that is,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more definite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instructions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113538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applying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language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semantics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partially.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program can be developed by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converting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formal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algorithm by a programming language manual;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stepwise refinement techniques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PROGRAMMING METHODOLOGY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77600" cy="513556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There are three steps in refinement process</a:t>
            </a: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66800" y="2362200"/>
            <a:ext cx="10591800" cy="2286000"/>
            <a:chOff x="1590" y="1875"/>
            <a:chExt cx="9135" cy="2145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1590" y="1875"/>
              <a:ext cx="2385" cy="2145"/>
              <a:chOff x="1575" y="1935"/>
              <a:chExt cx="2385" cy="2145"/>
            </a:xfrm>
          </p:grpSpPr>
          <p:sp>
            <p:nvSpPr>
              <p:cNvPr id="1028" name="AutoShape 4"/>
              <p:cNvSpPr>
                <a:spLocks noChangeArrowheads="1"/>
              </p:cNvSpPr>
              <p:nvPr/>
            </p:nvSpPr>
            <p:spPr bwMode="auto">
              <a:xfrm>
                <a:off x="1575" y="1935"/>
                <a:ext cx="2385" cy="2145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029" name="AutoShape 5"/>
              <p:cNvSpPr>
                <a:spLocks noChangeArrowheads="1"/>
              </p:cNvSpPr>
              <p:nvPr/>
            </p:nvSpPr>
            <p:spPr bwMode="auto">
              <a:xfrm>
                <a:off x="1680" y="2010"/>
                <a:ext cx="2205" cy="735"/>
              </a:xfrm>
              <a:prstGeom prst="flowChartProcess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altLang="zh-CN" sz="160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Mathematical Model</a:t>
                </a:r>
                <a:endParaRPr 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0" name="AutoShape 6"/>
              <p:cNvSpPr>
                <a:spLocks noChangeArrowheads="1"/>
              </p:cNvSpPr>
              <p:nvPr/>
            </p:nvSpPr>
            <p:spPr bwMode="auto">
              <a:xfrm>
                <a:off x="1680" y="3195"/>
                <a:ext cx="2205" cy="735"/>
              </a:xfrm>
              <a:prstGeom prst="flowChartProcess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altLang="zh-CN" sz="1600" dirty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Informal </a:t>
                </a:r>
                <a:br>
                  <a:rPr lang="en-US" altLang="zh-CN" sz="1600" dirty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</a:br>
                <a:r>
                  <a:rPr lang="en-US" altLang="zh-CN" sz="1600" dirty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Algorithm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1" name="AutoShape 7"/>
              <p:cNvCxnSpPr>
                <a:cxnSpLocks noChangeShapeType="1"/>
              </p:cNvCxnSpPr>
              <p:nvPr/>
            </p:nvCxnSpPr>
            <p:spPr bwMode="auto">
              <a:xfrm>
                <a:off x="1575" y="2685"/>
                <a:ext cx="2385" cy="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4965" y="1875"/>
              <a:ext cx="2385" cy="2145"/>
              <a:chOff x="1575" y="1935"/>
              <a:chExt cx="2385" cy="2145"/>
            </a:xfrm>
          </p:grpSpPr>
          <p:sp>
            <p:nvSpPr>
              <p:cNvPr id="1033" name="AutoShape 9"/>
              <p:cNvSpPr>
                <a:spLocks noChangeArrowheads="1"/>
              </p:cNvSpPr>
              <p:nvPr/>
            </p:nvSpPr>
            <p:spPr bwMode="auto">
              <a:xfrm>
                <a:off x="1575" y="1935"/>
                <a:ext cx="2385" cy="2145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034" name="AutoShape 10"/>
              <p:cNvSpPr>
                <a:spLocks noChangeArrowheads="1"/>
              </p:cNvSpPr>
              <p:nvPr/>
            </p:nvSpPr>
            <p:spPr bwMode="auto">
              <a:xfrm>
                <a:off x="1680" y="2010"/>
                <a:ext cx="2205" cy="735"/>
              </a:xfrm>
              <a:prstGeom prst="flowChartProcess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altLang="zh-CN" sz="1600" dirty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Formal </a:t>
                </a:r>
                <a:br>
                  <a:rPr lang="en-US" altLang="zh-CN" sz="1600" dirty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</a:br>
                <a:r>
                  <a:rPr lang="en-US" altLang="zh-CN" sz="1600" dirty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Language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5" name="AutoShape 11"/>
              <p:cNvSpPr>
                <a:spLocks noChangeArrowheads="1"/>
              </p:cNvSpPr>
              <p:nvPr/>
            </p:nvSpPr>
            <p:spPr bwMode="auto">
              <a:xfrm>
                <a:off x="1680" y="3195"/>
                <a:ext cx="2205" cy="735"/>
              </a:xfrm>
              <a:prstGeom prst="flowChartProcess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altLang="zh-CN" sz="1600" dirty="0" err="1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Psedo</a:t>
                </a:r>
                <a:r>
                  <a:rPr lang="en-US" altLang="zh-CN" sz="1600" dirty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-language</a:t>
                </a:r>
                <a:br>
                  <a:rPr lang="en-US" altLang="zh-CN" sz="1600" dirty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</a:br>
                <a:r>
                  <a:rPr lang="en-US" altLang="zh-CN" sz="1600" dirty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Program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6" name="AutoShape 12"/>
              <p:cNvCxnSpPr>
                <a:cxnSpLocks noChangeShapeType="1"/>
              </p:cNvCxnSpPr>
              <p:nvPr/>
            </p:nvCxnSpPr>
            <p:spPr bwMode="auto">
              <a:xfrm>
                <a:off x="1575" y="2685"/>
                <a:ext cx="2385" cy="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1037" name="Group 13"/>
            <p:cNvGrpSpPr>
              <a:grpSpLocks/>
            </p:cNvGrpSpPr>
            <p:nvPr/>
          </p:nvGrpSpPr>
          <p:grpSpPr bwMode="auto">
            <a:xfrm>
              <a:off x="8340" y="1875"/>
              <a:ext cx="2385" cy="2145"/>
              <a:chOff x="1575" y="1935"/>
              <a:chExt cx="2385" cy="2145"/>
            </a:xfrm>
          </p:grpSpPr>
          <p:sp>
            <p:nvSpPr>
              <p:cNvPr id="1038" name="AutoShape 14"/>
              <p:cNvSpPr>
                <a:spLocks noChangeArrowheads="1"/>
              </p:cNvSpPr>
              <p:nvPr/>
            </p:nvSpPr>
            <p:spPr bwMode="auto">
              <a:xfrm>
                <a:off x="1575" y="1935"/>
                <a:ext cx="2385" cy="2145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039" name="AutoShape 15"/>
              <p:cNvSpPr>
                <a:spLocks noChangeArrowheads="1"/>
              </p:cNvSpPr>
              <p:nvPr/>
            </p:nvSpPr>
            <p:spPr bwMode="auto">
              <a:xfrm>
                <a:off x="1680" y="2010"/>
                <a:ext cx="2205" cy="735"/>
              </a:xfrm>
              <a:prstGeom prst="flowChartProcess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altLang="zh-CN" sz="1600" dirty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Data </a:t>
                </a:r>
                <a:br>
                  <a:rPr lang="en-US" altLang="zh-CN" sz="1600" dirty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</a:br>
                <a:r>
                  <a:rPr lang="en-US" altLang="zh-CN" sz="1600" dirty="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Structures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0" name="AutoShape 16"/>
              <p:cNvSpPr>
                <a:spLocks noChangeArrowheads="1"/>
              </p:cNvSpPr>
              <p:nvPr/>
            </p:nvSpPr>
            <p:spPr bwMode="auto">
              <a:xfrm>
                <a:off x="1680" y="3195"/>
                <a:ext cx="2205" cy="735"/>
              </a:xfrm>
              <a:prstGeom prst="flowChartProcess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altLang="zh-CN" sz="160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C/C++</a:t>
                </a:r>
                <a:br>
                  <a:rPr lang="en-US" altLang="zh-CN" sz="160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</a:br>
                <a:r>
                  <a:rPr lang="en-US" altLang="zh-CN" sz="1600">
                    <a:latin typeface="Times New Roman" pitchFamily="18" charset="0"/>
                    <a:ea typeface="SimSun" pitchFamily="2" charset="-122"/>
                    <a:cs typeface="Arial" pitchFamily="34" charset="0"/>
                  </a:rPr>
                  <a:t>Program</a:t>
                </a:r>
                <a:endParaRPr lang="en-US" sz="160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41" name="AutoShape 17"/>
              <p:cNvCxnSpPr>
                <a:cxnSpLocks noChangeShapeType="1"/>
              </p:cNvCxnSpPr>
              <p:nvPr/>
            </p:nvCxnSpPr>
            <p:spPr bwMode="auto">
              <a:xfrm>
                <a:off x="1575" y="2685"/>
                <a:ext cx="2385" cy="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042" name="AutoShape 18"/>
            <p:cNvSpPr>
              <a:spLocks noChangeArrowheads="1"/>
            </p:cNvSpPr>
            <p:nvPr/>
          </p:nvSpPr>
          <p:spPr bwMode="auto">
            <a:xfrm>
              <a:off x="4035" y="2505"/>
              <a:ext cx="900" cy="3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auto">
            <a:xfrm>
              <a:off x="7410" y="2490"/>
              <a:ext cx="900" cy="3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1109</Words>
  <Application>Microsoft Office PowerPoint</Application>
  <PresentationFormat>Widescreen</PresentationFormat>
  <Paragraphs>177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  <vt:lpstr>PROGRAMMING METHODOLOGY</vt:lpstr>
    </vt:vector>
  </TitlesOfParts>
  <Company>E.TECH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METHODOLOGY</dc:title>
  <dc:creator>Emmy</dc:creator>
  <cp:lastModifiedBy>Emmy Mugisha</cp:lastModifiedBy>
  <cp:revision>8</cp:revision>
  <dcterms:created xsi:type="dcterms:W3CDTF">2020-05-13T19:22:06Z</dcterms:created>
  <dcterms:modified xsi:type="dcterms:W3CDTF">2023-05-04T13:01:19Z</dcterms:modified>
</cp:coreProperties>
</file>