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2"/>
  </p:notesMasterIdLst>
  <p:sldIdLst>
    <p:sldId id="256" r:id="rId2"/>
    <p:sldId id="689" r:id="rId3"/>
    <p:sldId id="687" r:id="rId4"/>
    <p:sldId id="690" r:id="rId5"/>
    <p:sldId id="691" r:id="rId6"/>
    <p:sldId id="692" r:id="rId7"/>
    <p:sldId id="693" r:id="rId8"/>
    <p:sldId id="694" r:id="rId9"/>
    <p:sldId id="695" r:id="rId10"/>
    <p:sldId id="696" r:id="rId11"/>
    <p:sldId id="697" r:id="rId12"/>
    <p:sldId id="698" r:id="rId13"/>
    <p:sldId id="699" r:id="rId14"/>
    <p:sldId id="700" r:id="rId15"/>
    <p:sldId id="701" r:id="rId16"/>
    <p:sldId id="702" r:id="rId17"/>
    <p:sldId id="703" r:id="rId18"/>
    <p:sldId id="704" r:id="rId19"/>
    <p:sldId id="705" r:id="rId20"/>
    <p:sldId id="706" r:id="rId21"/>
    <p:sldId id="707" r:id="rId22"/>
    <p:sldId id="708" r:id="rId23"/>
    <p:sldId id="709" r:id="rId24"/>
    <p:sldId id="713" r:id="rId25"/>
    <p:sldId id="714" r:id="rId26"/>
    <p:sldId id="715" r:id="rId27"/>
    <p:sldId id="716" r:id="rId28"/>
    <p:sldId id="710" r:id="rId29"/>
    <p:sldId id="711" r:id="rId30"/>
    <p:sldId id="712"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51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A33BE95C-ACB6-4A07-9EF7-D76CBF14B05C}" type="datetimeFigureOut">
              <a:rPr lang="en-US"/>
              <a:pPr>
                <a:defRPr/>
              </a:pPr>
              <a:t>5/4/2023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pPr>
              <a:defRPr/>
            </a:pPr>
            <a:fld id="{AB1F55A0-6626-4D25-9B24-71B5A3C38687}" type="slidenum">
              <a:rPr lang="en-US"/>
              <a:pPr>
                <a:defRPr/>
              </a:pPr>
              <a:t>‹#›</a:t>
            </a:fld>
            <a:endParaRPr lang="en-US"/>
          </a:p>
        </p:txBody>
      </p:sp>
    </p:spTree>
    <p:extLst>
      <p:ext uri="{BB962C8B-B14F-4D97-AF65-F5344CB8AC3E}">
        <p14:creationId xmlns:p14="http://schemas.microsoft.com/office/powerpoint/2010/main" val="23469899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a:defRPr/>
            </a:lvl1pPr>
          </a:lstStyle>
          <a:p>
            <a:pPr>
              <a:defRPr/>
            </a:pPr>
            <a:fld id="{FD79517C-16E9-4B7E-9AF8-779E69E06C08}" type="datetime1">
              <a:rPr lang="en-US" smtClean="0"/>
              <a:t>5/4/2023</a:t>
            </a:fld>
            <a:endParaRPr lang="en-US"/>
          </a:p>
        </p:txBody>
      </p:sp>
      <p:sp>
        <p:nvSpPr>
          <p:cNvPr id="12" name="Footer Placeholder 16"/>
          <p:cNvSpPr>
            <a:spLocks noGrp="1"/>
          </p:cNvSpPr>
          <p:nvPr>
            <p:ph type="ftr" sz="quarter" idx="11"/>
          </p:nvPr>
        </p:nvSpPr>
        <p:spPr/>
        <p:txBody>
          <a:bodyPr/>
          <a:lstStyle>
            <a:lvl1pPr>
              <a:defRPr/>
            </a:lvl1pPr>
          </a:lstStyle>
          <a:p>
            <a:pPr>
              <a:defRPr/>
            </a:pPr>
            <a:r>
              <a:rPr lang="en-US"/>
              <a:t>ir. Ndashimye Emmanuel</a:t>
            </a:r>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CEE33539-2A55-4B33-B5F6-3C018A46B50F}"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A2342836-E388-4214-AF3D-C639357F3BA8}" type="datetime1">
              <a:rPr lang="en-US" smtClean="0"/>
              <a:t>5/4/2023</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ir. Ndashimye Emmanuel</a:t>
            </a:r>
          </a:p>
        </p:txBody>
      </p:sp>
      <p:sp>
        <p:nvSpPr>
          <p:cNvPr id="6" name="Slide Number Placeholder 22"/>
          <p:cNvSpPr>
            <a:spLocks noGrp="1"/>
          </p:cNvSpPr>
          <p:nvPr>
            <p:ph type="sldNum" sz="quarter" idx="12"/>
          </p:nvPr>
        </p:nvSpPr>
        <p:spPr/>
        <p:txBody>
          <a:bodyPr/>
          <a:lstStyle>
            <a:lvl1pPr>
              <a:defRPr/>
            </a:lvl1pPr>
          </a:lstStyle>
          <a:p>
            <a:pPr>
              <a:defRPr/>
            </a:pPr>
            <a:fld id="{5D9FB300-39F3-49F7-8C07-6CEA1EFFB79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2B08724A-FFAE-42E1-BD4C-56CDDA4A8931}" type="datetime1">
              <a:rPr lang="en-US" smtClean="0"/>
              <a:t>5/4/2023</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ir. Ndashimye Emmanuel</a:t>
            </a:r>
          </a:p>
        </p:txBody>
      </p:sp>
      <p:sp>
        <p:nvSpPr>
          <p:cNvPr id="6" name="Slide Number Placeholder 22"/>
          <p:cNvSpPr>
            <a:spLocks noGrp="1"/>
          </p:cNvSpPr>
          <p:nvPr>
            <p:ph type="sldNum" sz="quarter" idx="12"/>
          </p:nvPr>
        </p:nvSpPr>
        <p:spPr/>
        <p:txBody>
          <a:bodyPr/>
          <a:lstStyle>
            <a:lvl1pPr>
              <a:defRPr/>
            </a:lvl1pPr>
          </a:lstStyle>
          <a:p>
            <a:pPr>
              <a:defRPr/>
            </a:pPr>
            <a:fld id="{35345777-A767-4893-9E47-5C4253B9F48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2756887F-0AFD-4F37-9071-BE2999C5FA7E}" type="datetime1">
              <a:rPr lang="en-US" smtClean="0"/>
              <a:t>5/4/2023</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ir. Ndashimye Emmanuel</a:t>
            </a:r>
          </a:p>
        </p:txBody>
      </p:sp>
      <p:sp>
        <p:nvSpPr>
          <p:cNvPr id="6" name="Slide Number Placeholder 22"/>
          <p:cNvSpPr>
            <a:spLocks noGrp="1"/>
          </p:cNvSpPr>
          <p:nvPr>
            <p:ph type="sldNum" sz="quarter" idx="12"/>
          </p:nvPr>
        </p:nvSpPr>
        <p:spPr/>
        <p:txBody>
          <a:bodyPr/>
          <a:lstStyle>
            <a:lvl1pPr>
              <a:defRPr/>
            </a:lvl1pPr>
          </a:lstStyle>
          <a:p>
            <a:pPr>
              <a:defRPr/>
            </a:pPr>
            <a:fld id="{FB7E2207-B889-4567-8ECF-2C8953F8322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a:defRPr/>
            </a:lvl1pPr>
          </a:lstStyle>
          <a:p>
            <a:pPr>
              <a:defRPr/>
            </a:pPr>
            <a:fld id="{64B47F7A-F7E4-49A5-8D45-9A7193A23DC0}" type="datetime1">
              <a:rPr lang="en-US" smtClean="0"/>
              <a:t>5/4/2023</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a:t>ir. Ndashimye Emmanuel</a:t>
            </a: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686C76F5-47E5-4E16-B9D7-D9B169464192}"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5219F134-651A-4284-B197-38F0C92C60E6}" type="datetime1">
              <a:rPr lang="en-US" smtClean="0"/>
              <a:t>5/4/2023</a:t>
            </a:fld>
            <a:endParaRPr lang="en-US"/>
          </a:p>
        </p:txBody>
      </p:sp>
      <p:sp>
        <p:nvSpPr>
          <p:cNvPr id="6" name="Footer Placeholder 2"/>
          <p:cNvSpPr>
            <a:spLocks noGrp="1"/>
          </p:cNvSpPr>
          <p:nvPr>
            <p:ph type="ftr" sz="quarter" idx="11"/>
          </p:nvPr>
        </p:nvSpPr>
        <p:spPr/>
        <p:txBody>
          <a:bodyPr/>
          <a:lstStyle>
            <a:lvl1pPr>
              <a:defRPr/>
            </a:lvl1pPr>
          </a:lstStyle>
          <a:p>
            <a:pPr>
              <a:defRPr/>
            </a:pPr>
            <a:r>
              <a:rPr lang="en-US"/>
              <a:t>ir. Ndashimye Emmanuel</a:t>
            </a:r>
          </a:p>
        </p:txBody>
      </p:sp>
      <p:sp>
        <p:nvSpPr>
          <p:cNvPr id="7" name="Slide Number Placeholder 22"/>
          <p:cNvSpPr>
            <a:spLocks noGrp="1"/>
          </p:cNvSpPr>
          <p:nvPr>
            <p:ph type="sldNum" sz="quarter" idx="12"/>
          </p:nvPr>
        </p:nvSpPr>
        <p:spPr/>
        <p:txBody>
          <a:bodyPr/>
          <a:lstStyle>
            <a:lvl1pPr>
              <a:defRPr/>
            </a:lvl1pPr>
          </a:lstStyle>
          <a:p>
            <a:pPr>
              <a:defRPr/>
            </a:pPr>
            <a:fld id="{6598EA3E-4553-43F8-AEC3-6035A2C6F0D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381571EC-722F-46AE-BAF3-3490081C8D8B}" type="datetime1">
              <a:rPr lang="en-US" smtClean="0"/>
              <a:t>5/4/2023</a:t>
            </a:fld>
            <a:endParaRPr lang="en-US"/>
          </a:p>
        </p:txBody>
      </p:sp>
      <p:sp>
        <p:nvSpPr>
          <p:cNvPr id="8" name="Footer Placeholder 2"/>
          <p:cNvSpPr>
            <a:spLocks noGrp="1"/>
          </p:cNvSpPr>
          <p:nvPr>
            <p:ph type="ftr" sz="quarter" idx="11"/>
          </p:nvPr>
        </p:nvSpPr>
        <p:spPr/>
        <p:txBody>
          <a:bodyPr/>
          <a:lstStyle>
            <a:lvl1pPr>
              <a:defRPr/>
            </a:lvl1pPr>
          </a:lstStyle>
          <a:p>
            <a:pPr>
              <a:defRPr/>
            </a:pPr>
            <a:r>
              <a:rPr lang="en-US"/>
              <a:t>ir. Ndashimye Emmanuel</a:t>
            </a:r>
          </a:p>
        </p:txBody>
      </p:sp>
      <p:sp>
        <p:nvSpPr>
          <p:cNvPr id="9" name="Slide Number Placeholder 22"/>
          <p:cNvSpPr>
            <a:spLocks noGrp="1"/>
          </p:cNvSpPr>
          <p:nvPr>
            <p:ph type="sldNum" sz="quarter" idx="12"/>
          </p:nvPr>
        </p:nvSpPr>
        <p:spPr/>
        <p:txBody>
          <a:bodyPr/>
          <a:lstStyle>
            <a:lvl1pPr>
              <a:defRPr/>
            </a:lvl1pPr>
          </a:lstStyle>
          <a:p>
            <a:pPr>
              <a:defRPr/>
            </a:pPr>
            <a:fld id="{11EC4AA2-DF06-431E-B1D1-A0C42EFB250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4C4DFEAE-B61A-4E6A-8A58-C755269F850D}" type="datetime1">
              <a:rPr lang="en-US" smtClean="0"/>
              <a:t>5/4/2023</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a:t>ir. Ndashimye Emmanuel</a:t>
            </a:r>
          </a:p>
        </p:txBody>
      </p:sp>
      <p:sp>
        <p:nvSpPr>
          <p:cNvPr id="5" name="Slide Number Placeholder 22"/>
          <p:cNvSpPr>
            <a:spLocks noGrp="1"/>
          </p:cNvSpPr>
          <p:nvPr>
            <p:ph type="sldNum" sz="quarter" idx="12"/>
          </p:nvPr>
        </p:nvSpPr>
        <p:spPr/>
        <p:txBody>
          <a:bodyPr/>
          <a:lstStyle>
            <a:lvl1pPr>
              <a:defRPr/>
            </a:lvl1pPr>
          </a:lstStyle>
          <a:p>
            <a:pPr>
              <a:defRPr/>
            </a:pPr>
            <a:fld id="{0516E89B-6F25-40C3-A77B-058ED7CD65C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4384ECA8-F23D-49DA-8423-4B61E44CB0C7}" type="datetime1">
              <a:rPr lang="en-US" smtClean="0"/>
              <a:t>5/4/2023</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ir. Ndashimye Emmanuel</a:t>
            </a:r>
          </a:p>
        </p:txBody>
      </p:sp>
      <p:sp>
        <p:nvSpPr>
          <p:cNvPr id="4" name="Slide Number Placeholder 22"/>
          <p:cNvSpPr>
            <a:spLocks noGrp="1"/>
          </p:cNvSpPr>
          <p:nvPr>
            <p:ph type="sldNum" sz="quarter" idx="12"/>
          </p:nvPr>
        </p:nvSpPr>
        <p:spPr/>
        <p:txBody>
          <a:bodyPr/>
          <a:lstStyle>
            <a:lvl1pPr>
              <a:defRPr/>
            </a:lvl1pPr>
          </a:lstStyle>
          <a:p>
            <a:pPr>
              <a:defRPr/>
            </a:pPr>
            <a:fld id="{19807EBF-9450-4FB7-8119-1AA344B9613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fld id="{36B96A97-35AA-4D97-B801-F9FB527082C6}" type="datetime1">
              <a:rPr lang="en-US" smtClean="0"/>
              <a:t>5/4/2023</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ir. Ndashimye Emmanuel</a:t>
            </a:r>
          </a:p>
        </p:txBody>
      </p:sp>
      <p:sp>
        <p:nvSpPr>
          <p:cNvPr id="9" name="Slide Number Placeholder 6"/>
          <p:cNvSpPr>
            <a:spLocks noGrp="1"/>
          </p:cNvSpPr>
          <p:nvPr>
            <p:ph type="sldNum" sz="quarter" idx="12"/>
          </p:nvPr>
        </p:nvSpPr>
        <p:spPr/>
        <p:txBody>
          <a:bodyPr/>
          <a:lstStyle>
            <a:lvl1pPr>
              <a:defRPr/>
            </a:lvl1pPr>
          </a:lstStyle>
          <a:p>
            <a:pPr>
              <a:defRPr/>
            </a:pPr>
            <a:fld id="{83B03892-D9BB-4A71-A314-62DEC833435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584CA18A-55D4-4912-8059-5008A836A000}" type="datetime1">
              <a:rPr lang="en-US" smtClean="0"/>
              <a:t>5/4/2023</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a:t>ir. Ndashimye Emmanuel</a:t>
            </a: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7822851D-ED06-4B62-8009-387E02DE240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latin typeface="Arial" pitchFamily="34" charset="0"/>
              </a:defRPr>
            </a:lvl1pPr>
          </a:lstStyle>
          <a:p>
            <a:pPr>
              <a:defRPr/>
            </a:pPr>
            <a:fld id="{3B06483B-AEFE-48EF-BE89-A2E1A3992CF0}" type="datetime1">
              <a:rPr lang="en-US" smtClean="0"/>
              <a:t>5/4/2023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latin typeface="Arial" pitchFamily="34" charset="0"/>
              </a:defRPr>
            </a:lvl1pPr>
          </a:lstStyle>
          <a:p>
            <a:pPr>
              <a:defRPr/>
            </a:pPr>
            <a:r>
              <a:rPr lang="en-US"/>
              <a:t>ir. Ndashimye Emmanuel</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34D4A6AD-EA79-4E76-94EE-618031FC3B6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2" r:id="rId1"/>
    <p:sldLayoutId id="2147483855" r:id="rId2"/>
    <p:sldLayoutId id="2147483863" r:id="rId3"/>
    <p:sldLayoutId id="2147483856" r:id="rId4"/>
    <p:sldLayoutId id="2147483857" r:id="rId5"/>
    <p:sldLayoutId id="2147483858" r:id="rId6"/>
    <p:sldLayoutId id="2147483859" r:id="rId7"/>
    <p:sldLayoutId id="2147483864" r:id="rId8"/>
    <p:sldLayoutId id="2147483865" r:id="rId9"/>
    <p:sldLayoutId id="2147483860" r:id="rId10"/>
    <p:sldLayoutId id="2147483861" r:id="rId11"/>
  </p:sldLayoutIdLst>
  <p:hf hdr="0" ftr="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4419600"/>
            <a:ext cx="7467600" cy="2209800"/>
          </a:xfrm>
        </p:spPr>
        <p:txBody>
          <a:bodyPr rtlCol="0">
            <a:normAutofit fontScale="92500" lnSpcReduction="10000"/>
          </a:bodyPr>
          <a:lstStyle/>
          <a:p>
            <a:pPr algn="r" eaLnBrk="1" fontAlgn="auto" hangingPunct="1">
              <a:spcBef>
                <a:spcPts val="580"/>
              </a:spcBef>
              <a:spcAft>
                <a:spcPts val="0"/>
              </a:spcAft>
              <a:buFont typeface="Wingdings 2"/>
              <a:buNone/>
              <a:defRPr/>
            </a:pPr>
            <a:r>
              <a:rPr lang="en-US" b="1" dirty="0"/>
              <a:t>YEAR 1</a:t>
            </a:r>
          </a:p>
          <a:p>
            <a:pPr algn="r" eaLnBrk="1" fontAlgn="auto" hangingPunct="1">
              <a:spcBef>
                <a:spcPts val="580"/>
              </a:spcBef>
              <a:spcAft>
                <a:spcPts val="0"/>
              </a:spcAft>
              <a:buFont typeface="Wingdings 2"/>
              <a:buNone/>
              <a:defRPr/>
            </a:pPr>
            <a:r>
              <a:rPr lang="en-US" b="1" dirty="0"/>
              <a:t>LECTURER: Dr. Alfred UWITONZE </a:t>
            </a:r>
          </a:p>
          <a:p>
            <a:pPr algn="r" eaLnBrk="1" fontAlgn="auto" hangingPunct="1">
              <a:spcBef>
                <a:spcPts val="580"/>
              </a:spcBef>
              <a:spcAft>
                <a:spcPts val="0"/>
              </a:spcAft>
              <a:buFont typeface="Wingdings 2"/>
              <a:buNone/>
              <a:defRPr/>
            </a:pPr>
            <a:r>
              <a:rPr lang="en-US" b="1" dirty="0"/>
              <a:t>CONTACTS: Phone number: 0788549588</a:t>
            </a:r>
          </a:p>
          <a:p>
            <a:pPr algn="r" eaLnBrk="1" fontAlgn="auto" hangingPunct="1">
              <a:spcBef>
                <a:spcPts val="580"/>
              </a:spcBef>
              <a:spcAft>
                <a:spcPts val="0"/>
              </a:spcAft>
              <a:buFont typeface="Wingdings 2"/>
              <a:buNone/>
              <a:defRPr/>
            </a:pPr>
            <a:r>
              <a:rPr lang="fr-FR" b="1" dirty="0"/>
              <a:t>E-mail: alfruwitonze@gmail.com</a:t>
            </a:r>
          </a:p>
          <a:p>
            <a:pPr algn="r" eaLnBrk="1" fontAlgn="auto" hangingPunct="1">
              <a:spcBef>
                <a:spcPts val="580"/>
              </a:spcBef>
              <a:spcAft>
                <a:spcPts val="0"/>
              </a:spcAft>
              <a:buFont typeface="Wingdings 2"/>
              <a:buNone/>
              <a:defRPr/>
            </a:pPr>
            <a:r>
              <a:rPr lang="fr-FR" b="1" dirty="0"/>
              <a:t>Academic </a:t>
            </a:r>
            <a:r>
              <a:rPr lang="fr-FR" b="1" dirty="0" err="1"/>
              <a:t>Year</a:t>
            </a:r>
            <a:r>
              <a:rPr lang="fr-FR" b="1" dirty="0"/>
              <a:t> 2022-2023</a:t>
            </a:r>
            <a:endParaRPr lang="en-US" b="1" dirty="0"/>
          </a:p>
        </p:txBody>
      </p:sp>
      <p:sp>
        <p:nvSpPr>
          <p:cNvPr id="2" name="Title 1"/>
          <p:cNvSpPr>
            <a:spLocks noGrp="1"/>
          </p:cNvSpPr>
          <p:nvPr>
            <p:ph type="ctrTitle"/>
          </p:nvPr>
        </p:nvSpPr>
        <p:spPr>
          <a:xfrm>
            <a:off x="609600" y="228600"/>
            <a:ext cx="7772400" cy="1524000"/>
          </a:xfrm>
        </p:spPr>
        <p:txBody>
          <a:bodyPr rtlCol="0">
            <a:normAutofit/>
          </a:bodyPr>
          <a:lstStyle/>
          <a:p>
            <a:pPr eaLnBrk="1" fontAlgn="auto" hangingPunct="1">
              <a:spcAft>
                <a:spcPts val="0"/>
              </a:spcAft>
              <a:defRPr/>
            </a:pPr>
            <a:endParaRPr sz="3600" b="1" dirty="0">
              <a:solidFill>
                <a:schemeClr val="tx1"/>
              </a:solidFill>
            </a:endParaRPr>
          </a:p>
        </p:txBody>
      </p:sp>
      <p:sp>
        <p:nvSpPr>
          <p:cNvPr id="4" name="Horizontal Scroll 3"/>
          <p:cNvSpPr/>
          <p:nvPr/>
        </p:nvSpPr>
        <p:spPr>
          <a:xfrm>
            <a:off x="1066800" y="1828800"/>
            <a:ext cx="6705600" cy="25146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3600" b="1" dirty="0"/>
              <a:t>CSM104: Analog and Digital Electronics </a:t>
            </a:r>
            <a:endParaRPr lang="en-US" sz="3600" dirty="0"/>
          </a:p>
        </p:txBody>
      </p:sp>
      <p:sp>
        <p:nvSpPr>
          <p:cNvPr id="5" name="Date Placeholder 4"/>
          <p:cNvSpPr>
            <a:spLocks noGrp="1"/>
          </p:cNvSpPr>
          <p:nvPr>
            <p:ph type="dt" sz="half" idx="10"/>
          </p:nvPr>
        </p:nvSpPr>
        <p:spPr/>
        <p:txBody>
          <a:bodyPr/>
          <a:lstStyle/>
          <a:p>
            <a:pPr>
              <a:defRPr/>
            </a:pPr>
            <a:fld id="{8365A065-5A40-43B6-AF8E-7509CB30621C}" type="datetime1">
              <a:rPr lang="en-US" smtClean="0"/>
              <a:t>5/4/2023</a:t>
            </a:fld>
            <a:endParaRPr lang="en-US" dirty="0"/>
          </a:p>
        </p:txBody>
      </p:sp>
      <p:sp>
        <p:nvSpPr>
          <p:cNvPr id="6" name="Slide Number Placeholder 5"/>
          <p:cNvSpPr>
            <a:spLocks noGrp="1"/>
          </p:cNvSpPr>
          <p:nvPr>
            <p:ph type="sldNum" sz="quarter" idx="12"/>
          </p:nvPr>
        </p:nvSpPr>
        <p:spPr/>
        <p:txBody>
          <a:bodyPr/>
          <a:lstStyle/>
          <a:p>
            <a:pPr>
              <a:defRPr/>
            </a:pPr>
            <a:fld id="{CEE33539-2A55-4B33-B5F6-3C018A46B50F}"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14400"/>
          </a:xfrm>
        </p:spPr>
        <p:txBody>
          <a:bodyPr rtlCol="0">
            <a:normAutofit fontScale="90000"/>
          </a:bodyPr>
          <a:lstStyle/>
          <a:p>
            <a:pPr eaLnBrk="1" fontAlgn="auto" hangingPunct="1">
              <a:spcAft>
                <a:spcPts val="0"/>
              </a:spcAft>
              <a:defRPr/>
            </a:pPr>
            <a:br>
              <a:rPr lang="en-US" b="1" dirty="0">
                <a:solidFill>
                  <a:schemeClr val="tx1"/>
                </a:solidFill>
              </a:rPr>
            </a:br>
            <a:br>
              <a:rPr lang="en-US" b="1" dirty="0">
                <a:solidFill>
                  <a:schemeClr val="tx1"/>
                </a:solidFill>
              </a:rPr>
            </a:br>
            <a:br>
              <a:rPr lang="en-US" b="1" dirty="0">
                <a:solidFill>
                  <a:schemeClr val="tx1"/>
                </a:solidFill>
              </a:rPr>
            </a:br>
            <a:br>
              <a:rPr lang="en-US" b="1" dirty="0">
                <a:solidFill>
                  <a:schemeClr val="tx1"/>
                </a:solidFill>
              </a:rPr>
            </a:br>
            <a:br>
              <a:rPr lang="en-US" dirty="0"/>
            </a:br>
            <a:r>
              <a:rPr lang="en-US" b="1" dirty="0">
                <a:solidFill>
                  <a:schemeClr val="tx1"/>
                </a:solidFill>
              </a:rPr>
              <a:t>UNIT 2: ANALOG ELECTRONICS</a:t>
            </a:r>
          </a:p>
        </p:txBody>
      </p:sp>
      <p:sp>
        <p:nvSpPr>
          <p:cNvPr id="8195" name="Content Placeholder 2"/>
          <p:cNvSpPr>
            <a:spLocks noGrp="1"/>
          </p:cNvSpPr>
          <p:nvPr>
            <p:ph sz="quarter" idx="1"/>
          </p:nvPr>
        </p:nvSpPr>
        <p:spPr>
          <a:xfrm>
            <a:off x="533400" y="1219200"/>
            <a:ext cx="8153400" cy="5257800"/>
          </a:xfrm>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Diodes</a:t>
            </a:r>
          </a:p>
          <a:p>
            <a:r>
              <a:rPr lang="en-US" sz="2400" b="1" dirty="0">
                <a:solidFill>
                  <a:srgbClr val="000000"/>
                </a:solidFill>
                <a:latin typeface="Times New Roman" panose="02020603050405020304" pitchFamily="18" charset="0"/>
                <a:ea typeface="Times New Roman" panose="02020603050405020304" pitchFamily="18" charset="0"/>
              </a:rPr>
              <a:t>7 Segments Display</a:t>
            </a:r>
          </a:p>
          <a:p>
            <a:pPr marL="0" marR="0">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rPr>
              <a:t>The 7-segment display is used as a numerical indicator on many types of test equipment. </a:t>
            </a:r>
            <a:endParaRPr lang="en-RW" sz="2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rPr>
              <a:t>It is an assembly of light emitting diodes which can be powered individually. </a:t>
            </a:r>
          </a:p>
          <a:p>
            <a:pPr marL="0" marR="0">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rPr>
              <a:t>They most commonly emit red light. They are arranged and labelled as shown in the diagram. </a:t>
            </a:r>
            <a:endParaRPr lang="en-RW" sz="2400" dirty="0">
              <a:effectLst/>
              <a:latin typeface="Times New Roman" panose="02020603050405020304" pitchFamily="18" charset="0"/>
              <a:ea typeface="Times New Roman" panose="02020603050405020304" pitchFamily="18" charset="0"/>
            </a:endParaRPr>
          </a:p>
          <a:p>
            <a:r>
              <a:rPr lang="en-US" sz="2400" dirty="0">
                <a:solidFill>
                  <a:srgbClr val="000000"/>
                </a:solidFill>
                <a:effectLst/>
                <a:latin typeface="Times New Roman" panose="02020603050405020304" pitchFamily="18" charset="0"/>
                <a:ea typeface="Times New Roman" panose="02020603050405020304" pitchFamily="18" charset="0"/>
              </a:rPr>
              <a:t>Powering all the segments will display the number 8. </a:t>
            </a:r>
            <a:br>
              <a:rPr lang="en-US" sz="2400" dirty="0">
                <a:solidFill>
                  <a:srgbClr val="000000"/>
                </a:solidFill>
                <a:effectLst/>
                <a:latin typeface="Times New Roman" panose="02020603050405020304" pitchFamily="18" charset="0"/>
                <a:ea typeface="Times New Roman" panose="02020603050405020304" pitchFamily="18" charset="0"/>
              </a:rPr>
            </a:br>
            <a:r>
              <a:rPr lang="en-US" sz="2400" dirty="0">
                <a:solidFill>
                  <a:srgbClr val="000000"/>
                </a:solidFill>
                <a:effectLst/>
                <a:latin typeface="Times New Roman" panose="02020603050405020304" pitchFamily="18" charset="0"/>
                <a:ea typeface="Times New Roman" panose="02020603050405020304" pitchFamily="18" charset="0"/>
              </a:rPr>
              <a:t>Powering </a:t>
            </a:r>
            <a:r>
              <a:rPr lang="en-US" sz="2400" dirty="0" err="1">
                <a:solidFill>
                  <a:srgbClr val="000000"/>
                </a:solidFill>
                <a:effectLst/>
                <a:latin typeface="Times New Roman" panose="02020603050405020304" pitchFamily="18" charset="0"/>
                <a:ea typeface="Times New Roman" panose="02020603050405020304" pitchFamily="18" charset="0"/>
              </a:rPr>
              <a:t>a,b,c</a:t>
            </a:r>
            <a:r>
              <a:rPr lang="en-US" sz="2400" dirty="0">
                <a:solidFill>
                  <a:srgbClr val="000000"/>
                </a:solidFill>
                <a:effectLst/>
                <a:latin typeface="Times New Roman" panose="02020603050405020304" pitchFamily="18" charset="0"/>
                <a:ea typeface="Times New Roman" panose="02020603050405020304" pitchFamily="18" charset="0"/>
              </a:rPr>
              <a:t> d and g will display the number 3. </a:t>
            </a:r>
            <a:br>
              <a:rPr lang="en-US" sz="2400" dirty="0">
                <a:solidFill>
                  <a:srgbClr val="000000"/>
                </a:solidFill>
                <a:effectLst/>
                <a:latin typeface="Times New Roman" panose="02020603050405020304" pitchFamily="18" charset="0"/>
                <a:ea typeface="Times New Roman" panose="02020603050405020304" pitchFamily="18" charset="0"/>
              </a:rPr>
            </a:br>
            <a:r>
              <a:rPr lang="en-US" sz="2400" dirty="0">
                <a:solidFill>
                  <a:srgbClr val="000000"/>
                </a:solidFill>
                <a:effectLst/>
                <a:latin typeface="Times New Roman" panose="02020603050405020304" pitchFamily="18" charset="0"/>
                <a:ea typeface="Times New Roman" panose="02020603050405020304" pitchFamily="18" charset="0"/>
              </a:rPr>
              <a:t>Numbers 0 to 9 can be displayed. </a:t>
            </a:r>
          </a:p>
          <a:p>
            <a:r>
              <a:rPr lang="en-US" sz="2400" dirty="0">
                <a:solidFill>
                  <a:srgbClr val="000000"/>
                </a:solidFill>
                <a:effectLst/>
                <a:latin typeface="Times New Roman" panose="02020603050405020304" pitchFamily="18" charset="0"/>
                <a:ea typeface="Times New Roman" panose="02020603050405020304" pitchFamily="18" charset="0"/>
              </a:rPr>
              <a:t>The </a:t>
            </a:r>
            <a:r>
              <a:rPr lang="en-US" sz="2400" dirty="0" err="1">
                <a:solidFill>
                  <a:srgbClr val="000000"/>
                </a:solidFill>
                <a:effectLst/>
                <a:latin typeface="Times New Roman" panose="02020603050405020304" pitchFamily="18" charset="0"/>
                <a:ea typeface="Times New Roman" panose="02020603050405020304" pitchFamily="18" charset="0"/>
              </a:rPr>
              <a:t>d.p</a:t>
            </a:r>
            <a:r>
              <a:rPr lang="en-US" sz="2400" dirty="0">
                <a:solidFill>
                  <a:srgbClr val="000000"/>
                </a:solidFill>
                <a:effectLst/>
                <a:latin typeface="Times New Roman" panose="02020603050405020304" pitchFamily="18" charset="0"/>
                <a:ea typeface="Times New Roman" panose="02020603050405020304" pitchFamily="18" charset="0"/>
              </a:rPr>
              <a:t> represents a decimal point. </a:t>
            </a:r>
            <a:endParaRPr lang="en-US" sz="2400" b="1" dirty="0">
              <a:solidFill>
                <a:srgbClr val="000000"/>
              </a:solidFill>
              <a:effectLst/>
              <a:latin typeface="Times New Roman" panose="02020603050405020304" pitchFamily="18" charset="0"/>
              <a:ea typeface="Times New Roman" panose="02020603050405020304" pitchFamily="18" charset="0"/>
            </a:endParaRPr>
          </a:p>
          <a:p>
            <a:endParaRPr lang="en-RW" sz="24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fld id="{6634F47E-88D2-4134-91F8-6115ED53C8AC}" type="datetime1">
              <a:rPr lang="en-US" smtClean="0"/>
              <a:t>5/4/2023</a:t>
            </a:fld>
            <a:endParaRPr lang="en-US" dirty="0"/>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10</a:t>
            </a:fld>
            <a:endParaRPr lang="en-US"/>
          </a:p>
        </p:txBody>
      </p:sp>
    </p:spTree>
    <p:extLst>
      <p:ext uri="{BB962C8B-B14F-4D97-AF65-F5344CB8AC3E}">
        <p14:creationId xmlns:p14="http://schemas.microsoft.com/office/powerpoint/2010/main" val="842185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14400"/>
          </a:xfrm>
        </p:spPr>
        <p:txBody>
          <a:bodyPr rtlCol="0">
            <a:normAutofit fontScale="90000"/>
          </a:bodyPr>
          <a:lstStyle/>
          <a:p>
            <a:pPr eaLnBrk="1" fontAlgn="auto" hangingPunct="1">
              <a:spcAft>
                <a:spcPts val="0"/>
              </a:spcAft>
              <a:defRPr/>
            </a:pPr>
            <a:br>
              <a:rPr lang="en-US" b="1" dirty="0">
                <a:solidFill>
                  <a:schemeClr val="tx1"/>
                </a:solidFill>
              </a:rPr>
            </a:br>
            <a:br>
              <a:rPr lang="en-US" b="1" dirty="0">
                <a:solidFill>
                  <a:schemeClr val="tx1"/>
                </a:solidFill>
              </a:rPr>
            </a:br>
            <a:br>
              <a:rPr lang="en-US" b="1" dirty="0">
                <a:solidFill>
                  <a:schemeClr val="tx1"/>
                </a:solidFill>
              </a:rPr>
            </a:br>
            <a:br>
              <a:rPr lang="en-US" b="1" dirty="0">
                <a:solidFill>
                  <a:schemeClr val="tx1"/>
                </a:solidFill>
              </a:rPr>
            </a:br>
            <a:br>
              <a:rPr lang="en-US" dirty="0"/>
            </a:br>
            <a:r>
              <a:rPr lang="en-US" b="1" dirty="0">
                <a:solidFill>
                  <a:schemeClr val="tx1"/>
                </a:solidFill>
              </a:rPr>
              <a:t>UNIT 2: ANALOG ELECTRONICS</a:t>
            </a:r>
          </a:p>
        </p:txBody>
      </p:sp>
      <p:sp>
        <p:nvSpPr>
          <p:cNvPr id="8195" name="Content Placeholder 2"/>
          <p:cNvSpPr>
            <a:spLocks noGrp="1"/>
          </p:cNvSpPr>
          <p:nvPr>
            <p:ph sz="quarter" idx="1"/>
          </p:nvPr>
        </p:nvSpPr>
        <p:spPr>
          <a:xfrm>
            <a:off x="533400" y="1219200"/>
            <a:ext cx="8153400" cy="5257800"/>
          </a:xfrm>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Diodes</a:t>
            </a:r>
          </a:p>
          <a:p>
            <a:r>
              <a:rPr lang="en-US" sz="2400" b="1" dirty="0">
                <a:solidFill>
                  <a:srgbClr val="000000"/>
                </a:solidFill>
                <a:latin typeface="Times New Roman" panose="02020603050405020304" pitchFamily="18" charset="0"/>
                <a:ea typeface="Times New Roman" panose="02020603050405020304" pitchFamily="18" charset="0"/>
              </a:rPr>
              <a:t>Light Emitting Diode (LED)</a:t>
            </a:r>
          </a:p>
          <a:p>
            <a:pPr marL="0" marR="0">
              <a:spcBef>
                <a:spcPts val="0"/>
              </a:spcBef>
              <a:spcAft>
                <a:spcPts val="0"/>
              </a:spcAft>
            </a:pPr>
            <a:endParaRPr lang="en-RW" sz="24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fld id="{6634F47E-88D2-4134-91F8-6115ED53C8AC}" type="datetime1">
              <a:rPr lang="en-US" smtClean="0"/>
              <a:t>5/4/2023</a:t>
            </a:fld>
            <a:endParaRPr lang="en-US" dirty="0"/>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11</a:t>
            </a:fld>
            <a:endParaRPr lang="en-US"/>
          </a:p>
        </p:txBody>
      </p:sp>
      <p:pic>
        <p:nvPicPr>
          <p:cNvPr id="6" name="Picture 5">
            <a:extLst>
              <a:ext uri="{FF2B5EF4-FFF2-40B4-BE49-F238E27FC236}">
                <a16:creationId xmlns:a16="http://schemas.microsoft.com/office/drawing/2014/main" id="{F061D1C1-F865-F560-A646-B9DE39F86CD6}"/>
              </a:ext>
            </a:extLst>
          </p:cNvPr>
          <p:cNvPicPr>
            <a:picLocks noChangeAspect="1"/>
          </p:cNvPicPr>
          <p:nvPr/>
        </p:nvPicPr>
        <p:blipFill>
          <a:blip r:embed="rId2"/>
          <a:stretch>
            <a:fillRect/>
          </a:stretch>
        </p:blipFill>
        <p:spPr>
          <a:xfrm>
            <a:off x="228600" y="2247900"/>
            <a:ext cx="8748097" cy="3086100"/>
          </a:xfrm>
          <a:prstGeom prst="rect">
            <a:avLst/>
          </a:prstGeom>
        </p:spPr>
      </p:pic>
    </p:spTree>
    <p:extLst>
      <p:ext uri="{BB962C8B-B14F-4D97-AF65-F5344CB8AC3E}">
        <p14:creationId xmlns:p14="http://schemas.microsoft.com/office/powerpoint/2010/main" val="3431887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14400"/>
          </a:xfrm>
        </p:spPr>
        <p:txBody>
          <a:bodyPr rtlCol="0">
            <a:normAutofit fontScale="90000"/>
          </a:bodyPr>
          <a:lstStyle/>
          <a:p>
            <a:pPr eaLnBrk="1" fontAlgn="auto" hangingPunct="1">
              <a:spcAft>
                <a:spcPts val="0"/>
              </a:spcAft>
              <a:defRPr/>
            </a:pPr>
            <a:br>
              <a:rPr lang="en-US" b="1" dirty="0">
                <a:solidFill>
                  <a:schemeClr val="tx1"/>
                </a:solidFill>
              </a:rPr>
            </a:br>
            <a:br>
              <a:rPr lang="en-US" b="1" dirty="0">
                <a:solidFill>
                  <a:schemeClr val="tx1"/>
                </a:solidFill>
              </a:rPr>
            </a:br>
            <a:br>
              <a:rPr lang="en-US" b="1" dirty="0">
                <a:solidFill>
                  <a:schemeClr val="tx1"/>
                </a:solidFill>
              </a:rPr>
            </a:br>
            <a:br>
              <a:rPr lang="en-US" b="1" dirty="0">
                <a:solidFill>
                  <a:schemeClr val="tx1"/>
                </a:solidFill>
              </a:rPr>
            </a:br>
            <a:br>
              <a:rPr lang="en-US" dirty="0"/>
            </a:br>
            <a:r>
              <a:rPr lang="en-US" b="1" dirty="0">
                <a:solidFill>
                  <a:schemeClr val="tx1"/>
                </a:solidFill>
              </a:rPr>
              <a:t>UNIT 2: ANALOG ELECTRONICS</a:t>
            </a:r>
          </a:p>
        </p:txBody>
      </p:sp>
      <p:sp>
        <p:nvSpPr>
          <p:cNvPr id="8195" name="Content Placeholder 2"/>
          <p:cNvSpPr>
            <a:spLocks noGrp="1"/>
          </p:cNvSpPr>
          <p:nvPr>
            <p:ph sz="quarter" idx="1"/>
          </p:nvPr>
        </p:nvSpPr>
        <p:spPr>
          <a:xfrm>
            <a:off x="533400" y="1219200"/>
            <a:ext cx="8153400" cy="5257800"/>
          </a:xfrm>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Diodes</a:t>
            </a:r>
          </a:p>
          <a:p>
            <a:r>
              <a:rPr lang="en-US" sz="2400" b="1" dirty="0">
                <a:solidFill>
                  <a:srgbClr val="000000"/>
                </a:solidFill>
                <a:latin typeface="Times New Roman" panose="02020603050405020304" pitchFamily="18" charset="0"/>
                <a:ea typeface="Times New Roman" panose="02020603050405020304" pitchFamily="18" charset="0"/>
              </a:rPr>
              <a:t>Light Emitting Diode (LED)</a:t>
            </a:r>
          </a:p>
          <a:p>
            <a:pPr marL="0" marR="0">
              <a:spcBef>
                <a:spcPts val="0"/>
              </a:spcBef>
              <a:spcAft>
                <a:spcPts val="0"/>
              </a:spcAft>
            </a:pPr>
            <a:endParaRPr lang="en-RW" sz="24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fld id="{6634F47E-88D2-4134-91F8-6115ED53C8AC}" type="datetime1">
              <a:rPr lang="en-US" smtClean="0"/>
              <a:t>5/4/2023</a:t>
            </a:fld>
            <a:endParaRPr lang="en-US" dirty="0"/>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12</a:t>
            </a:fld>
            <a:endParaRPr lang="en-US"/>
          </a:p>
        </p:txBody>
      </p:sp>
      <p:pic>
        <p:nvPicPr>
          <p:cNvPr id="7" name="Picture 6">
            <a:extLst>
              <a:ext uri="{FF2B5EF4-FFF2-40B4-BE49-F238E27FC236}">
                <a16:creationId xmlns:a16="http://schemas.microsoft.com/office/drawing/2014/main" id="{AB37257A-BD83-CF9D-4714-9B7708FDD69B}"/>
              </a:ext>
            </a:extLst>
          </p:cNvPr>
          <p:cNvPicPr>
            <a:picLocks noChangeAspect="1"/>
          </p:cNvPicPr>
          <p:nvPr/>
        </p:nvPicPr>
        <p:blipFill>
          <a:blip r:embed="rId2"/>
          <a:stretch>
            <a:fillRect/>
          </a:stretch>
        </p:blipFill>
        <p:spPr>
          <a:xfrm>
            <a:off x="2058156" y="2133600"/>
            <a:ext cx="4817102" cy="3810000"/>
          </a:xfrm>
          <a:prstGeom prst="rect">
            <a:avLst/>
          </a:prstGeom>
        </p:spPr>
      </p:pic>
    </p:spTree>
    <p:extLst>
      <p:ext uri="{BB962C8B-B14F-4D97-AF65-F5344CB8AC3E}">
        <p14:creationId xmlns:p14="http://schemas.microsoft.com/office/powerpoint/2010/main" val="280952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14400"/>
          </a:xfrm>
        </p:spPr>
        <p:txBody>
          <a:bodyPr rtlCol="0">
            <a:normAutofit fontScale="90000"/>
          </a:bodyPr>
          <a:lstStyle/>
          <a:p>
            <a:pPr eaLnBrk="1" fontAlgn="auto" hangingPunct="1">
              <a:spcAft>
                <a:spcPts val="0"/>
              </a:spcAft>
              <a:defRPr/>
            </a:pPr>
            <a:br>
              <a:rPr lang="en-US" b="1" dirty="0">
                <a:solidFill>
                  <a:schemeClr val="tx1"/>
                </a:solidFill>
              </a:rPr>
            </a:br>
            <a:br>
              <a:rPr lang="en-US" b="1" dirty="0">
                <a:solidFill>
                  <a:schemeClr val="tx1"/>
                </a:solidFill>
              </a:rPr>
            </a:br>
            <a:br>
              <a:rPr lang="en-US" b="1" dirty="0">
                <a:solidFill>
                  <a:schemeClr val="tx1"/>
                </a:solidFill>
              </a:rPr>
            </a:br>
            <a:br>
              <a:rPr lang="en-US" b="1" dirty="0">
                <a:solidFill>
                  <a:schemeClr val="tx1"/>
                </a:solidFill>
              </a:rPr>
            </a:br>
            <a:br>
              <a:rPr lang="en-US" dirty="0"/>
            </a:br>
            <a:r>
              <a:rPr lang="en-US" b="1" dirty="0">
                <a:solidFill>
                  <a:schemeClr val="tx1"/>
                </a:solidFill>
              </a:rPr>
              <a:t>UNIT 2: ANALOG ELECTRONICS</a:t>
            </a:r>
          </a:p>
        </p:txBody>
      </p:sp>
      <p:sp>
        <p:nvSpPr>
          <p:cNvPr id="8195" name="Content Placeholder 2"/>
          <p:cNvSpPr>
            <a:spLocks noGrp="1"/>
          </p:cNvSpPr>
          <p:nvPr>
            <p:ph sz="quarter" idx="1"/>
          </p:nvPr>
        </p:nvSpPr>
        <p:spPr>
          <a:xfrm>
            <a:off x="533400" y="1219200"/>
            <a:ext cx="8153400" cy="5257800"/>
          </a:xfrm>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Exercises on Diodes</a:t>
            </a:r>
          </a:p>
          <a:p>
            <a:r>
              <a:rPr lang="en-US" sz="2400" dirty="0">
                <a:solidFill>
                  <a:srgbClr val="000000"/>
                </a:solidFill>
                <a:latin typeface="Times New Roman" panose="02020603050405020304" pitchFamily="18" charset="0"/>
                <a:ea typeface="Times New Roman" panose="02020603050405020304" pitchFamily="18" charset="0"/>
              </a:rPr>
              <a:t>1. Find the current through the diode in the circuit shown in Figure below. Assume the diode to be ideal.</a:t>
            </a:r>
          </a:p>
          <a:p>
            <a:pPr marL="0" marR="0">
              <a:spcBef>
                <a:spcPts val="0"/>
              </a:spcBef>
              <a:spcAft>
                <a:spcPts val="0"/>
              </a:spcAft>
            </a:pPr>
            <a:endParaRPr lang="en-RW" sz="24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fld id="{6634F47E-88D2-4134-91F8-6115ED53C8AC}" type="datetime1">
              <a:rPr lang="en-US" smtClean="0"/>
              <a:t>5/4/2023</a:t>
            </a:fld>
            <a:endParaRPr lang="en-US" dirty="0"/>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13</a:t>
            </a:fld>
            <a:endParaRPr lang="en-US"/>
          </a:p>
        </p:txBody>
      </p:sp>
      <p:pic>
        <p:nvPicPr>
          <p:cNvPr id="6" name="Picture 5">
            <a:extLst>
              <a:ext uri="{FF2B5EF4-FFF2-40B4-BE49-F238E27FC236}">
                <a16:creationId xmlns:a16="http://schemas.microsoft.com/office/drawing/2014/main" id="{7967C4A6-95B6-EE34-BCE1-2481B4CAE76F}"/>
              </a:ext>
            </a:extLst>
          </p:cNvPr>
          <p:cNvPicPr>
            <a:picLocks noChangeAspect="1"/>
          </p:cNvPicPr>
          <p:nvPr/>
        </p:nvPicPr>
        <p:blipFill>
          <a:blip r:embed="rId2"/>
          <a:stretch>
            <a:fillRect/>
          </a:stretch>
        </p:blipFill>
        <p:spPr>
          <a:xfrm>
            <a:off x="1143000" y="2753712"/>
            <a:ext cx="6648450" cy="3209925"/>
          </a:xfrm>
          <a:prstGeom prst="rect">
            <a:avLst/>
          </a:prstGeom>
        </p:spPr>
      </p:pic>
    </p:spTree>
    <p:extLst>
      <p:ext uri="{BB962C8B-B14F-4D97-AF65-F5344CB8AC3E}">
        <p14:creationId xmlns:p14="http://schemas.microsoft.com/office/powerpoint/2010/main" val="3447866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14400"/>
          </a:xfrm>
        </p:spPr>
        <p:txBody>
          <a:bodyPr rtlCol="0">
            <a:normAutofit fontScale="90000"/>
          </a:bodyPr>
          <a:lstStyle/>
          <a:p>
            <a:pPr eaLnBrk="1" fontAlgn="auto" hangingPunct="1">
              <a:spcAft>
                <a:spcPts val="0"/>
              </a:spcAft>
              <a:defRPr/>
            </a:pPr>
            <a:br>
              <a:rPr lang="en-US" b="1" dirty="0">
                <a:solidFill>
                  <a:schemeClr val="tx1"/>
                </a:solidFill>
              </a:rPr>
            </a:br>
            <a:br>
              <a:rPr lang="en-US" b="1" dirty="0">
                <a:solidFill>
                  <a:schemeClr val="tx1"/>
                </a:solidFill>
              </a:rPr>
            </a:br>
            <a:br>
              <a:rPr lang="en-US" b="1" dirty="0">
                <a:solidFill>
                  <a:schemeClr val="tx1"/>
                </a:solidFill>
              </a:rPr>
            </a:br>
            <a:br>
              <a:rPr lang="en-US" b="1" dirty="0">
                <a:solidFill>
                  <a:schemeClr val="tx1"/>
                </a:solidFill>
              </a:rPr>
            </a:br>
            <a:br>
              <a:rPr lang="en-US" dirty="0"/>
            </a:br>
            <a:r>
              <a:rPr lang="en-US" b="1" dirty="0">
                <a:solidFill>
                  <a:schemeClr val="tx1"/>
                </a:solidFill>
              </a:rPr>
              <a:t>UNIT 2: ANALOG ELECTRONICS</a:t>
            </a:r>
          </a:p>
        </p:txBody>
      </p:sp>
      <p:sp>
        <p:nvSpPr>
          <p:cNvPr id="8195" name="Content Placeholder 2"/>
          <p:cNvSpPr>
            <a:spLocks noGrp="1"/>
          </p:cNvSpPr>
          <p:nvPr>
            <p:ph sz="quarter" idx="1"/>
          </p:nvPr>
        </p:nvSpPr>
        <p:spPr>
          <a:xfrm>
            <a:off x="533400" y="1219200"/>
            <a:ext cx="8153400" cy="5257800"/>
          </a:xfrm>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Exercises on Diodes</a:t>
            </a:r>
          </a:p>
          <a:p>
            <a:pPr marL="0" marR="0">
              <a:spcBef>
                <a:spcPts val="0"/>
              </a:spcBef>
              <a:spcAft>
                <a:spcPts val="0"/>
              </a:spcAft>
            </a:pPr>
            <a:r>
              <a:rPr lang="fr-CA" sz="2400" b="1" dirty="0">
                <a:solidFill>
                  <a:srgbClr val="000000"/>
                </a:solidFill>
                <a:effectLst/>
                <a:latin typeface="Times New Roman" panose="02020603050405020304" pitchFamily="18" charset="0"/>
                <a:ea typeface="Times New Roman" panose="02020603050405020304" pitchFamily="18" charset="0"/>
              </a:rPr>
              <a:t>Solution:</a:t>
            </a:r>
          </a:p>
          <a:p>
            <a:pPr marL="0" marR="0">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rPr>
              <a:t>We shall use Thevenin’s theorem to find current in the diode.</a:t>
            </a:r>
            <a:endParaRPr lang="en-RW" sz="24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fld id="{6634F47E-88D2-4134-91F8-6115ED53C8AC}" type="datetime1">
              <a:rPr lang="en-US" smtClean="0"/>
              <a:t>5/4/2023</a:t>
            </a:fld>
            <a:endParaRPr lang="en-US" dirty="0"/>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14</a:t>
            </a:fld>
            <a:endParaRPr lang="en-US"/>
          </a:p>
        </p:txBody>
      </p:sp>
      <p:pic>
        <p:nvPicPr>
          <p:cNvPr id="7" name="Picture 6">
            <a:extLst>
              <a:ext uri="{FF2B5EF4-FFF2-40B4-BE49-F238E27FC236}">
                <a16:creationId xmlns:a16="http://schemas.microsoft.com/office/drawing/2014/main" id="{3FAD1FE7-EA5C-AE0A-7F56-59EAF4BC266E}"/>
              </a:ext>
            </a:extLst>
          </p:cNvPr>
          <p:cNvPicPr>
            <a:picLocks noChangeAspect="1"/>
          </p:cNvPicPr>
          <p:nvPr/>
        </p:nvPicPr>
        <p:blipFill>
          <a:blip r:embed="rId2"/>
          <a:stretch>
            <a:fillRect/>
          </a:stretch>
        </p:blipFill>
        <p:spPr>
          <a:xfrm>
            <a:off x="533400" y="2447432"/>
            <a:ext cx="7996868" cy="3558451"/>
          </a:xfrm>
          <a:prstGeom prst="rect">
            <a:avLst/>
          </a:prstGeom>
        </p:spPr>
      </p:pic>
    </p:spTree>
    <p:extLst>
      <p:ext uri="{BB962C8B-B14F-4D97-AF65-F5344CB8AC3E}">
        <p14:creationId xmlns:p14="http://schemas.microsoft.com/office/powerpoint/2010/main" val="2821518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14400"/>
          </a:xfrm>
        </p:spPr>
        <p:txBody>
          <a:bodyPr rtlCol="0">
            <a:normAutofit fontScale="90000"/>
          </a:bodyPr>
          <a:lstStyle/>
          <a:p>
            <a:pPr eaLnBrk="1" fontAlgn="auto" hangingPunct="1">
              <a:spcAft>
                <a:spcPts val="0"/>
              </a:spcAft>
              <a:defRPr/>
            </a:pPr>
            <a:br>
              <a:rPr lang="en-US" b="1" dirty="0">
                <a:solidFill>
                  <a:schemeClr val="tx1"/>
                </a:solidFill>
              </a:rPr>
            </a:br>
            <a:br>
              <a:rPr lang="en-US" b="1" dirty="0">
                <a:solidFill>
                  <a:schemeClr val="tx1"/>
                </a:solidFill>
              </a:rPr>
            </a:br>
            <a:br>
              <a:rPr lang="en-US" b="1" dirty="0">
                <a:solidFill>
                  <a:schemeClr val="tx1"/>
                </a:solidFill>
              </a:rPr>
            </a:br>
            <a:br>
              <a:rPr lang="en-US" b="1" dirty="0">
                <a:solidFill>
                  <a:schemeClr val="tx1"/>
                </a:solidFill>
              </a:rPr>
            </a:br>
            <a:br>
              <a:rPr lang="en-US" dirty="0"/>
            </a:br>
            <a:r>
              <a:rPr lang="en-US" b="1" dirty="0">
                <a:solidFill>
                  <a:schemeClr val="tx1"/>
                </a:solidFill>
              </a:rPr>
              <a:t>UNIT 2: ANALOG ELECTRONICS</a:t>
            </a:r>
          </a:p>
        </p:txBody>
      </p:sp>
      <p:sp>
        <p:nvSpPr>
          <p:cNvPr id="8195" name="Content Placeholder 2"/>
          <p:cNvSpPr>
            <a:spLocks noGrp="1"/>
          </p:cNvSpPr>
          <p:nvPr>
            <p:ph sz="quarter" idx="1"/>
          </p:nvPr>
        </p:nvSpPr>
        <p:spPr>
          <a:xfrm>
            <a:off x="533400" y="1219200"/>
            <a:ext cx="8153400" cy="5257800"/>
          </a:xfrm>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Exercises on Diodes</a:t>
            </a:r>
          </a:p>
          <a:p>
            <a:pPr marL="0" marR="0">
              <a:spcBef>
                <a:spcPts val="0"/>
              </a:spcBef>
              <a:spcAft>
                <a:spcPts val="0"/>
              </a:spcAft>
            </a:pPr>
            <a:r>
              <a:rPr lang="fr-CA" sz="2400" b="1" dirty="0">
                <a:solidFill>
                  <a:srgbClr val="000000"/>
                </a:solidFill>
                <a:effectLst/>
                <a:latin typeface="Times New Roman" panose="02020603050405020304" pitchFamily="18" charset="0"/>
                <a:ea typeface="Times New Roman" panose="02020603050405020304" pitchFamily="18" charset="0"/>
              </a:rPr>
              <a:t>Solution:</a:t>
            </a:r>
          </a:p>
          <a:p>
            <a:pPr marL="0" marR="0">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rPr>
              <a:t>The Figure below shows Thevenin’s equivalent circuit. Since the diode is ideal, it has zero resistance.</a:t>
            </a:r>
            <a:endParaRPr lang="en-US" dirty="0"/>
          </a:p>
        </p:txBody>
      </p:sp>
      <p:sp>
        <p:nvSpPr>
          <p:cNvPr id="3" name="Date Placeholder 2"/>
          <p:cNvSpPr>
            <a:spLocks noGrp="1"/>
          </p:cNvSpPr>
          <p:nvPr>
            <p:ph type="dt" sz="half" idx="10"/>
          </p:nvPr>
        </p:nvSpPr>
        <p:spPr/>
        <p:txBody>
          <a:bodyPr/>
          <a:lstStyle/>
          <a:p>
            <a:pPr>
              <a:defRPr/>
            </a:pPr>
            <a:fld id="{6634F47E-88D2-4134-91F8-6115ED53C8AC}" type="datetime1">
              <a:rPr lang="en-US" smtClean="0"/>
              <a:t>5/4/2023</a:t>
            </a:fld>
            <a:endParaRPr lang="en-US" dirty="0"/>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15</a:t>
            </a:fld>
            <a:endParaRPr lang="en-US"/>
          </a:p>
        </p:txBody>
      </p:sp>
      <p:pic>
        <p:nvPicPr>
          <p:cNvPr id="6" name="Picture 5">
            <a:extLst>
              <a:ext uri="{FF2B5EF4-FFF2-40B4-BE49-F238E27FC236}">
                <a16:creationId xmlns:a16="http://schemas.microsoft.com/office/drawing/2014/main" id="{0C4C01BF-8D6A-C1F0-C520-E2FA51B546F7}"/>
              </a:ext>
            </a:extLst>
          </p:cNvPr>
          <p:cNvPicPr>
            <a:picLocks noChangeAspect="1"/>
          </p:cNvPicPr>
          <p:nvPr/>
        </p:nvPicPr>
        <p:blipFill>
          <a:blip r:embed="rId2"/>
          <a:stretch>
            <a:fillRect/>
          </a:stretch>
        </p:blipFill>
        <p:spPr>
          <a:xfrm>
            <a:off x="2133601" y="2670405"/>
            <a:ext cx="4267200" cy="2651393"/>
          </a:xfrm>
          <a:prstGeom prst="rect">
            <a:avLst/>
          </a:prstGeom>
        </p:spPr>
      </p:pic>
      <p:pic>
        <p:nvPicPr>
          <p:cNvPr id="9" name="Picture 8">
            <a:extLst>
              <a:ext uri="{FF2B5EF4-FFF2-40B4-BE49-F238E27FC236}">
                <a16:creationId xmlns:a16="http://schemas.microsoft.com/office/drawing/2014/main" id="{0EEE700F-CAC5-B9DC-606E-E854237CCA26}"/>
              </a:ext>
            </a:extLst>
          </p:cNvPr>
          <p:cNvPicPr>
            <a:picLocks noChangeAspect="1"/>
          </p:cNvPicPr>
          <p:nvPr/>
        </p:nvPicPr>
        <p:blipFill>
          <a:blip r:embed="rId3"/>
          <a:stretch>
            <a:fillRect/>
          </a:stretch>
        </p:blipFill>
        <p:spPr>
          <a:xfrm>
            <a:off x="1295400" y="5260475"/>
            <a:ext cx="6629400" cy="874517"/>
          </a:xfrm>
          <a:prstGeom prst="rect">
            <a:avLst/>
          </a:prstGeom>
        </p:spPr>
      </p:pic>
    </p:spTree>
    <p:extLst>
      <p:ext uri="{BB962C8B-B14F-4D97-AF65-F5344CB8AC3E}">
        <p14:creationId xmlns:p14="http://schemas.microsoft.com/office/powerpoint/2010/main" val="372215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14400"/>
          </a:xfrm>
        </p:spPr>
        <p:txBody>
          <a:bodyPr rtlCol="0">
            <a:normAutofit fontScale="90000"/>
          </a:bodyPr>
          <a:lstStyle/>
          <a:p>
            <a:pPr eaLnBrk="1" fontAlgn="auto" hangingPunct="1">
              <a:spcAft>
                <a:spcPts val="0"/>
              </a:spcAft>
              <a:defRPr/>
            </a:pPr>
            <a:br>
              <a:rPr lang="en-US" b="1" dirty="0">
                <a:solidFill>
                  <a:schemeClr val="tx1"/>
                </a:solidFill>
              </a:rPr>
            </a:br>
            <a:br>
              <a:rPr lang="en-US" b="1" dirty="0">
                <a:solidFill>
                  <a:schemeClr val="tx1"/>
                </a:solidFill>
              </a:rPr>
            </a:br>
            <a:br>
              <a:rPr lang="en-US" b="1" dirty="0">
                <a:solidFill>
                  <a:schemeClr val="tx1"/>
                </a:solidFill>
              </a:rPr>
            </a:br>
            <a:br>
              <a:rPr lang="en-US" b="1" dirty="0">
                <a:solidFill>
                  <a:schemeClr val="tx1"/>
                </a:solidFill>
              </a:rPr>
            </a:br>
            <a:br>
              <a:rPr lang="en-US" dirty="0"/>
            </a:br>
            <a:r>
              <a:rPr lang="en-US" b="1" dirty="0">
                <a:solidFill>
                  <a:schemeClr val="tx1"/>
                </a:solidFill>
              </a:rPr>
              <a:t>UNIT 2: ANALOG ELECTRONICS</a:t>
            </a:r>
          </a:p>
        </p:txBody>
      </p:sp>
      <p:sp>
        <p:nvSpPr>
          <p:cNvPr id="8195" name="Content Placeholder 2"/>
          <p:cNvSpPr>
            <a:spLocks noGrp="1"/>
          </p:cNvSpPr>
          <p:nvPr>
            <p:ph sz="quarter" idx="1"/>
          </p:nvPr>
        </p:nvSpPr>
        <p:spPr>
          <a:xfrm>
            <a:off x="533400" y="1219200"/>
            <a:ext cx="8153400" cy="5257800"/>
          </a:xfrm>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Exercises on Diodes</a:t>
            </a:r>
          </a:p>
          <a:p>
            <a:pPr marL="0" marR="0">
              <a:spcBef>
                <a:spcPts val="0"/>
              </a:spcBef>
              <a:spcAft>
                <a:spcPts val="0"/>
              </a:spcAft>
            </a:pPr>
            <a:r>
              <a:rPr lang="en-US" dirty="0"/>
              <a:t>2. Calculate the current through 48 Ω resistor in the circuit shown in Figure below. Assume the diodes to be of silicon and forward resistance of each diode is 1 Ω.</a:t>
            </a:r>
          </a:p>
        </p:txBody>
      </p:sp>
      <p:sp>
        <p:nvSpPr>
          <p:cNvPr id="3" name="Date Placeholder 2"/>
          <p:cNvSpPr>
            <a:spLocks noGrp="1"/>
          </p:cNvSpPr>
          <p:nvPr>
            <p:ph type="dt" sz="half" idx="10"/>
          </p:nvPr>
        </p:nvSpPr>
        <p:spPr/>
        <p:txBody>
          <a:bodyPr/>
          <a:lstStyle/>
          <a:p>
            <a:pPr>
              <a:defRPr/>
            </a:pPr>
            <a:fld id="{6634F47E-88D2-4134-91F8-6115ED53C8AC}" type="datetime1">
              <a:rPr lang="en-US" smtClean="0"/>
              <a:t>5/4/2023</a:t>
            </a:fld>
            <a:endParaRPr lang="en-US" dirty="0"/>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16</a:t>
            </a:fld>
            <a:endParaRPr lang="en-US"/>
          </a:p>
        </p:txBody>
      </p:sp>
      <p:pic>
        <p:nvPicPr>
          <p:cNvPr id="7" name="Picture 6">
            <a:extLst>
              <a:ext uri="{FF2B5EF4-FFF2-40B4-BE49-F238E27FC236}">
                <a16:creationId xmlns:a16="http://schemas.microsoft.com/office/drawing/2014/main" id="{8081EF26-A483-0AE0-FED7-186B97A35645}"/>
              </a:ext>
            </a:extLst>
          </p:cNvPr>
          <p:cNvPicPr>
            <a:picLocks noChangeAspect="1"/>
          </p:cNvPicPr>
          <p:nvPr/>
        </p:nvPicPr>
        <p:blipFill>
          <a:blip r:embed="rId2"/>
          <a:stretch>
            <a:fillRect/>
          </a:stretch>
        </p:blipFill>
        <p:spPr>
          <a:xfrm>
            <a:off x="2286000" y="3048000"/>
            <a:ext cx="4070898" cy="2760643"/>
          </a:xfrm>
          <a:prstGeom prst="rect">
            <a:avLst/>
          </a:prstGeom>
        </p:spPr>
      </p:pic>
    </p:spTree>
    <p:extLst>
      <p:ext uri="{BB962C8B-B14F-4D97-AF65-F5344CB8AC3E}">
        <p14:creationId xmlns:p14="http://schemas.microsoft.com/office/powerpoint/2010/main" val="229492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14400"/>
          </a:xfrm>
        </p:spPr>
        <p:txBody>
          <a:bodyPr rtlCol="0">
            <a:normAutofit fontScale="90000"/>
          </a:bodyPr>
          <a:lstStyle/>
          <a:p>
            <a:pPr eaLnBrk="1" fontAlgn="auto" hangingPunct="1">
              <a:spcAft>
                <a:spcPts val="0"/>
              </a:spcAft>
              <a:defRPr/>
            </a:pPr>
            <a:br>
              <a:rPr lang="en-US" b="1" dirty="0">
                <a:solidFill>
                  <a:schemeClr val="tx1"/>
                </a:solidFill>
              </a:rPr>
            </a:br>
            <a:br>
              <a:rPr lang="en-US" b="1" dirty="0">
                <a:solidFill>
                  <a:schemeClr val="tx1"/>
                </a:solidFill>
              </a:rPr>
            </a:br>
            <a:br>
              <a:rPr lang="en-US" b="1" dirty="0">
                <a:solidFill>
                  <a:schemeClr val="tx1"/>
                </a:solidFill>
              </a:rPr>
            </a:br>
            <a:br>
              <a:rPr lang="en-US" b="1" dirty="0">
                <a:solidFill>
                  <a:schemeClr val="tx1"/>
                </a:solidFill>
              </a:rPr>
            </a:br>
            <a:br>
              <a:rPr lang="en-US" dirty="0"/>
            </a:br>
            <a:r>
              <a:rPr lang="en-US" b="1" dirty="0">
                <a:solidFill>
                  <a:schemeClr val="tx1"/>
                </a:solidFill>
              </a:rPr>
              <a:t>UNIT 2: ANALOG ELECTRONICS</a:t>
            </a:r>
          </a:p>
        </p:txBody>
      </p:sp>
      <p:sp>
        <p:nvSpPr>
          <p:cNvPr id="8195" name="Content Placeholder 2"/>
          <p:cNvSpPr>
            <a:spLocks noGrp="1"/>
          </p:cNvSpPr>
          <p:nvPr>
            <p:ph sz="quarter" idx="1"/>
          </p:nvPr>
        </p:nvSpPr>
        <p:spPr>
          <a:xfrm>
            <a:off x="533400" y="1219200"/>
            <a:ext cx="8153400" cy="5257800"/>
          </a:xfrm>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Exercises on Diodes</a:t>
            </a:r>
          </a:p>
          <a:p>
            <a:pPr marL="0" marR="0">
              <a:spcBef>
                <a:spcPts val="0"/>
              </a:spcBef>
              <a:spcAft>
                <a:spcPts val="0"/>
              </a:spcAft>
            </a:pPr>
            <a:r>
              <a:rPr lang="en-US" b="1" dirty="0"/>
              <a:t>Solution:</a:t>
            </a:r>
          </a:p>
          <a:p>
            <a:pPr marL="0" marR="0">
              <a:spcBef>
                <a:spcPts val="0"/>
              </a:spcBef>
              <a:spcAft>
                <a:spcPts val="0"/>
              </a:spcAft>
            </a:pPr>
            <a:r>
              <a:rPr lang="en-US" dirty="0"/>
              <a:t>Diodes D1 and D3 are forward biased while diodes D2 and D4 are reverse biased. We can, therefore, consider the branches containing diodes D2 and D4 as “open”.</a:t>
            </a:r>
          </a:p>
          <a:p>
            <a:pPr marL="0" marR="0">
              <a:spcBef>
                <a:spcPts val="0"/>
              </a:spcBef>
              <a:spcAft>
                <a:spcPts val="0"/>
              </a:spcAft>
            </a:pPr>
            <a:r>
              <a:rPr lang="en-US" dirty="0"/>
              <a:t>Replacing diodes D1 and D3 by their equivalent circuits and making the branches containing diodes D2 and D4 open, we get the circuit shown in Figure. As we know for a silicon diode, the barrier voltage is 0.7 V, while a Germanium diode has a barrier voltage of 0.3 V.</a:t>
            </a:r>
          </a:p>
        </p:txBody>
      </p:sp>
      <p:sp>
        <p:nvSpPr>
          <p:cNvPr id="3" name="Date Placeholder 2"/>
          <p:cNvSpPr>
            <a:spLocks noGrp="1"/>
          </p:cNvSpPr>
          <p:nvPr>
            <p:ph type="dt" sz="half" idx="10"/>
          </p:nvPr>
        </p:nvSpPr>
        <p:spPr/>
        <p:txBody>
          <a:bodyPr/>
          <a:lstStyle/>
          <a:p>
            <a:pPr>
              <a:defRPr/>
            </a:pPr>
            <a:fld id="{6634F47E-88D2-4134-91F8-6115ED53C8AC}" type="datetime1">
              <a:rPr lang="en-US" smtClean="0"/>
              <a:t>5/4/2023</a:t>
            </a:fld>
            <a:endParaRPr lang="en-US" dirty="0"/>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17</a:t>
            </a:fld>
            <a:endParaRPr lang="en-US"/>
          </a:p>
        </p:txBody>
      </p:sp>
    </p:spTree>
    <p:extLst>
      <p:ext uri="{BB962C8B-B14F-4D97-AF65-F5344CB8AC3E}">
        <p14:creationId xmlns:p14="http://schemas.microsoft.com/office/powerpoint/2010/main" val="1459839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14400"/>
          </a:xfrm>
        </p:spPr>
        <p:txBody>
          <a:bodyPr rtlCol="0">
            <a:normAutofit fontScale="90000"/>
          </a:bodyPr>
          <a:lstStyle/>
          <a:p>
            <a:pPr eaLnBrk="1" fontAlgn="auto" hangingPunct="1">
              <a:spcAft>
                <a:spcPts val="0"/>
              </a:spcAft>
              <a:defRPr/>
            </a:pPr>
            <a:br>
              <a:rPr lang="en-US" b="1" dirty="0">
                <a:solidFill>
                  <a:schemeClr val="tx1"/>
                </a:solidFill>
              </a:rPr>
            </a:br>
            <a:br>
              <a:rPr lang="en-US" b="1" dirty="0">
                <a:solidFill>
                  <a:schemeClr val="tx1"/>
                </a:solidFill>
              </a:rPr>
            </a:br>
            <a:br>
              <a:rPr lang="en-US" b="1" dirty="0">
                <a:solidFill>
                  <a:schemeClr val="tx1"/>
                </a:solidFill>
              </a:rPr>
            </a:br>
            <a:br>
              <a:rPr lang="en-US" b="1" dirty="0">
                <a:solidFill>
                  <a:schemeClr val="tx1"/>
                </a:solidFill>
              </a:rPr>
            </a:br>
            <a:br>
              <a:rPr lang="en-US" dirty="0"/>
            </a:br>
            <a:r>
              <a:rPr lang="en-US" b="1" dirty="0">
                <a:solidFill>
                  <a:schemeClr val="tx1"/>
                </a:solidFill>
              </a:rPr>
              <a:t>UNIT 2: ANALOG ELECTRONICS</a:t>
            </a:r>
          </a:p>
        </p:txBody>
      </p:sp>
      <p:sp>
        <p:nvSpPr>
          <p:cNvPr id="8195" name="Content Placeholder 2"/>
          <p:cNvSpPr>
            <a:spLocks noGrp="1"/>
          </p:cNvSpPr>
          <p:nvPr>
            <p:ph sz="quarter" idx="1"/>
          </p:nvPr>
        </p:nvSpPr>
        <p:spPr>
          <a:xfrm>
            <a:off x="533400" y="1219200"/>
            <a:ext cx="8153400" cy="5257800"/>
          </a:xfrm>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Exercises on Diodes</a:t>
            </a:r>
          </a:p>
          <a:p>
            <a:pPr marL="0" marR="0">
              <a:spcBef>
                <a:spcPts val="0"/>
              </a:spcBef>
              <a:spcAft>
                <a:spcPts val="0"/>
              </a:spcAft>
            </a:pPr>
            <a:r>
              <a:rPr lang="en-US" b="1" dirty="0"/>
              <a:t>Solution:</a:t>
            </a:r>
          </a:p>
          <a:p>
            <a:pPr marL="0" marR="0">
              <a:spcBef>
                <a:spcPts val="0"/>
              </a:spcBef>
              <a:spcAft>
                <a:spcPts val="0"/>
              </a:spcAft>
            </a:pPr>
            <a:endParaRPr lang="en-US" dirty="0"/>
          </a:p>
        </p:txBody>
      </p:sp>
      <p:sp>
        <p:nvSpPr>
          <p:cNvPr id="3" name="Date Placeholder 2"/>
          <p:cNvSpPr>
            <a:spLocks noGrp="1"/>
          </p:cNvSpPr>
          <p:nvPr>
            <p:ph type="dt" sz="half" idx="10"/>
          </p:nvPr>
        </p:nvSpPr>
        <p:spPr/>
        <p:txBody>
          <a:bodyPr/>
          <a:lstStyle/>
          <a:p>
            <a:pPr>
              <a:defRPr/>
            </a:pPr>
            <a:fld id="{6634F47E-88D2-4134-91F8-6115ED53C8AC}" type="datetime1">
              <a:rPr lang="en-US" smtClean="0"/>
              <a:t>5/4/2023</a:t>
            </a:fld>
            <a:endParaRPr lang="en-US" dirty="0"/>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18</a:t>
            </a:fld>
            <a:endParaRPr lang="en-US"/>
          </a:p>
        </p:txBody>
      </p:sp>
      <p:pic>
        <p:nvPicPr>
          <p:cNvPr id="6" name="Picture 5">
            <a:extLst>
              <a:ext uri="{FF2B5EF4-FFF2-40B4-BE49-F238E27FC236}">
                <a16:creationId xmlns:a16="http://schemas.microsoft.com/office/drawing/2014/main" id="{CE8F7828-BF25-48A8-7AF2-358643573651}"/>
              </a:ext>
            </a:extLst>
          </p:cNvPr>
          <p:cNvPicPr>
            <a:picLocks noChangeAspect="1"/>
          </p:cNvPicPr>
          <p:nvPr/>
        </p:nvPicPr>
        <p:blipFill>
          <a:blip r:embed="rId2"/>
          <a:stretch>
            <a:fillRect/>
          </a:stretch>
        </p:blipFill>
        <p:spPr>
          <a:xfrm>
            <a:off x="1676399" y="4724400"/>
            <a:ext cx="5791201" cy="1122644"/>
          </a:xfrm>
          <a:prstGeom prst="rect">
            <a:avLst/>
          </a:prstGeom>
        </p:spPr>
      </p:pic>
      <p:pic>
        <p:nvPicPr>
          <p:cNvPr id="8" name="Picture 7">
            <a:extLst>
              <a:ext uri="{FF2B5EF4-FFF2-40B4-BE49-F238E27FC236}">
                <a16:creationId xmlns:a16="http://schemas.microsoft.com/office/drawing/2014/main" id="{9F38DC71-EAD5-A2AC-6290-9326CB925D4B}"/>
              </a:ext>
            </a:extLst>
          </p:cNvPr>
          <p:cNvPicPr>
            <a:picLocks noChangeAspect="1"/>
          </p:cNvPicPr>
          <p:nvPr/>
        </p:nvPicPr>
        <p:blipFill>
          <a:blip r:embed="rId3"/>
          <a:stretch>
            <a:fillRect/>
          </a:stretch>
        </p:blipFill>
        <p:spPr>
          <a:xfrm>
            <a:off x="2590800" y="2002930"/>
            <a:ext cx="3810000" cy="2548713"/>
          </a:xfrm>
          <a:prstGeom prst="rect">
            <a:avLst/>
          </a:prstGeom>
        </p:spPr>
      </p:pic>
    </p:spTree>
    <p:extLst>
      <p:ext uri="{BB962C8B-B14F-4D97-AF65-F5344CB8AC3E}">
        <p14:creationId xmlns:p14="http://schemas.microsoft.com/office/powerpoint/2010/main" val="2563990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14400"/>
          </a:xfrm>
        </p:spPr>
        <p:txBody>
          <a:bodyPr rtlCol="0">
            <a:normAutofit fontScale="90000"/>
          </a:bodyPr>
          <a:lstStyle/>
          <a:p>
            <a:pPr eaLnBrk="1" fontAlgn="auto" hangingPunct="1">
              <a:spcAft>
                <a:spcPts val="0"/>
              </a:spcAft>
              <a:defRPr/>
            </a:pPr>
            <a:br>
              <a:rPr lang="en-US" b="1" dirty="0">
                <a:solidFill>
                  <a:schemeClr val="tx1"/>
                </a:solidFill>
              </a:rPr>
            </a:br>
            <a:br>
              <a:rPr lang="en-US" b="1" dirty="0">
                <a:solidFill>
                  <a:schemeClr val="tx1"/>
                </a:solidFill>
              </a:rPr>
            </a:br>
            <a:br>
              <a:rPr lang="en-US" b="1" dirty="0">
                <a:solidFill>
                  <a:schemeClr val="tx1"/>
                </a:solidFill>
              </a:rPr>
            </a:br>
            <a:br>
              <a:rPr lang="en-US" b="1" dirty="0">
                <a:solidFill>
                  <a:schemeClr val="tx1"/>
                </a:solidFill>
              </a:rPr>
            </a:br>
            <a:br>
              <a:rPr lang="en-US" dirty="0"/>
            </a:br>
            <a:r>
              <a:rPr lang="en-US" b="1" dirty="0">
                <a:solidFill>
                  <a:schemeClr val="tx1"/>
                </a:solidFill>
              </a:rPr>
              <a:t>UNIT 2: ANALOG ELECTRONICS</a:t>
            </a:r>
          </a:p>
        </p:txBody>
      </p:sp>
      <p:sp>
        <p:nvSpPr>
          <p:cNvPr id="8195" name="Content Placeholder 2"/>
          <p:cNvSpPr>
            <a:spLocks noGrp="1"/>
          </p:cNvSpPr>
          <p:nvPr>
            <p:ph sz="quarter" idx="1"/>
          </p:nvPr>
        </p:nvSpPr>
        <p:spPr>
          <a:xfrm>
            <a:off x="533400" y="1219200"/>
            <a:ext cx="8153400" cy="5257800"/>
          </a:xfrm>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Exercises on Diodes</a:t>
            </a:r>
          </a:p>
          <a:p>
            <a:pPr marL="0" marR="0">
              <a:spcBef>
                <a:spcPts val="0"/>
              </a:spcBef>
              <a:spcAft>
                <a:spcPts val="0"/>
              </a:spcAft>
            </a:pPr>
            <a:r>
              <a:rPr lang="en-US" dirty="0"/>
              <a:t>3. Find the voltage VA in the circuit shown in Figure below. Use simplified model.</a:t>
            </a:r>
          </a:p>
          <a:p>
            <a:pPr marL="0" marR="0">
              <a:spcBef>
                <a:spcPts val="0"/>
              </a:spcBef>
              <a:spcAft>
                <a:spcPts val="0"/>
              </a:spcAft>
            </a:pPr>
            <a:endParaRPr lang="en-US" dirty="0"/>
          </a:p>
        </p:txBody>
      </p:sp>
      <p:sp>
        <p:nvSpPr>
          <p:cNvPr id="3" name="Date Placeholder 2"/>
          <p:cNvSpPr>
            <a:spLocks noGrp="1"/>
          </p:cNvSpPr>
          <p:nvPr>
            <p:ph type="dt" sz="half" idx="10"/>
          </p:nvPr>
        </p:nvSpPr>
        <p:spPr/>
        <p:txBody>
          <a:bodyPr/>
          <a:lstStyle/>
          <a:p>
            <a:pPr>
              <a:defRPr/>
            </a:pPr>
            <a:fld id="{6634F47E-88D2-4134-91F8-6115ED53C8AC}" type="datetime1">
              <a:rPr lang="en-US" smtClean="0"/>
              <a:t>5/4/2023</a:t>
            </a:fld>
            <a:endParaRPr lang="en-US" dirty="0"/>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19</a:t>
            </a:fld>
            <a:endParaRPr lang="en-US"/>
          </a:p>
        </p:txBody>
      </p:sp>
      <p:pic>
        <p:nvPicPr>
          <p:cNvPr id="7" name="Picture 6">
            <a:extLst>
              <a:ext uri="{FF2B5EF4-FFF2-40B4-BE49-F238E27FC236}">
                <a16:creationId xmlns:a16="http://schemas.microsoft.com/office/drawing/2014/main" id="{19DB0A50-8E3F-2F73-4B53-CDB5494BD35F}"/>
              </a:ext>
            </a:extLst>
          </p:cNvPr>
          <p:cNvPicPr>
            <a:picLocks noChangeAspect="1"/>
          </p:cNvPicPr>
          <p:nvPr/>
        </p:nvPicPr>
        <p:blipFill>
          <a:blip r:embed="rId2"/>
          <a:stretch>
            <a:fillRect/>
          </a:stretch>
        </p:blipFill>
        <p:spPr>
          <a:xfrm>
            <a:off x="2818222" y="2438400"/>
            <a:ext cx="2744378" cy="3357563"/>
          </a:xfrm>
          <a:prstGeom prst="rect">
            <a:avLst/>
          </a:prstGeom>
        </p:spPr>
      </p:pic>
    </p:spTree>
    <p:extLst>
      <p:ext uri="{BB962C8B-B14F-4D97-AF65-F5344CB8AC3E}">
        <p14:creationId xmlns:p14="http://schemas.microsoft.com/office/powerpoint/2010/main" val="3427160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14400"/>
          </a:xfrm>
        </p:spPr>
        <p:txBody>
          <a:bodyPr rtlCol="0">
            <a:normAutofit fontScale="90000"/>
          </a:bodyPr>
          <a:lstStyle/>
          <a:p>
            <a:pPr eaLnBrk="1" fontAlgn="auto" hangingPunct="1">
              <a:spcAft>
                <a:spcPts val="0"/>
              </a:spcAft>
              <a:defRPr/>
            </a:pPr>
            <a:br>
              <a:rPr lang="en-US" b="1" dirty="0">
                <a:solidFill>
                  <a:schemeClr val="tx1"/>
                </a:solidFill>
              </a:rPr>
            </a:br>
            <a:br>
              <a:rPr lang="en-US" b="1" dirty="0">
                <a:solidFill>
                  <a:schemeClr val="tx1"/>
                </a:solidFill>
              </a:rPr>
            </a:br>
            <a:br>
              <a:rPr lang="en-US" b="1" dirty="0">
                <a:solidFill>
                  <a:schemeClr val="tx1"/>
                </a:solidFill>
              </a:rPr>
            </a:br>
            <a:br>
              <a:rPr lang="en-US" b="1" dirty="0">
                <a:solidFill>
                  <a:schemeClr val="tx1"/>
                </a:solidFill>
              </a:rPr>
            </a:br>
            <a:br>
              <a:rPr lang="en-US" dirty="0"/>
            </a:br>
            <a:r>
              <a:rPr lang="fr-CA" b="1" dirty="0"/>
              <a:t>GRADING</a:t>
            </a:r>
            <a:endParaRPr lang="en-US" b="1" dirty="0">
              <a:solidFill>
                <a:schemeClr val="tx1"/>
              </a:solidFill>
            </a:endParaRPr>
          </a:p>
        </p:txBody>
      </p:sp>
      <p:sp>
        <p:nvSpPr>
          <p:cNvPr id="8195" name="Content Placeholder 2"/>
          <p:cNvSpPr>
            <a:spLocks noGrp="1"/>
          </p:cNvSpPr>
          <p:nvPr>
            <p:ph sz="quarter" idx="1"/>
          </p:nvPr>
        </p:nvSpPr>
        <p:spPr>
          <a:xfrm>
            <a:off x="533400" y="1219200"/>
            <a:ext cx="8153400" cy="5257800"/>
          </a:xfrm>
        </p:spPr>
        <p:txBody>
          <a:bodyPr/>
          <a:lstStyle/>
          <a:p>
            <a:r>
              <a:rPr lang="fr-CA" sz="2800" dirty="0">
                <a:solidFill>
                  <a:srgbClr val="0D0D0D"/>
                </a:solidFill>
                <a:latin typeface="Times New Roman" panose="02020603050405020304" pitchFamily="18" charset="0"/>
              </a:rPr>
              <a:t>CAT 1 (3 Assignements): 30%</a:t>
            </a:r>
          </a:p>
          <a:p>
            <a:r>
              <a:rPr lang="fr-CA" sz="2800" dirty="0">
                <a:solidFill>
                  <a:srgbClr val="0D0D0D"/>
                </a:solidFill>
                <a:latin typeface="Times New Roman" panose="02020603050405020304" pitchFamily="18" charset="0"/>
              </a:rPr>
              <a:t>CAT 2: 30%</a:t>
            </a:r>
          </a:p>
          <a:p>
            <a:r>
              <a:rPr lang="en-GB" sz="2800" dirty="0">
                <a:solidFill>
                  <a:srgbClr val="0D0D0D"/>
                </a:solidFill>
                <a:latin typeface="Times New Roman" panose="02020603050405020304" pitchFamily="18" charset="0"/>
              </a:rPr>
              <a:t>FAT: 40%</a:t>
            </a:r>
            <a:endParaRPr lang="en-US" dirty="0"/>
          </a:p>
        </p:txBody>
      </p:sp>
      <p:sp>
        <p:nvSpPr>
          <p:cNvPr id="3" name="Date Placeholder 2"/>
          <p:cNvSpPr>
            <a:spLocks noGrp="1"/>
          </p:cNvSpPr>
          <p:nvPr>
            <p:ph type="dt" sz="half" idx="10"/>
          </p:nvPr>
        </p:nvSpPr>
        <p:spPr/>
        <p:txBody>
          <a:bodyPr/>
          <a:lstStyle/>
          <a:p>
            <a:pPr>
              <a:defRPr/>
            </a:pPr>
            <a:fld id="{6634F47E-88D2-4134-91F8-6115ED53C8AC}" type="datetime1">
              <a:rPr lang="en-US" smtClean="0"/>
              <a:t>5/4/2023</a:t>
            </a:fld>
            <a:endParaRPr lang="en-US"/>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2</a:t>
            </a:fld>
            <a:endParaRPr lang="en-US"/>
          </a:p>
        </p:txBody>
      </p:sp>
    </p:spTree>
    <p:extLst>
      <p:ext uri="{BB962C8B-B14F-4D97-AF65-F5344CB8AC3E}">
        <p14:creationId xmlns:p14="http://schemas.microsoft.com/office/powerpoint/2010/main" val="401303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14400"/>
          </a:xfrm>
        </p:spPr>
        <p:txBody>
          <a:bodyPr rtlCol="0">
            <a:normAutofit fontScale="90000"/>
          </a:bodyPr>
          <a:lstStyle/>
          <a:p>
            <a:pPr eaLnBrk="1" fontAlgn="auto" hangingPunct="1">
              <a:spcAft>
                <a:spcPts val="0"/>
              </a:spcAft>
              <a:defRPr/>
            </a:pPr>
            <a:br>
              <a:rPr lang="en-US" b="1" dirty="0">
                <a:solidFill>
                  <a:schemeClr val="tx1"/>
                </a:solidFill>
              </a:rPr>
            </a:br>
            <a:br>
              <a:rPr lang="en-US" b="1" dirty="0">
                <a:solidFill>
                  <a:schemeClr val="tx1"/>
                </a:solidFill>
              </a:rPr>
            </a:br>
            <a:br>
              <a:rPr lang="en-US" b="1" dirty="0">
                <a:solidFill>
                  <a:schemeClr val="tx1"/>
                </a:solidFill>
              </a:rPr>
            </a:br>
            <a:br>
              <a:rPr lang="en-US" b="1" dirty="0">
                <a:solidFill>
                  <a:schemeClr val="tx1"/>
                </a:solidFill>
              </a:rPr>
            </a:br>
            <a:br>
              <a:rPr lang="en-US" dirty="0"/>
            </a:br>
            <a:r>
              <a:rPr lang="en-US" b="1" dirty="0">
                <a:solidFill>
                  <a:schemeClr val="tx1"/>
                </a:solidFill>
              </a:rPr>
              <a:t>UNIT 2: ANALOG ELECTRONICS</a:t>
            </a:r>
          </a:p>
        </p:txBody>
      </p:sp>
      <p:sp>
        <p:nvSpPr>
          <p:cNvPr id="8195" name="Content Placeholder 2"/>
          <p:cNvSpPr>
            <a:spLocks noGrp="1"/>
          </p:cNvSpPr>
          <p:nvPr>
            <p:ph sz="quarter" idx="1"/>
          </p:nvPr>
        </p:nvSpPr>
        <p:spPr>
          <a:xfrm>
            <a:off x="533400" y="1219200"/>
            <a:ext cx="8153400" cy="5257800"/>
          </a:xfrm>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Exercises on Diodes</a:t>
            </a:r>
          </a:p>
          <a:p>
            <a:pPr marL="0" marR="0">
              <a:spcBef>
                <a:spcPts val="0"/>
              </a:spcBef>
              <a:spcAft>
                <a:spcPts val="0"/>
              </a:spcAft>
            </a:pPr>
            <a:r>
              <a:rPr lang="en-US" b="1" dirty="0"/>
              <a:t>Solution:</a:t>
            </a:r>
          </a:p>
          <a:p>
            <a:pPr marL="0" marR="0">
              <a:spcBef>
                <a:spcPts val="0"/>
              </a:spcBef>
              <a:spcAft>
                <a:spcPts val="0"/>
              </a:spcAft>
            </a:pPr>
            <a:r>
              <a:rPr lang="en-US" dirty="0"/>
              <a:t>It appears that when the applied voltage is switched on, both the diodes will turn “on”. But that is not so. When voltage is applied, germanium diode (V0 = 0.3 V) will turn on first and a level of 0.3V is maintained across the parallel circuit.</a:t>
            </a:r>
          </a:p>
          <a:p>
            <a:pPr marL="0" marR="0">
              <a:spcBef>
                <a:spcPts val="0"/>
              </a:spcBef>
              <a:spcAft>
                <a:spcPts val="0"/>
              </a:spcAft>
            </a:pPr>
            <a:r>
              <a:rPr lang="en-US" dirty="0"/>
              <a:t>The silicon diode never gets the opportunity to have 0.7 V across it and, therefore, remains in open-circuit state as shown in Figure below:</a:t>
            </a:r>
          </a:p>
        </p:txBody>
      </p:sp>
      <p:sp>
        <p:nvSpPr>
          <p:cNvPr id="3" name="Date Placeholder 2"/>
          <p:cNvSpPr>
            <a:spLocks noGrp="1"/>
          </p:cNvSpPr>
          <p:nvPr>
            <p:ph type="dt" sz="half" idx="10"/>
          </p:nvPr>
        </p:nvSpPr>
        <p:spPr/>
        <p:txBody>
          <a:bodyPr/>
          <a:lstStyle/>
          <a:p>
            <a:pPr>
              <a:defRPr/>
            </a:pPr>
            <a:fld id="{6634F47E-88D2-4134-91F8-6115ED53C8AC}" type="datetime1">
              <a:rPr lang="en-US" smtClean="0"/>
              <a:t>5/4/2023</a:t>
            </a:fld>
            <a:endParaRPr lang="en-US" dirty="0"/>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20</a:t>
            </a:fld>
            <a:endParaRPr lang="en-US"/>
          </a:p>
        </p:txBody>
      </p:sp>
    </p:spTree>
    <p:extLst>
      <p:ext uri="{BB962C8B-B14F-4D97-AF65-F5344CB8AC3E}">
        <p14:creationId xmlns:p14="http://schemas.microsoft.com/office/powerpoint/2010/main" val="3165522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14400"/>
          </a:xfrm>
        </p:spPr>
        <p:txBody>
          <a:bodyPr rtlCol="0">
            <a:normAutofit fontScale="90000"/>
          </a:bodyPr>
          <a:lstStyle/>
          <a:p>
            <a:pPr eaLnBrk="1" fontAlgn="auto" hangingPunct="1">
              <a:spcAft>
                <a:spcPts val="0"/>
              </a:spcAft>
              <a:defRPr/>
            </a:pPr>
            <a:br>
              <a:rPr lang="en-US" b="1" dirty="0">
                <a:solidFill>
                  <a:schemeClr val="tx1"/>
                </a:solidFill>
              </a:rPr>
            </a:br>
            <a:br>
              <a:rPr lang="en-US" b="1" dirty="0">
                <a:solidFill>
                  <a:schemeClr val="tx1"/>
                </a:solidFill>
              </a:rPr>
            </a:br>
            <a:br>
              <a:rPr lang="en-US" b="1" dirty="0">
                <a:solidFill>
                  <a:schemeClr val="tx1"/>
                </a:solidFill>
              </a:rPr>
            </a:br>
            <a:br>
              <a:rPr lang="en-US" b="1" dirty="0">
                <a:solidFill>
                  <a:schemeClr val="tx1"/>
                </a:solidFill>
              </a:rPr>
            </a:br>
            <a:br>
              <a:rPr lang="en-US" dirty="0"/>
            </a:br>
            <a:r>
              <a:rPr lang="en-US" b="1" dirty="0">
                <a:solidFill>
                  <a:schemeClr val="tx1"/>
                </a:solidFill>
              </a:rPr>
              <a:t>UNIT 2: ANALOG ELECTRONICS</a:t>
            </a:r>
          </a:p>
        </p:txBody>
      </p:sp>
      <p:sp>
        <p:nvSpPr>
          <p:cNvPr id="8195" name="Content Placeholder 2"/>
          <p:cNvSpPr>
            <a:spLocks noGrp="1"/>
          </p:cNvSpPr>
          <p:nvPr>
            <p:ph sz="quarter" idx="1"/>
          </p:nvPr>
        </p:nvSpPr>
        <p:spPr>
          <a:xfrm>
            <a:off x="533400" y="1219200"/>
            <a:ext cx="8153400" cy="5257800"/>
          </a:xfrm>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Exercises on Diodes</a:t>
            </a:r>
          </a:p>
          <a:p>
            <a:pPr marL="0" marR="0">
              <a:spcBef>
                <a:spcPts val="0"/>
              </a:spcBef>
              <a:spcAft>
                <a:spcPts val="0"/>
              </a:spcAft>
            </a:pPr>
            <a:r>
              <a:rPr lang="en-US" b="1" dirty="0"/>
              <a:t>Solution:</a:t>
            </a:r>
          </a:p>
          <a:p>
            <a:pPr marL="0" marR="0">
              <a:spcBef>
                <a:spcPts val="0"/>
              </a:spcBef>
              <a:spcAft>
                <a:spcPts val="0"/>
              </a:spcAft>
            </a:pPr>
            <a:endParaRPr lang="en-US" dirty="0"/>
          </a:p>
        </p:txBody>
      </p:sp>
      <p:sp>
        <p:nvSpPr>
          <p:cNvPr id="3" name="Date Placeholder 2"/>
          <p:cNvSpPr>
            <a:spLocks noGrp="1"/>
          </p:cNvSpPr>
          <p:nvPr>
            <p:ph type="dt" sz="half" idx="10"/>
          </p:nvPr>
        </p:nvSpPr>
        <p:spPr/>
        <p:txBody>
          <a:bodyPr/>
          <a:lstStyle/>
          <a:p>
            <a:pPr>
              <a:defRPr/>
            </a:pPr>
            <a:fld id="{6634F47E-88D2-4134-91F8-6115ED53C8AC}" type="datetime1">
              <a:rPr lang="en-US" smtClean="0"/>
              <a:t>5/4/2023</a:t>
            </a:fld>
            <a:endParaRPr lang="en-US" dirty="0"/>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21</a:t>
            </a:fld>
            <a:endParaRPr lang="en-US"/>
          </a:p>
        </p:txBody>
      </p:sp>
      <p:pic>
        <p:nvPicPr>
          <p:cNvPr id="6" name="Picture 5">
            <a:extLst>
              <a:ext uri="{FF2B5EF4-FFF2-40B4-BE49-F238E27FC236}">
                <a16:creationId xmlns:a16="http://schemas.microsoft.com/office/drawing/2014/main" id="{1ADF0070-2820-2ECD-1167-BAF1121A6C8E}"/>
              </a:ext>
            </a:extLst>
          </p:cNvPr>
          <p:cNvPicPr>
            <a:picLocks noChangeAspect="1"/>
          </p:cNvPicPr>
          <p:nvPr/>
        </p:nvPicPr>
        <p:blipFill>
          <a:blip r:embed="rId2"/>
          <a:stretch>
            <a:fillRect/>
          </a:stretch>
        </p:blipFill>
        <p:spPr>
          <a:xfrm>
            <a:off x="3276600" y="2010436"/>
            <a:ext cx="2476501" cy="3021469"/>
          </a:xfrm>
          <a:prstGeom prst="rect">
            <a:avLst/>
          </a:prstGeom>
        </p:spPr>
      </p:pic>
      <p:pic>
        <p:nvPicPr>
          <p:cNvPr id="8" name="Picture 7">
            <a:extLst>
              <a:ext uri="{FF2B5EF4-FFF2-40B4-BE49-F238E27FC236}">
                <a16:creationId xmlns:a16="http://schemas.microsoft.com/office/drawing/2014/main" id="{B1C99FAB-2D5E-D8B7-92EF-786AB05409C2}"/>
              </a:ext>
            </a:extLst>
          </p:cNvPr>
          <p:cNvPicPr>
            <a:picLocks noChangeAspect="1"/>
          </p:cNvPicPr>
          <p:nvPr/>
        </p:nvPicPr>
        <p:blipFill>
          <a:blip r:embed="rId3"/>
          <a:stretch>
            <a:fillRect/>
          </a:stretch>
        </p:blipFill>
        <p:spPr>
          <a:xfrm>
            <a:off x="2667001" y="5195328"/>
            <a:ext cx="3200400" cy="628502"/>
          </a:xfrm>
          <a:prstGeom prst="rect">
            <a:avLst/>
          </a:prstGeom>
        </p:spPr>
      </p:pic>
    </p:spTree>
    <p:extLst>
      <p:ext uri="{BB962C8B-B14F-4D97-AF65-F5344CB8AC3E}">
        <p14:creationId xmlns:p14="http://schemas.microsoft.com/office/powerpoint/2010/main" val="812383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14400"/>
          </a:xfrm>
        </p:spPr>
        <p:txBody>
          <a:bodyPr rtlCol="0">
            <a:normAutofit fontScale="90000"/>
          </a:bodyPr>
          <a:lstStyle/>
          <a:p>
            <a:pPr eaLnBrk="1" fontAlgn="auto" hangingPunct="1">
              <a:spcAft>
                <a:spcPts val="0"/>
              </a:spcAft>
              <a:defRPr/>
            </a:pPr>
            <a:br>
              <a:rPr lang="en-US" b="1" dirty="0">
                <a:solidFill>
                  <a:schemeClr val="tx1"/>
                </a:solidFill>
              </a:rPr>
            </a:br>
            <a:br>
              <a:rPr lang="en-US" b="1" dirty="0">
                <a:solidFill>
                  <a:schemeClr val="tx1"/>
                </a:solidFill>
              </a:rPr>
            </a:br>
            <a:br>
              <a:rPr lang="en-US" b="1" dirty="0">
                <a:solidFill>
                  <a:schemeClr val="tx1"/>
                </a:solidFill>
              </a:rPr>
            </a:br>
            <a:br>
              <a:rPr lang="en-US" b="1" dirty="0">
                <a:solidFill>
                  <a:schemeClr val="tx1"/>
                </a:solidFill>
              </a:rPr>
            </a:br>
            <a:br>
              <a:rPr lang="en-US" dirty="0"/>
            </a:br>
            <a:r>
              <a:rPr lang="en-US" b="1" dirty="0">
                <a:solidFill>
                  <a:schemeClr val="tx1"/>
                </a:solidFill>
              </a:rPr>
              <a:t>UNIT 2: ANALOG ELECTRONICS</a:t>
            </a:r>
          </a:p>
        </p:txBody>
      </p:sp>
      <p:sp>
        <p:nvSpPr>
          <p:cNvPr id="8195" name="Content Placeholder 2"/>
          <p:cNvSpPr>
            <a:spLocks noGrp="1"/>
          </p:cNvSpPr>
          <p:nvPr>
            <p:ph sz="quarter" idx="1"/>
          </p:nvPr>
        </p:nvSpPr>
        <p:spPr>
          <a:xfrm>
            <a:off x="533400" y="1219200"/>
            <a:ext cx="8153400" cy="5257800"/>
          </a:xfrm>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Exercises on Diodes</a:t>
            </a:r>
          </a:p>
          <a:p>
            <a:pPr marL="0" marR="0">
              <a:spcBef>
                <a:spcPts val="0"/>
              </a:spcBef>
              <a:spcAft>
                <a:spcPts val="0"/>
              </a:spcAft>
            </a:pPr>
            <a:r>
              <a:rPr lang="en-US" b="1" dirty="0"/>
              <a:t>4. </a:t>
            </a:r>
            <a:r>
              <a:rPr lang="en-US" dirty="0"/>
              <a:t>Determine current through each diode in the circuit shown in Figure below. Use simplified model. Assume diodes to be similar (both are Silicon diodes).</a:t>
            </a:r>
          </a:p>
          <a:p>
            <a:pPr marL="0" marR="0">
              <a:spcBef>
                <a:spcPts val="0"/>
              </a:spcBef>
              <a:spcAft>
                <a:spcPts val="0"/>
              </a:spcAft>
            </a:pPr>
            <a:endParaRPr lang="en-US" dirty="0"/>
          </a:p>
        </p:txBody>
      </p:sp>
      <p:sp>
        <p:nvSpPr>
          <p:cNvPr id="3" name="Date Placeholder 2"/>
          <p:cNvSpPr>
            <a:spLocks noGrp="1"/>
          </p:cNvSpPr>
          <p:nvPr>
            <p:ph type="dt" sz="half" idx="10"/>
          </p:nvPr>
        </p:nvSpPr>
        <p:spPr/>
        <p:txBody>
          <a:bodyPr/>
          <a:lstStyle/>
          <a:p>
            <a:pPr>
              <a:defRPr/>
            </a:pPr>
            <a:fld id="{6634F47E-88D2-4134-91F8-6115ED53C8AC}" type="datetime1">
              <a:rPr lang="en-US" smtClean="0"/>
              <a:t>5/4/2023</a:t>
            </a:fld>
            <a:endParaRPr lang="en-US" dirty="0"/>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22</a:t>
            </a:fld>
            <a:endParaRPr lang="en-US"/>
          </a:p>
        </p:txBody>
      </p:sp>
      <p:pic>
        <p:nvPicPr>
          <p:cNvPr id="7" name="Picture 6">
            <a:extLst>
              <a:ext uri="{FF2B5EF4-FFF2-40B4-BE49-F238E27FC236}">
                <a16:creationId xmlns:a16="http://schemas.microsoft.com/office/drawing/2014/main" id="{F4A56DB2-558B-A401-D96B-882814551FBC}"/>
              </a:ext>
            </a:extLst>
          </p:cNvPr>
          <p:cNvPicPr>
            <a:picLocks noChangeAspect="1"/>
          </p:cNvPicPr>
          <p:nvPr/>
        </p:nvPicPr>
        <p:blipFill>
          <a:blip r:embed="rId2"/>
          <a:stretch>
            <a:fillRect/>
          </a:stretch>
        </p:blipFill>
        <p:spPr>
          <a:xfrm>
            <a:off x="2379572" y="2971800"/>
            <a:ext cx="3810000" cy="2760306"/>
          </a:xfrm>
          <a:prstGeom prst="rect">
            <a:avLst/>
          </a:prstGeom>
        </p:spPr>
      </p:pic>
    </p:spTree>
    <p:extLst>
      <p:ext uri="{BB962C8B-B14F-4D97-AF65-F5344CB8AC3E}">
        <p14:creationId xmlns:p14="http://schemas.microsoft.com/office/powerpoint/2010/main" val="1778617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14400"/>
          </a:xfrm>
        </p:spPr>
        <p:txBody>
          <a:bodyPr rtlCol="0">
            <a:normAutofit fontScale="90000"/>
          </a:bodyPr>
          <a:lstStyle/>
          <a:p>
            <a:pPr eaLnBrk="1" fontAlgn="auto" hangingPunct="1">
              <a:spcAft>
                <a:spcPts val="0"/>
              </a:spcAft>
              <a:defRPr/>
            </a:pPr>
            <a:br>
              <a:rPr lang="en-US" b="1" dirty="0">
                <a:solidFill>
                  <a:schemeClr val="tx1"/>
                </a:solidFill>
              </a:rPr>
            </a:br>
            <a:br>
              <a:rPr lang="en-US" b="1" dirty="0">
                <a:solidFill>
                  <a:schemeClr val="tx1"/>
                </a:solidFill>
              </a:rPr>
            </a:br>
            <a:br>
              <a:rPr lang="en-US" b="1" dirty="0">
                <a:solidFill>
                  <a:schemeClr val="tx1"/>
                </a:solidFill>
              </a:rPr>
            </a:br>
            <a:br>
              <a:rPr lang="en-US" b="1" dirty="0">
                <a:solidFill>
                  <a:schemeClr val="tx1"/>
                </a:solidFill>
              </a:rPr>
            </a:br>
            <a:br>
              <a:rPr lang="en-US" dirty="0"/>
            </a:br>
            <a:r>
              <a:rPr lang="en-US" b="1" dirty="0">
                <a:solidFill>
                  <a:schemeClr val="tx1"/>
                </a:solidFill>
              </a:rPr>
              <a:t>UNIT 2: ANALOG ELECTRONICS</a:t>
            </a:r>
          </a:p>
        </p:txBody>
      </p:sp>
      <p:sp>
        <p:nvSpPr>
          <p:cNvPr id="8195" name="Content Placeholder 2"/>
          <p:cNvSpPr>
            <a:spLocks noGrp="1"/>
          </p:cNvSpPr>
          <p:nvPr>
            <p:ph sz="quarter" idx="1"/>
          </p:nvPr>
        </p:nvSpPr>
        <p:spPr>
          <a:xfrm>
            <a:off x="533400" y="1219200"/>
            <a:ext cx="8153400" cy="5257800"/>
          </a:xfrm>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Exercises on Diodes</a:t>
            </a:r>
          </a:p>
          <a:p>
            <a:pPr marL="0" marR="0">
              <a:spcBef>
                <a:spcPts val="0"/>
              </a:spcBef>
              <a:spcAft>
                <a:spcPts val="0"/>
              </a:spcAft>
            </a:pPr>
            <a:r>
              <a:rPr lang="en-US" b="1" dirty="0"/>
              <a:t>Solution:</a:t>
            </a:r>
          </a:p>
          <a:p>
            <a:pPr marL="0" marR="0">
              <a:spcBef>
                <a:spcPts val="0"/>
              </a:spcBef>
              <a:spcAft>
                <a:spcPts val="0"/>
              </a:spcAft>
            </a:pPr>
            <a:r>
              <a:rPr lang="en-US" dirty="0"/>
              <a:t>The applied voltage forward biases each diode so that they conduct current in the same direction. Figure below shows the equivalent circuit using simplified model.</a:t>
            </a:r>
          </a:p>
        </p:txBody>
      </p:sp>
      <p:sp>
        <p:nvSpPr>
          <p:cNvPr id="3" name="Date Placeholder 2"/>
          <p:cNvSpPr>
            <a:spLocks noGrp="1"/>
          </p:cNvSpPr>
          <p:nvPr>
            <p:ph type="dt" sz="half" idx="10"/>
          </p:nvPr>
        </p:nvSpPr>
        <p:spPr/>
        <p:txBody>
          <a:bodyPr/>
          <a:lstStyle/>
          <a:p>
            <a:pPr>
              <a:defRPr/>
            </a:pPr>
            <a:fld id="{6634F47E-88D2-4134-91F8-6115ED53C8AC}" type="datetime1">
              <a:rPr lang="en-US" smtClean="0"/>
              <a:t>5/4/2023</a:t>
            </a:fld>
            <a:endParaRPr lang="en-US" dirty="0"/>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23</a:t>
            </a:fld>
            <a:endParaRPr lang="en-US"/>
          </a:p>
        </p:txBody>
      </p:sp>
      <p:pic>
        <p:nvPicPr>
          <p:cNvPr id="6" name="Picture 5">
            <a:extLst>
              <a:ext uri="{FF2B5EF4-FFF2-40B4-BE49-F238E27FC236}">
                <a16:creationId xmlns:a16="http://schemas.microsoft.com/office/drawing/2014/main" id="{5F21964E-B17D-A574-BF71-AAB83D90A6A4}"/>
              </a:ext>
            </a:extLst>
          </p:cNvPr>
          <p:cNvPicPr>
            <a:picLocks noChangeAspect="1"/>
          </p:cNvPicPr>
          <p:nvPr/>
        </p:nvPicPr>
        <p:blipFill>
          <a:blip r:embed="rId2"/>
          <a:stretch>
            <a:fillRect/>
          </a:stretch>
        </p:blipFill>
        <p:spPr>
          <a:xfrm>
            <a:off x="2895600" y="3252552"/>
            <a:ext cx="3505201" cy="2528342"/>
          </a:xfrm>
          <a:prstGeom prst="rect">
            <a:avLst/>
          </a:prstGeom>
        </p:spPr>
      </p:pic>
      <p:pic>
        <p:nvPicPr>
          <p:cNvPr id="9" name="Picture 8">
            <a:extLst>
              <a:ext uri="{FF2B5EF4-FFF2-40B4-BE49-F238E27FC236}">
                <a16:creationId xmlns:a16="http://schemas.microsoft.com/office/drawing/2014/main" id="{3C97E4D2-6AB2-C1A2-A9B8-4CD40154AEBA}"/>
              </a:ext>
            </a:extLst>
          </p:cNvPr>
          <p:cNvPicPr>
            <a:picLocks noChangeAspect="1"/>
          </p:cNvPicPr>
          <p:nvPr/>
        </p:nvPicPr>
        <p:blipFill>
          <a:blip r:embed="rId3"/>
          <a:stretch>
            <a:fillRect/>
          </a:stretch>
        </p:blipFill>
        <p:spPr>
          <a:xfrm>
            <a:off x="1676400" y="5675969"/>
            <a:ext cx="5181600" cy="907536"/>
          </a:xfrm>
          <a:prstGeom prst="rect">
            <a:avLst/>
          </a:prstGeom>
        </p:spPr>
      </p:pic>
    </p:spTree>
    <p:extLst>
      <p:ext uri="{BB962C8B-B14F-4D97-AF65-F5344CB8AC3E}">
        <p14:creationId xmlns:p14="http://schemas.microsoft.com/office/powerpoint/2010/main" val="4034238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14400"/>
          </a:xfrm>
        </p:spPr>
        <p:txBody>
          <a:bodyPr rtlCol="0">
            <a:normAutofit fontScale="90000"/>
          </a:bodyPr>
          <a:lstStyle/>
          <a:p>
            <a:pPr eaLnBrk="1" fontAlgn="auto" hangingPunct="1">
              <a:spcAft>
                <a:spcPts val="0"/>
              </a:spcAft>
              <a:defRPr/>
            </a:pPr>
            <a:br>
              <a:rPr lang="en-US" b="1" dirty="0">
                <a:solidFill>
                  <a:schemeClr val="tx1"/>
                </a:solidFill>
              </a:rPr>
            </a:br>
            <a:br>
              <a:rPr lang="en-US" b="1" dirty="0">
                <a:solidFill>
                  <a:schemeClr val="tx1"/>
                </a:solidFill>
              </a:rPr>
            </a:br>
            <a:br>
              <a:rPr lang="en-US" b="1" dirty="0">
                <a:solidFill>
                  <a:schemeClr val="tx1"/>
                </a:solidFill>
              </a:rPr>
            </a:br>
            <a:br>
              <a:rPr lang="en-US" b="1" dirty="0">
                <a:solidFill>
                  <a:schemeClr val="tx1"/>
                </a:solidFill>
              </a:rPr>
            </a:br>
            <a:br>
              <a:rPr lang="en-US" dirty="0"/>
            </a:br>
            <a:r>
              <a:rPr lang="en-US" b="1" dirty="0">
                <a:solidFill>
                  <a:schemeClr val="tx1"/>
                </a:solidFill>
              </a:rPr>
              <a:t>UNIT 2: ANALOG ELECTRONICS</a:t>
            </a:r>
          </a:p>
        </p:txBody>
      </p:sp>
      <p:sp>
        <p:nvSpPr>
          <p:cNvPr id="8195" name="Content Placeholder 2"/>
          <p:cNvSpPr>
            <a:spLocks noGrp="1"/>
          </p:cNvSpPr>
          <p:nvPr>
            <p:ph sz="quarter" idx="1"/>
          </p:nvPr>
        </p:nvSpPr>
        <p:spPr>
          <a:xfrm>
            <a:off x="533400" y="1219200"/>
            <a:ext cx="8153400" cy="5257800"/>
          </a:xfrm>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Exercises on Diodes</a:t>
            </a:r>
          </a:p>
          <a:p>
            <a:pPr marL="0" marR="0">
              <a:spcBef>
                <a:spcPts val="0"/>
              </a:spcBef>
              <a:spcAft>
                <a:spcPts val="0"/>
              </a:spcAft>
            </a:pPr>
            <a:r>
              <a:rPr lang="en-US" b="1" dirty="0"/>
              <a:t>5. </a:t>
            </a:r>
            <a:r>
              <a:rPr lang="en-US" dirty="0"/>
              <a:t>Determine the state of diode for the circuit shown in Figure below and find ID and VD . Assume simplified model for the diode.</a:t>
            </a:r>
          </a:p>
        </p:txBody>
      </p:sp>
      <p:sp>
        <p:nvSpPr>
          <p:cNvPr id="3" name="Date Placeholder 2"/>
          <p:cNvSpPr>
            <a:spLocks noGrp="1"/>
          </p:cNvSpPr>
          <p:nvPr>
            <p:ph type="dt" sz="half" idx="10"/>
          </p:nvPr>
        </p:nvSpPr>
        <p:spPr/>
        <p:txBody>
          <a:bodyPr/>
          <a:lstStyle/>
          <a:p>
            <a:pPr>
              <a:defRPr/>
            </a:pPr>
            <a:fld id="{6634F47E-88D2-4134-91F8-6115ED53C8AC}" type="datetime1">
              <a:rPr lang="en-US" smtClean="0"/>
              <a:t>5/4/2023</a:t>
            </a:fld>
            <a:endParaRPr lang="en-US" dirty="0"/>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24</a:t>
            </a:fld>
            <a:endParaRPr lang="en-US"/>
          </a:p>
        </p:txBody>
      </p:sp>
      <p:pic>
        <p:nvPicPr>
          <p:cNvPr id="7" name="Picture 6">
            <a:extLst>
              <a:ext uri="{FF2B5EF4-FFF2-40B4-BE49-F238E27FC236}">
                <a16:creationId xmlns:a16="http://schemas.microsoft.com/office/drawing/2014/main" id="{020701FB-10C6-02E4-0C81-33984EB637AB}"/>
              </a:ext>
            </a:extLst>
          </p:cNvPr>
          <p:cNvPicPr>
            <a:picLocks noChangeAspect="1"/>
          </p:cNvPicPr>
          <p:nvPr/>
        </p:nvPicPr>
        <p:blipFill>
          <a:blip r:embed="rId2"/>
          <a:stretch>
            <a:fillRect/>
          </a:stretch>
        </p:blipFill>
        <p:spPr>
          <a:xfrm>
            <a:off x="2057400" y="2514600"/>
            <a:ext cx="3748087" cy="2433991"/>
          </a:xfrm>
          <a:prstGeom prst="rect">
            <a:avLst/>
          </a:prstGeom>
        </p:spPr>
      </p:pic>
    </p:spTree>
    <p:extLst>
      <p:ext uri="{BB962C8B-B14F-4D97-AF65-F5344CB8AC3E}">
        <p14:creationId xmlns:p14="http://schemas.microsoft.com/office/powerpoint/2010/main" val="1765784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14400"/>
          </a:xfrm>
        </p:spPr>
        <p:txBody>
          <a:bodyPr rtlCol="0">
            <a:normAutofit fontScale="90000"/>
          </a:bodyPr>
          <a:lstStyle/>
          <a:p>
            <a:pPr eaLnBrk="1" fontAlgn="auto" hangingPunct="1">
              <a:spcAft>
                <a:spcPts val="0"/>
              </a:spcAft>
              <a:defRPr/>
            </a:pPr>
            <a:br>
              <a:rPr lang="en-US" b="1" dirty="0">
                <a:solidFill>
                  <a:schemeClr val="tx1"/>
                </a:solidFill>
              </a:rPr>
            </a:br>
            <a:br>
              <a:rPr lang="en-US" b="1" dirty="0">
                <a:solidFill>
                  <a:schemeClr val="tx1"/>
                </a:solidFill>
              </a:rPr>
            </a:br>
            <a:br>
              <a:rPr lang="en-US" b="1" dirty="0">
                <a:solidFill>
                  <a:schemeClr val="tx1"/>
                </a:solidFill>
              </a:rPr>
            </a:br>
            <a:br>
              <a:rPr lang="en-US" b="1" dirty="0">
                <a:solidFill>
                  <a:schemeClr val="tx1"/>
                </a:solidFill>
              </a:rPr>
            </a:br>
            <a:br>
              <a:rPr lang="en-US" dirty="0"/>
            </a:br>
            <a:r>
              <a:rPr lang="en-US" b="1" dirty="0">
                <a:solidFill>
                  <a:schemeClr val="tx1"/>
                </a:solidFill>
              </a:rPr>
              <a:t>UNIT 2: ANALOG ELECTRONICS</a:t>
            </a:r>
          </a:p>
        </p:txBody>
      </p:sp>
      <p:sp>
        <p:nvSpPr>
          <p:cNvPr id="8195" name="Content Placeholder 2"/>
          <p:cNvSpPr>
            <a:spLocks noGrp="1"/>
          </p:cNvSpPr>
          <p:nvPr>
            <p:ph sz="quarter" idx="1"/>
          </p:nvPr>
        </p:nvSpPr>
        <p:spPr>
          <a:xfrm>
            <a:off x="533400" y="1219200"/>
            <a:ext cx="8153400" cy="5257800"/>
          </a:xfrm>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Exercises on Diodes</a:t>
            </a:r>
          </a:p>
          <a:p>
            <a:pPr marL="0" marR="0">
              <a:spcBef>
                <a:spcPts val="0"/>
              </a:spcBef>
              <a:spcAft>
                <a:spcPts val="0"/>
              </a:spcAft>
            </a:pPr>
            <a:r>
              <a:rPr lang="en-US" b="1" dirty="0"/>
              <a:t>Solution:</a:t>
            </a:r>
          </a:p>
          <a:p>
            <a:pPr marL="0" marR="0">
              <a:spcBef>
                <a:spcPts val="0"/>
              </a:spcBef>
              <a:spcAft>
                <a:spcPts val="0"/>
              </a:spcAft>
            </a:pPr>
            <a:r>
              <a:rPr lang="en-US" dirty="0"/>
              <a:t>Let us assume that the diode is ON. Therefore, we can replace the diode with a 0.7V battery as shown in the given circuit’s figure. Referring to the simplified model shown below, we have:</a:t>
            </a:r>
          </a:p>
        </p:txBody>
      </p:sp>
      <p:sp>
        <p:nvSpPr>
          <p:cNvPr id="3" name="Date Placeholder 2"/>
          <p:cNvSpPr>
            <a:spLocks noGrp="1"/>
          </p:cNvSpPr>
          <p:nvPr>
            <p:ph type="dt" sz="half" idx="10"/>
          </p:nvPr>
        </p:nvSpPr>
        <p:spPr/>
        <p:txBody>
          <a:bodyPr/>
          <a:lstStyle/>
          <a:p>
            <a:pPr>
              <a:defRPr/>
            </a:pPr>
            <a:fld id="{6634F47E-88D2-4134-91F8-6115ED53C8AC}" type="datetime1">
              <a:rPr lang="en-US" smtClean="0"/>
              <a:t>5/4/2023</a:t>
            </a:fld>
            <a:endParaRPr lang="en-US" dirty="0"/>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25</a:t>
            </a:fld>
            <a:endParaRPr lang="en-US"/>
          </a:p>
        </p:txBody>
      </p:sp>
      <p:pic>
        <p:nvPicPr>
          <p:cNvPr id="6" name="Picture 5">
            <a:extLst>
              <a:ext uri="{FF2B5EF4-FFF2-40B4-BE49-F238E27FC236}">
                <a16:creationId xmlns:a16="http://schemas.microsoft.com/office/drawing/2014/main" id="{83A5F276-C326-11DE-8F6C-74B658363298}"/>
              </a:ext>
            </a:extLst>
          </p:cNvPr>
          <p:cNvPicPr>
            <a:picLocks noChangeAspect="1"/>
          </p:cNvPicPr>
          <p:nvPr/>
        </p:nvPicPr>
        <p:blipFill>
          <a:blip r:embed="rId2"/>
          <a:stretch>
            <a:fillRect/>
          </a:stretch>
        </p:blipFill>
        <p:spPr>
          <a:xfrm>
            <a:off x="2362200" y="3319070"/>
            <a:ext cx="4357687" cy="2327626"/>
          </a:xfrm>
          <a:prstGeom prst="rect">
            <a:avLst/>
          </a:prstGeom>
        </p:spPr>
      </p:pic>
    </p:spTree>
    <p:extLst>
      <p:ext uri="{BB962C8B-B14F-4D97-AF65-F5344CB8AC3E}">
        <p14:creationId xmlns:p14="http://schemas.microsoft.com/office/powerpoint/2010/main" val="3706363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14400"/>
          </a:xfrm>
        </p:spPr>
        <p:txBody>
          <a:bodyPr rtlCol="0">
            <a:normAutofit fontScale="90000"/>
          </a:bodyPr>
          <a:lstStyle/>
          <a:p>
            <a:pPr eaLnBrk="1" fontAlgn="auto" hangingPunct="1">
              <a:spcAft>
                <a:spcPts val="0"/>
              </a:spcAft>
              <a:defRPr/>
            </a:pPr>
            <a:br>
              <a:rPr lang="en-US" b="1" dirty="0">
                <a:solidFill>
                  <a:schemeClr val="tx1"/>
                </a:solidFill>
              </a:rPr>
            </a:br>
            <a:br>
              <a:rPr lang="en-US" b="1" dirty="0">
                <a:solidFill>
                  <a:schemeClr val="tx1"/>
                </a:solidFill>
              </a:rPr>
            </a:br>
            <a:br>
              <a:rPr lang="en-US" b="1" dirty="0">
                <a:solidFill>
                  <a:schemeClr val="tx1"/>
                </a:solidFill>
              </a:rPr>
            </a:br>
            <a:br>
              <a:rPr lang="en-US" b="1" dirty="0">
                <a:solidFill>
                  <a:schemeClr val="tx1"/>
                </a:solidFill>
              </a:rPr>
            </a:br>
            <a:br>
              <a:rPr lang="en-US" dirty="0"/>
            </a:br>
            <a:r>
              <a:rPr lang="en-US" b="1" dirty="0">
                <a:solidFill>
                  <a:schemeClr val="tx1"/>
                </a:solidFill>
              </a:rPr>
              <a:t>UNIT 2: ANALOG ELECTRONICS</a:t>
            </a:r>
          </a:p>
        </p:txBody>
      </p:sp>
      <p:sp>
        <p:nvSpPr>
          <p:cNvPr id="8195" name="Content Placeholder 2"/>
          <p:cNvSpPr>
            <a:spLocks noGrp="1"/>
          </p:cNvSpPr>
          <p:nvPr>
            <p:ph sz="quarter" idx="1"/>
          </p:nvPr>
        </p:nvSpPr>
        <p:spPr>
          <a:xfrm>
            <a:off x="533400" y="1219200"/>
            <a:ext cx="8153400" cy="5257800"/>
          </a:xfrm>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Exercises on Diodes</a:t>
            </a:r>
          </a:p>
          <a:p>
            <a:pPr marL="0" marR="0">
              <a:spcBef>
                <a:spcPts val="0"/>
              </a:spcBef>
              <a:spcAft>
                <a:spcPts val="0"/>
              </a:spcAft>
            </a:pPr>
            <a:r>
              <a:rPr lang="en-US" b="1" dirty="0"/>
              <a:t>Solution:</a:t>
            </a:r>
          </a:p>
          <a:p>
            <a:pPr marL="0" marR="0">
              <a:spcBef>
                <a:spcPts val="0"/>
              </a:spcBef>
              <a:spcAft>
                <a:spcPts val="0"/>
              </a:spcAft>
            </a:pPr>
            <a:endParaRPr lang="en-US" dirty="0"/>
          </a:p>
          <a:p>
            <a:pPr marL="0" marR="0">
              <a:spcBef>
                <a:spcPts val="0"/>
              </a:spcBef>
              <a:spcAft>
                <a:spcPts val="0"/>
              </a:spcAft>
            </a:pPr>
            <a:endParaRPr lang="en-US" dirty="0"/>
          </a:p>
          <a:p>
            <a:pPr marL="0" marR="0">
              <a:spcBef>
                <a:spcPts val="0"/>
              </a:spcBef>
              <a:spcAft>
                <a:spcPts val="0"/>
              </a:spcAft>
            </a:pPr>
            <a:endParaRPr lang="en-US" dirty="0"/>
          </a:p>
          <a:p>
            <a:pPr marL="0" marR="0">
              <a:spcBef>
                <a:spcPts val="0"/>
              </a:spcBef>
              <a:spcAft>
                <a:spcPts val="0"/>
              </a:spcAft>
            </a:pPr>
            <a:endParaRPr lang="en-US" dirty="0"/>
          </a:p>
          <a:p>
            <a:pPr marL="0" marR="0" indent="0">
              <a:spcBef>
                <a:spcPts val="0"/>
              </a:spcBef>
              <a:spcAft>
                <a:spcPts val="0"/>
              </a:spcAft>
              <a:buNone/>
            </a:pPr>
            <a:endParaRPr lang="en-US" dirty="0"/>
          </a:p>
          <a:p>
            <a:pPr marL="0" marR="0">
              <a:spcBef>
                <a:spcPts val="0"/>
              </a:spcBef>
              <a:spcAft>
                <a:spcPts val="0"/>
              </a:spcAft>
            </a:pPr>
            <a:r>
              <a:rPr lang="en-US" dirty="0"/>
              <a:t>Since the diode current is negative, the diode must be OFF and the true value of diode current is ID =0 mA. Hence our initial assumption was wrong.</a:t>
            </a:r>
          </a:p>
          <a:p>
            <a:pPr marL="0" marR="0">
              <a:spcBef>
                <a:spcPts val="0"/>
              </a:spcBef>
              <a:spcAft>
                <a:spcPts val="0"/>
              </a:spcAft>
            </a:pPr>
            <a:endParaRPr lang="en-US" dirty="0"/>
          </a:p>
        </p:txBody>
      </p:sp>
      <p:sp>
        <p:nvSpPr>
          <p:cNvPr id="3" name="Date Placeholder 2"/>
          <p:cNvSpPr>
            <a:spLocks noGrp="1"/>
          </p:cNvSpPr>
          <p:nvPr>
            <p:ph type="dt" sz="half" idx="10"/>
          </p:nvPr>
        </p:nvSpPr>
        <p:spPr/>
        <p:txBody>
          <a:bodyPr/>
          <a:lstStyle/>
          <a:p>
            <a:pPr>
              <a:defRPr/>
            </a:pPr>
            <a:fld id="{6634F47E-88D2-4134-91F8-6115ED53C8AC}" type="datetime1">
              <a:rPr lang="en-US" smtClean="0"/>
              <a:t>5/4/2023</a:t>
            </a:fld>
            <a:endParaRPr lang="en-US" dirty="0"/>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26</a:t>
            </a:fld>
            <a:endParaRPr lang="en-US"/>
          </a:p>
        </p:txBody>
      </p:sp>
      <p:pic>
        <p:nvPicPr>
          <p:cNvPr id="7" name="Picture 6">
            <a:extLst>
              <a:ext uri="{FF2B5EF4-FFF2-40B4-BE49-F238E27FC236}">
                <a16:creationId xmlns:a16="http://schemas.microsoft.com/office/drawing/2014/main" id="{44CB83FB-96B0-6813-2267-26AB9FCB9363}"/>
              </a:ext>
            </a:extLst>
          </p:cNvPr>
          <p:cNvPicPr>
            <a:picLocks noChangeAspect="1"/>
          </p:cNvPicPr>
          <p:nvPr/>
        </p:nvPicPr>
        <p:blipFill>
          <a:blip r:embed="rId2"/>
          <a:stretch>
            <a:fillRect/>
          </a:stretch>
        </p:blipFill>
        <p:spPr>
          <a:xfrm>
            <a:off x="838200" y="2362200"/>
            <a:ext cx="4953000" cy="1604728"/>
          </a:xfrm>
          <a:prstGeom prst="rect">
            <a:avLst/>
          </a:prstGeom>
        </p:spPr>
      </p:pic>
    </p:spTree>
    <p:extLst>
      <p:ext uri="{BB962C8B-B14F-4D97-AF65-F5344CB8AC3E}">
        <p14:creationId xmlns:p14="http://schemas.microsoft.com/office/powerpoint/2010/main" val="579293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14400"/>
          </a:xfrm>
        </p:spPr>
        <p:txBody>
          <a:bodyPr rtlCol="0">
            <a:normAutofit fontScale="90000"/>
          </a:bodyPr>
          <a:lstStyle/>
          <a:p>
            <a:pPr eaLnBrk="1" fontAlgn="auto" hangingPunct="1">
              <a:spcAft>
                <a:spcPts val="0"/>
              </a:spcAft>
              <a:defRPr/>
            </a:pPr>
            <a:br>
              <a:rPr lang="en-US" b="1" dirty="0">
                <a:solidFill>
                  <a:schemeClr val="tx1"/>
                </a:solidFill>
              </a:rPr>
            </a:br>
            <a:br>
              <a:rPr lang="en-US" b="1" dirty="0">
                <a:solidFill>
                  <a:schemeClr val="tx1"/>
                </a:solidFill>
              </a:rPr>
            </a:br>
            <a:br>
              <a:rPr lang="en-US" b="1" dirty="0">
                <a:solidFill>
                  <a:schemeClr val="tx1"/>
                </a:solidFill>
              </a:rPr>
            </a:br>
            <a:br>
              <a:rPr lang="en-US" b="1" dirty="0">
                <a:solidFill>
                  <a:schemeClr val="tx1"/>
                </a:solidFill>
              </a:rPr>
            </a:br>
            <a:br>
              <a:rPr lang="en-US" dirty="0"/>
            </a:br>
            <a:r>
              <a:rPr lang="en-US" b="1" dirty="0">
                <a:solidFill>
                  <a:schemeClr val="tx1"/>
                </a:solidFill>
              </a:rPr>
              <a:t>UNIT 2: ANALOG ELECTRONICS</a:t>
            </a:r>
          </a:p>
        </p:txBody>
      </p:sp>
      <p:sp>
        <p:nvSpPr>
          <p:cNvPr id="8195" name="Content Placeholder 2"/>
          <p:cNvSpPr>
            <a:spLocks noGrp="1"/>
          </p:cNvSpPr>
          <p:nvPr>
            <p:ph sz="quarter" idx="1"/>
          </p:nvPr>
        </p:nvSpPr>
        <p:spPr>
          <a:xfrm>
            <a:off x="533400" y="1219200"/>
            <a:ext cx="8153400" cy="5257800"/>
          </a:xfrm>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Exercises on Diodes</a:t>
            </a:r>
          </a:p>
          <a:p>
            <a:pPr marL="0" marR="0">
              <a:spcBef>
                <a:spcPts val="0"/>
              </a:spcBef>
              <a:spcAft>
                <a:spcPts val="0"/>
              </a:spcAft>
            </a:pPr>
            <a:r>
              <a:rPr lang="en-US" b="1" dirty="0"/>
              <a:t>Solution:</a:t>
            </a:r>
            <a:endParaRPr lang="en-US" dirty="0"/>
          </a:p>
          <a:p>
            <a:pPr marL="0" marR="0">
              <a:spcBef>
                <a:spcPts val="0"/>
              </a:spcBef>
              <a:spcAft>
                <a:spcPts val="0"/>
              </a:spcAft>
            </a:pPr>
            <a:r>
              <a:rPr lang="en-US" dirty="0"/>
              <a:t>In order to </a:t>
            </a:r>
            <a:r>
              <a:rPr lang="en-US" dirty="0" err="1"/>
              <a:t>analyse</a:t>
            </a:r>
            <a:r>
              <a:rPr lang="en-US" dirty="0"/>
              <a:t> the circuit properly, we should replace the diode in the given circuit’s figure with an open circuit as shown in Figure below:</a:t>
            </a:r>
          </a:p>
          <a:p>
            <a:pPr marL="0" marR="0">
              <a:spcBef>
                <a:spcPts val="0"/>
              </a:spcBef>
              <a:spcAft>
                <a:spcPts val="0"/>
              </a:spcAft>
            </a:pPr>
            <a:endParaRPr lang="en-US" dirty="0"/>
          </a:p>
          <a:p>
            <a:pPr marL="0" marR="0">
              <a:spcBef>
                <a:spcPts val="0"/>
              </a:spcBef>
              <a:spcAft>
                <a:spcPts val="0"/>
              </a:spcAft>
            </a:pPr>
            <a:endParaRPr lang="en-US" dirty="0"/>
          </a:p>
          <a:p>
            <a:pPr marL="0" marR="0">
              <a:spcBef>
                <a:spcPts val="0"/>
              </a:spcBef>
              <a:spcAft>
                <a:spcPts val="0"/>
              </a:spcAft>
            </a:pPr>
            <a:endParaRPr lang="en-US" dirty="0"/>
          </a:p>
          <a:p>
            <a:pPr marL="0" marR="0">
              <a:spcBef>
                <a:spcPts val="0"/>
              </a:spcBef>
              <a:spcAft>
                <a:spcPts val="0"/>
              </a:spcAft>
            </a:pPr>
            <a:endParaRPr lang="en-US" dirty="0"/>
          </a:p>
          <a:p>
            <a:pPr marL="0" marR="0">
              <a:spcBef>
                <a:spcPts val="0"/>
              </a:spcBef>
              <a:spcAft>
                <a:spcPts val="0"/>
              </a:spcAft>
            </a:pPr>
            <a:r>
              <a:rPr lang="en-US" dirty="0"/>
              <a:t>The voltage VD across the diode is:</a:t>
            </a:r>
          </a:p>
          <a:p>
            <a:pPr marL="0" marR="0">
              <a:spcBef>
                <a:spcPts val="0"/>
              </a:spcBef>
              <a:spcAft>
                <a:spcPts val="0"/>
              </a:spcAft>
            </a:pPr>
            <a:endParaRPr lang="en-US" dirty="0"/>
          </a:p>
          <a:p>
            <a:pPr marL="0" marR="0">
              <a:spcBef>
                <a:spcPts val="0"/>
              </a:spcBef>
              <a:spcAft>
                <a:spcPts val="0"/>
              </a:spcAft>
            </a:pPr>
            <a:r>
              <a:rPr lang="en-US" dirty="0"/>
              <a:t>We know that 0.7V is required to turn ON the diode. Since VD is only 0.4V, the answer confirms that the diode is OFF. </a:t>
            </a:r>
          </a:p>
          <a:p>
            <a:pPr marL="0" marR="0">
              <a:spcBef>
                <a:spcPts val="0"/>
              </a:spcBef>
              <a:spcAft>
                <a:spcPts val="0"/>
              </a:spcAft>
            </a:pPr>
            <a:endParaRPr lang="en-US" dirty="0"/>
          </a:p>
        </p:txBody>
      </p:sp>
      <p:sp>
        <p:nvSpPr>
          <p:cNvPr id="3" name="Date Placeholder 2"/>
          <p:cNvSpPr>
            <a:spLocks noGrp="1"/>
          </p:cNvSpPr>
          <p:nvPr>
            <p:ph type="dt" sz="half" idx="10"/>
          </p:nvPr>
        </p:nvSpPr>
        <p:spPr/>
        <p:txBody>
          <a:bodyPr/>
          <a:lstStyle/>
          <a:p>
            <a:pPr>
              <a:defRPr/>
            </a:pPr>
            <a:fld id="{6634F47E-88D2-4134-91F8-6115ED53C8AC}" type="datetime1">
              <a:rPr lang="en-US" smtClean="0"/>
              <a:t>5/4/2023</a:t>
            </a:fld>
            <a:endParaRPr lang="en-US" dirty="0"/>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27</a:t>
            </a:fld>
            <a:endParaRPr lang="en-US"/>
          </a:p>
        </p:txBody>
      </p:sp>
      <p:pic>
        <p:nvPicPr>
          <p:cNvPr id="6" name="Picture 5">
            <a:extLst>
              <a:ext uri="{FF2B5EF4-FFF2-40B4-BE49-F238E27FC236}">
                <a16:creationId xmlns:a16="http://schemas.microsoft.com/office/drawing/2014/main" id="{D4172122-3375-9642-D854-DC32E9EE174A}"/>
              </a:ext>
            </a:extLst>
          </p:cNvPr>
          <p:cNvPicPr>
            <a:picLocks noChangeAspect="1"/>
          </p:cNvPicPr>
          <p:nvPr/>
        </p:nvPicPr>
        <p:blipFill>
          <a:blip r:embed="rId2"/>
          <a:stretch>
            <a:fillRect/>
          </a:stretch>
        </p:blipFill>
        <p:spPr>
          <a:xfrm>
            <a:off x="2590800" y="2743200"/>
            <a:ext cx="3471862" cy="1946944"/>
          </a:xfrm>
          <a:prstGeom prst="rect">
            <a:avLst/>
          </a:prstGeom>
        </p:spPr>
      </p:pic>
      <p:pic>
        <p:nvPicPr>
          <p:cNvPr id="9" name="Picture 8">
            <a:extLst>
              <a:ext uri="{FF2B5EF4-FFF2-40B4-BE49-F238E27FC236}">
                <a16:creationId xmlns:a16="http://schemas.microsoft.com/office/drawing/2014/main" id="{0F1DABD1-1BD7-1CFC-0E5F-5B9762AAA0F8}"/>
              </a:ext>
            </a:extLst>
          </p:cNvPr>
          <p:cNvPicPr>
            <a:picLocks noChangeAspect="1"/>
          </p:cNvPicPr>
          <p:nvPr/>
        </p:nvPicPr>
        <p:blipFill>
          <a:blip r:embed="rId3"/>
          <a:stretch>
            <a:fillRect/>
          </a:stretch>
        </p:blipFill>
        <p:spPr>
          <a:xfrm>
            <a:off x="5105400" y="4659764"/>
            <a:ext cx="2762250" cy="635116"/>
          </a:xfrm>
          <a:prstGeom prst="rect">
            <a:avLst/>
          </a:prstGeom>
        </p:spPr>
      </p:pic>
    </p:spTree>
    <p:extLst>
      <p:ext uri="{BB962C8B-B14F-4D97-AF65-F5344CB8AC3E}">
        <p14:creationId xmlns:p14="http://schemas.microsoft.com/office/powerpoint/2010/main" val="758793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14400"/>
          </a:xfrm>
        </p:spPr>
        <p:txBody>
          <a:bodyPr rtlCol="0">
            <a:normAutofit fontScale="90000"/>
          </a:bodyPr>
          <a:lstStyle/>
          <a:p>
            <a:pPr eaLnBrk="1" fontAlgn="auto" hangingPunct="1">
              <a:spcAft>
                <a:spcPts val="0"/>
              </a:spcAft>
              <a:defRPr/>
            </a:pPr>
            <a:br>
              <a:rPr lang="en-US" b="1" dirty="0">
                <a:solidFill>
                  <a:schemeClr val="tx1"/>
                </a:solidFill>
              </a:rPr>
            </a:br>
            <a:br>
              <a:rPr lang="en-US" b="1" dirty="0">
                <a:solidFill>
                  <a:schemeClr val="tx1"/>
                </a:solidFill>
              </a:rPr>
            </a:br>
            <a:br>
              <a:rPr lang="en-US" b="1" dirty="0">
                <a:solidFill>
                  <a:schemeClr val="tx1"/>
                </a:solidFill>
              </a:rPr>
            </a:br>
            <a:br>
              <a:rPr lang="en-US" b="1" dirty="0">
                <a:solidFill>
                  <a:schemeClr val="tx1"/>
                </a:solidFill>
              </a:rPr>
            </a:br>
            <a:br>
              <a:rPr lang="en-US" dirty="0"/>
            </a:br>
            <a:r>
              <a:rPr lang="en-US" b="1" dirty="0">
                <a:solidFill>
                  <a:schemeClr val="tx1"/>
                </a:solidFill>
              </a:rPr>
              <a:t>UNIT 2: ANALOG ELECTRONICS</a:t>
            </a:r>
          </a:p>
        </p:txBody>
      </p:sp>
      <p:sp>
        <p:nvSpPr>
          <p:cNvPr id="8195" name="Content Placeholder 2"/>
          <p:cNvSpPr>
            <a:spLocks noGrp="1"/>
          </p:cNvSpPr>
          <p:nvPr>
            <p:ph sz="quarter" idx="1"/>
          </p:nvPr>
        </p:nvSpPr>
        <p:spPr>
          <a:xfrm>
            <a:off x="533400" y="1219200"/>
            <a:ext cx="8153400" cy="5257800"/>
          </a:xfrm>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Exercises on Diodes</a:t>
            </a:r>
          </a:p>
          <a:p>
            <a:pPr marL="0" marR="0">
              <a:lnSpc>
                <a:spcPct val="107000"/>
              </a:lnSpc>
              <a:spcBef>
                <a:spcPts val="0"/>
              </a:spcBef>
              <a:spcAft>
                <a:spcPts val="800"/>
              </a:spcAft>
            </a:pPr>
            <a:r>
              <a:rPr lang="en-US" sz="2400" dirty="0">
                <a:solidFill>
                  <a:srgbClr val="000000"/>
                </a:solidFill>
                <a:latin typeface="Times New Roman" panose="02020603050405020304" pitchFamily="18" charset="0"/>
                <a:ea typeface="Times New Roman" panose="02020603050405020304" pitchFamily="18" charset="0"/>
              </a:rPr>
              <a:t>6</a:t>
            </a:r>
            <a:r>
              <a:rPr lang="en-US" sz="2400">
                <a:solidFill>
                  <a:srgbClr val="000000"/>
                </a:solidFill>
                <a:latin typeface="Times New Roman" panose="02020603050405020304" pitchFamily="18" charset="0"/>
                <a:ea typeface="Times New Roman" panose="02020603050405020304" pitchFamily="18" charset="0"/>
              </a:rPr>
              <a:t>. </a:t>
            </a:r>
            <a:r>
              <a:rPr lang="en-US" sz="2400" dirty="0">
                <a:solidFill>
                  <a:srgbClr val="000000"/>
                </a:solidFill>
                <a:latin typeface="Times New Roman" panose="02020603050405020304" pitchFamily="18" charset="0"/>
                <a:ea typeface="Times New Roman" panose="02020603050405020304" pitchFamily="18" charset="0"/>
              </a:rPr>
              <a:t>Determine the currents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400" kern="1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00"/>
                </a:solidFill>
                <a:latin typeface="Times New Roman" panose="02020603050405020304" pitchFamily="18" charset="0"/>
                <a:ea typeface="Times New Roman" panose="02020603050405020304" pitchFamily="18" charset="0"/>
              </a:rPr>
              <a:t>,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400" kern="1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kern="100"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00"/>
                </a:solidFill>
                <a:latin typeface="Times New Roman" panose="02020603050405020304" pitchFamily="18" charset="0"/>
                <a:ea typeface="Times New Roman" panose="02020603050405020304" pitchFamily="18" charset="0"/>
              </a:rPr>
              <a:t>and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400" kern="100" baseline="-25000"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solidFill>
                  <a:srgbClr val="000000"/>
                </a:solidFill>
                <a:latin typeface="Times New Roman" panose="02020603050405020304" pitchFamily="18" charset="0"/>
                <a:ea typeface="Times New Roman" panose="02020603050405020304" pitchFamily="18" charset="0"/>
              </a:rPr>
              <a:t> for the network shown in Figure below. Use simplified model for the diodes and assume both diodes are made from Silicon.</a:t>
            </a:r>
          </a:p>
          <a:p>
            <a:endParaRPr lang="en-US" sz="2400" b="1" dirty="0">
              <a:solidFill>
                <a:srgbClr val="000000"/>
              </a:solidFill>
              <a:effectLst/>
              <a:latin typeface="Times New Roman" panose="02020603050405020304" pitchFamily="18" charset="0"/>
              <a:ea typeface="Times New Roman" panose="02020603050405020304" pitchFamily="18" charset="0"/>
            </a:endParaRPr>
          </a:p>
        </p:txBody>
      </p:sp>
      <p:sp>
        <p:nvSpPr>
          <p:cNvPr id="3" name="Date Placeholder 2"/>
          <p:cNvSpPr>
            <a:spLocks noGrp="1"/>
          </p:cNvSpPr>
          <p:nvPr>
            <p:ph type="dt" sz="half" idx="10"/>
          </p:nvPr>
        </p:nvSpPr>
        <p:spPr/>
        <p:txBody>
          <a:bodyPr/>
          <a:lstStyle/>
          <a:p>
            <a:pPr>
              <a:defRPr/>
            </a:pPr>
            <a:fld id="{6634F47E-88D2-4134-91F8-6115ED53C8AC}" type="datetime1">
              <a:rPr lang="en-US" smtClean="0"/>
              <a:t>5/4/2023</a:t>
            </a:fld>
            <a:endParaRPr lang="en-US" dirty="0"/>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28</a:t>
            </a:fld>
            <a:endParaRPr lang="en-US"/>
          </a:p>
        </p:txBody>
      </p:sp>
      <p:pic>
        <p:nvPicPr>
          <p:cNvPr id="7" name="Picture 6">
            <a:extLst>
              <a:ext uri="{FF2B5EF4-FFF2-40B4-BE49-F238E27FC236}">
                <a16:creationId xmlns:a16="http://schemas.microsoft.com/office/drawing/2014/main" id="{D47F33FB-6AC8-09F0-B8CF-43DB4559F8FB}"/>
              </a:ext>
            </a:extLst>
          </p:cNvPr>
          <p:cNvPicPr>
            <a:picLocks noChangeAspect="1"/>
          </p:cNvPicPr>
          <p:nvPr/>
        </p:nvPicPr>
        <p:blipFill>
          <a:blip r:embed="rId2"/>
          <a:stretch>
            <a:fillRect/>
          </a:stretch>
        </p:blipFill>
        <p:spPr>
          <a:xfrm>
            <a:off x="2242888" y="2895600"/>
            <a:ext cx="4172200" cy="2971800"/>
          </a:xfrm>
          <a:prstGeom prst="rect">
            <a:avLst/>
          </a:prstGeom>
        </p:spPr>
      </p:pic>
    </p:spTree>
    <p:extLst>
      <p:ext uri="{BB962C8B-B14F-4D97-AF65-F5344CB8AC3E}">
        <p14:creationId xmlns:p14="http://schemas.microsoft.com/office/powerpoint/2010/main" val="4227116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14400"/>
          </a:xfrm>
        </p:spPr>
        <p:txBody>
          <a:bodyPr rtlCol="0">
            <a:normAutofit fontScale="90000"/>
          </a:bodyPr>
          <a:lstStyle/>
          <a:p>
            <a:pPr eaLnBrk="1" fontAlgn="auto" hangingPunct="1">
              <a:spcAft>
                <a:spcPts val="0"/>
              </a:spcAft>
              <a:defRPr/>
            </a:pPr>
            <a:br>
              <a:rPr lang="en-US" b="1" dirty="0">
                <a:solidFill>
                  <a:schemeClr val="tx1"/>
                </a:solidFill>
              </a:rPr>
            </a:br>
            <a:br>
              <a:rPr lang="en-US" b="1" dirty="0">
                <a:solidFill>
                  <a:schemeClr val="tx1"/>
                </a:solidFill>
              </a:rPr>
            </a:br>
            <a:br>
              <a:rPr lang="en-US" b="1" dirty="0">
                <a:solidFill>
                  <a:schemeClr val="tx1"/>
                </a:solidFill>
              </a:rPr>
            </a:br>
            <a:br>
              <a:rPr lang="en-US" b="1" dirty="0">
                <a:solidFill>
                  <a:schemeClr val="tx1"/>
                </a:solidFill>
              </a:rPr>
            </a:br>
            <a:br>
              <a:rPr lang="en-US" dirty="0"/>
            </a:br>
            <a:r>
              <a:rPr lang="en-US" b="1" dirty="0">
                <a:solidFill>
                  <a:schemeClr val="tx1"/>
                </a:solidFill>
              </a:rPr>
              <a:t>UNIT 2: ANALOG ELECTRONICS</a:t>
            </a:r>
          </a:p>
        </p:txBody>
      </p:sp>
      <p:sp>
        <p:nvSpPr>
          <p:cNvPr id="8195" name="Content Placeholder 2"/>
          <p:cNvSpPr>
            <a:spLocks noGrp="1"/>
          </p:cNvSpPr>
          <p:nvPr>
            <p:ph sz="quarter" idx="1"/>
          </p:nvPr>
        </p:nvSpPr>
        <p:spPr>
          <a:xfrm>
            <a:off x="533400" y="1219200"/>
            <a:ext cx="8153400" cy="5257800"/>
          </a:xfrm>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Exercises on Diodes</a:t>
            </a:r>
          </a:p>
          <a:p>
            <a:pPr marL="0" marR="0">
              <a:lnSpc>
                <a:spcPct val="107000"/>
              </a:lnSpc>
              <a:spcBef>
                <a:spcPts val="0"/>
              </a:spcBef>
              <a:spcAft>
                <a:spcPts val="800"/>
              </a:spcAft>
            </a:pPr>
            <a:r>
              <a:rPr lang="en-US" sz="2400" b="1" dirty="0">
                <a:solidFill>
                  <a:srgbClr val="000000"/>
                </a:solidFill>
                <a:latin typeface="Times New Roman" panose="02020603050405020304" pitchFamily="18" charset="0"/>
                <a:ea typeface="Times New Roman" panose="02020603050405020304" pitchFamily="18" charset="0"/>
              </a:rPr>
              <a:t>Solution:</a:t>
            </a:r>
          </a:p>
          <a:p>
            <a:pPr marL="0" marR="0">
              <a:lnSpc>
                <a:spcPct val="107000"/>
              </a:lnSpc>
              <a:spcBef>
                <a:spcPts val="0"/>
              </a:spcBef>
              <a:spcAft>
                <a:spcPts val="800"/>
              </a:spcAft>
            </a:pPr>
            <a:r>
              <a:rPr lang="en-US" sz="2400" dirty="0">
                <a:solidFill>
                  <a:srgbClr val="000000"/>
                </a:solidFill>
                <a:latin typeface="Times New Roman" panose="02020603050405020304" pitchFamily="18" charset="0"/>
                <a:ea typeface="Times New Roman" panose="02020603050405020304" pitchFamily="18" charset="0"/>
              </a:rPr>
              <a:t>As we can see in Figure for the given circuit,  both diodes D1 and D2 are forward biased. Using simplified model for the diodes, the given circuit becomes the one shown in Figure below:</a:t>
            </a:r>
          </a:p>
          <a:p>
            <a:endParaRPr lang="en-US" sz="2400" b="1" dirty="0">
              <a:solidFill>
                <a:srgbClr val="000000"/>
              </a:solidFill>
              <a:effectLst/>
              <a:latin typeface="Times New Roman" panose="02020603050405020304" pitchFamily="18" charset="0"/>
              <a:ea typeface="Times New Roman" panose="02020603050405020304" pitchFamily="18" charset="0"/>
            </a:endParaRPr>
          </a:p>
        </p:txBody>
      </p:sp>
      <p:sp>
        <p:nvSpPr>
          <p:cNvPr id="3" name="Date Placeholder 2"/>
          <p:cNvSpPr>
            <a:spLocks noGrp="1"/>
          </p:cNvSpPr>
          <p:nvPr>
            <p:ph type="dt" sz="half" idx="10"/>
          </p:nvPr>
        </p:nvSpPr>
        <p:spPr/>
        <p:txBody>
          <a:bodyPr/>
          <a:lstStyle/>
          <a:p>
            <a:pPr>
              <a:defRPr/>
            </a:pPr>
            <a:fld id="{6634F47E-88D2-4134-91F8-6115ED53C8AC}" type="datetime1">
              <a:rPr lang="en-US" smtClean="0"/>
              <a:t>5/4/2023</a:t>
            </a:fld>
            <a:endParaRPr lang="en-US" dirty="0"/>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29</a:t>
            </a:fld>
            <a:endParaRPr lang="en-US"/>
          </a:p>
        </p:txBody>
      </p:sp>
      <p:pic>
        <p:nvPicPr>
          <p:cNvPr id="6" name="Picture 5">
            <a:extLst>
              <a:ext uri="{FF2B5EF4-FFF2-40B4-BE49-F238E27FC236}">
                <a16:creationId xmlns:a16="http://schemas.microsoft.com/office/drawing/2014/main" id="{140CBD91-0178-A8E7-EDC9-7ABEF0F2D220}"/>
              </a:ext>
            </a:extLst>
          </p:cNvPr>
          <p:cNvPicPr>
            <a:picLocks noChangeAspect="1"/>
          </p:cNvPicPr>
          <p:nvPr/>
        </p:nvPicPr>
        <p:blipFill>
          <a:blip r:embed="rId2"/>
          <a:stretch>
            <a:fillRect/>
          </a:stretch>
        </p:blipFill>
        <p:spPr>
          <a:xfrm>
            <a:off x="1828800" y="3352800"/>
            <a:ext cx="3776662" cy="2673056"/>
          </a:xfrm>
          <a:prstGeom prst="rect">
            <a:avLst/>
          </a:prstGeom>
        </p:spPr>
      </p:pic>
    </p:spTree>
    <p:extLst>
      <p:ext uri="{BB962C8B-B14F-4D97-AF65-F5344CB8AC3E}">
        <p14:creationId xmlns:p14="http://schemas.microsoft.com/office/powerpoint/2010/main" val="1939400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14400"/>
          </a:xfrm>
        </p:spPr>
        <p:txBody>
          <a:bodyPr rtlCol="0">
            <a:normAutofit fontScale="90000"/>
          </a:bodyPr>
          <a:lstStyle/>
          <a:p>
            <a:pPr eaLnBrk="1" fontAlgn="auto" hangingPunct="1">
              <a:spcAft>
                <a:spcPts val="0"/>
              </a:spcAft>
              <a:defRPr/>
            </a:pPr>
            <a:br>
              <a:rPr lang="en-US" b="1" dirty="0">
                <a:solidFill>
                  <a:schemeClr val="tx1"/>
                </a:solidFill>
              </a:rPr>
            </a:br>
            <a:br>
              <a:rPr lang="en-US" b="1" dirty="0">
                <a:solidFill>
                  <a:schemeClr val="tx1"/>
                </a:solidFill>
              </a:rPr>
            </a:br>
            <a:br>
              <a:rPr lang="en-US" b="1" dirty="0">
                <a:solidFill>
                  <a:schemeClr val="tx1"/>
                </a:solidFill>
              </a:rPr>
            </a:br>
            <a:br>
              <a:rPr lang="en-US" b="1" dirty="0">
                <a:solidFill>
                  <a:schemeClr val="tx1"/>
                </a:solidFill>
              </a:rPr>
            </a:br>
            <a:br>
              <a:rPr lang="en-US" dirty="0"/>
            </a:br>
            <a:r>
              <a:rPr lang="en-US" b="1" dirty="0">
                <a:solidFill>
                  <a:schemeClr val="tx1"/>
                </a:solidFill>
              </a:rPr>
              <a:t>UNIT 2: ANALOG ELECTRONICS</a:t>
            </a:r>
          </a:p>
        </p:txBody>
      </p:sp>
      <p:sp>
        <p:nvSpPr>
          <p:cNvPr id="8195" name="Content Placeholder 2"/>
          <p:cNvSpPr>
            <a:spLocks noGrp="1"/>
          </p:cNvSpPr>
          <p:nvPr>
            <p:ph sz="quarter" idx="1"/>
          </p:nvPr>
        </p:nvSpPr>
        <p:spPr>
          <a:xfrm>
            <a:off x="533400" y="1219200"/>
            <a:ext cx="8153400" cy="5257800"/>
          </a:xfrm>
        </p:spPr>
        <p:txBody>
          <a:bodyPr/>
          <a:lstStyle/>
          <a:p>
            <a:r>
              <a:rPr lang="en-US" dirty="0"/>
              <a:t>Analog electronics is a branch of electronics that deals with the continuous electrical signals, rather than the discrete or digital signals used in digital electronics. </a:t>
            </a:r>
          </a:p>
          <a:p>
            <a:r>
              <a:rPr lang="en-US" dirty="0"/>
              <a:t>Analog circuits are used to process and transmit information using continuous signals that can vary in voltage or current over time. </a:t>
            </a:r>
          </a:p>
          <a:p>
            <a:r>
              <a:rPr lang="en-US" dirty="0"/>
              <a:t>Some common examples of analog electronic devices include amplifiers, filters, oscillators, and sensors. </a:t>
            </a:r>
          </a:p>
          <a:p>
            <a:r>
              <a:rPr lang="en-US" dirty="0"/>
              <a:t>These devices are often used in a wide range of applications, including audio and video equipment, telecommunications systems, and control systems. </a:t>
            </a:r>
          </a:p>
        </p:txBody>
      </p:sp>
      <p:sp>
        <p:nvSpPr>
          <p:cNvPr id="3" name="Date Placeholder 2"/>
          <p:cNvSpPr>
            <a:spLocks noGrp="1"/>
          </p:cNvSpPr>
          <p:nvPr>
            <p:ph type="dt" sz="half" idx="10"/>
          </p:nvPr>
        </p:nvSpPr>
        <p:spPr/>
        <p:txBody>
          <a:bodyPr/>
          <a:lstStyle/>
          <a:p>
            <a:pPr>
              <a:defRPr/>
            </a:pPr>
            <a:fld id="{6634F47E-88D2-4134-91F8-6115ED53C8AC}" type="datetime1">
              <a:rPr lang="en-US" smtClean="0"/>
              <a:t>5/4/2023</a:t>
            </a:fld>
            <a:endParaRPr lang="en-US" dirty="0"/>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3</a:t>
            </a:fld>
            <a:endParaRPr lang="en-US"/>
          </a:p>
        </p:txBody>
      </p:sp>
    </p:spTree>
    <p:extLst>
      <p:ext uri="{BB962C8B-B14F-4D97-AF65-F5344CB8AC3E}">
        <p14:creationId xmlns:p14="http://schemas.microsoft.com/office/powerpoint/2010/main" val="1805904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14400"/>
          </a:xfrm>
        </p:spPr>
        <p:txBody>
          <a:bodyPr rtlCol="0">
            <a:normAutofit fontScale="90000"/>
          </a:bodyPr>
          <a:lstStyle/>
          <a:p>
            <a:pPr eaLnBrk="1" fontAlgn="auto" hangingPunct="1">
              <a:spcAft>
                <a:spcPts val="0"/>
              </a:spcAft>
              <a:defRPr/>
            </a:pPr>
            <a:br>
              <a:rPr lang="en-US" b="1" dirty="0">
                <a:solidFill>
                  <a:schemeClr val="tx1"/>
                </a:solidFill>
              </a:rPr>
            </a:br>
            <a:br>
              <a:rPr lang="en-US" b="1" dirty="0">
                <a:solidFill>
                  <a:schemeClr val="tx1"/>
                </a:solidFill>
              </a:rPr>
            </a:br>
            <a:br>
              <a:rPr lang="en-US" b="1" dirty="0">
                <a:solidFill>
                  <a:schemeClr val="tx1"/>
                </a:solidFill>
              </a:rPr>
            </a:br>
            <a:br>
              <a:rPr lang="en-US" b="1" dirty="0">
                <a:solidFill>
                  <a:schemeClr val="tx1"/>
                </a:solidFill>
              </a:rPr>
            </a:br>
            <a:br>
              <a:rPr lang="en-US" dirty="0"/>
            </a:br>
            <a:r>
              <a:rPr lang="en-US" b="1" dirty="0">
                <a:solidFill>
                  <a:schemeClr val="tx1"/>
                </a:solidFill>
              </a:rPr>
              <a:t>UNIT 2: ANALOG ELECTRONICS</a:t>
            </a:r>
          </a:p>
        </p:txBody>
      </p:sp>
      <p:sp>
        <p:nvSpPr>
          <p:cNvPr id="8195" name="Content Placeholder 2"/>
          <p:cNvSpPr>
            <a:spLocks noGrp="1"/>
          </p:cNvSpPr>
          <p:nvPr>
            <p:ph sz="quarter" idx="1"/>
          </p:nvPr>
        </p:nvSpPr>
        <p:spPr>
          <a:xfrm>
            <a:off x="533400" y="1219200"/>
            <a:ext cx="8153400" cy="5257800"/>
          </a:xfrm>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Exercises on Diodes</a:t>
            </a:r>
          </a:p>
          <a:p>
            <a:pPr marL="0" marR="0">
              <a:lnSpc>
                <a:spcPct val="107000"/>
              </a:lnSpc>
              <a:spcBef>
                <a:spcPts val="0"/>
              </a:spcBef>
              <a:spcAft>
                <a:spcPts val="800"/>
              </a:spcAft>
            </a:pPr>
            <a:r>
              <a:rPr lang="en-US" sz="2400" b="1" dirty="0">
                <a:solidFill>
                  <a:srgbClr val="000000"/>
                </a:solidFill>
                <a:latin typeface="Times New Roman" panose="02020603050405020304" pitchFamily="18" charset="0"/>
                <a:ea typeface="Times New Roman" panose="02020603050405020304" pitchFamily="18" charset="0"/>
              </a:rPr>
              <a:t>Solution:</a:t>
            </a:r>
          </a:p>
          <a:p>
            <a:endParaRPr lang="en-US" sz="2400" b="1" dirty="0">
              <a:solidFill>
                <a:srgbClr val="000000"/>
              </a:solidFill>
              <a:effectLst/>
              <a:latin typeface="Times New Roman" panose="02020603050405020304" pitchFamily="18" charset="0"/>
              <a:ea typeface="Times New Roman" panose="02020603050405020304" pitchFamily="18" charset="0"/>
            </a:endParaRPr>
          </a:p>
        </p:txBody>
      </p:sp>
      <p:sp>
        <p:nvSpPr>
          <p:cNvPr id="3" name="Date Placeholder 2"/>
          <p:cNvSpPr>
            <a:spLocks noGrp="1"/>
          </p:cNvSpPr>
          <p:nvPr>
            <p:ph type="dt" sz="half" idx="10"/>
          </p:nvPr>
        </p:nvSpPr>
        <p:spPr/>
        <p:txBody>
          <a:bodyPr/>
          <a:lstStyle/>
          <a:p>
            <a:pPr>
              <a:defRPr/>
            </a:pPr>
            <a:fld id="{6634F47E-88D2-4134-91F8-6115ED53C8AC}" type="datetime1">
              <a:rPr lang="en-US" smtClean="0"/>
              <a:t>5/4/2023</a:t>
            </a:fld>
            <a:endParaRPr lang="en-US" dirty="0"/>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30</a:t>
            </a:fld>
            <a:endParaRPr lang="en-US"/>
          </a:p>
        </p:txBody>
      </p:sp>
      <p:pic>
        <p:nvPicPr>
          <p:cNvPr id="9" name="Picture 8">
            <a:extLst>
              <a:ext uri="{FF2B5EF4-FFF2-40B4-BE49-F238E27FC236}">
                <a16:creationId xmlns:a16="http://schemas.microsoft.com/office/drawing/2014/main" id="{4D66BA4D-3E3F-C8C6-E498-71B45BF622D4}"/>
              </a:ext>
            </a:extLst>
          </p:cNvPr>
          <p:cNvPicPr>
            <a:picLocks noChangeAspect="1"/>
          </p:cNvPicPr>
          <p:nvPr/>
        </p:nvPicPr>
        <p:blipFill>
          <a:blip r:embed="rId2"/>
          <a:stretch>
            <a:fillRect/>
          </a:stretch>
        </p:blipFill>
        <p:spPr>
          <a:xfrm>
            <a:off x="533400" y="2057400"/>
            <a:ext cx="8008776" cy="3810000"/>
          </a:xfrm>
          <a:prstGeom prst="rect">
            <a:avLst/>
          </a:prstGeom>
        </p:spPr>
      </p:pic>
    </p:spTree>
    <p:extLst>
      <p:ext uri="{BB962C8B-B14F-4D97-AF65-F5344CB8AC3E}">
        <p14:creationId xmlns:p14="http://schemas.microsoft.com/office/powerpoint/2010/main" val="2763745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14400"/>
          </a:xfrm>
        </p:spPr>
        <p:txBody>
          <a:bodyPr rtlCol="0">
            <a:normAutofit fontScale="90000"/>
          </a:bodyPr>
          <a:lstStyle/>
          <a:p>
            <a:pPr eaLnBrk="1" fontAlgn="auto" hangingPunct="1">
              <a:spcAft>
                <a:spcPts val="0"/>
              </a:spcAft>
              <a:defRPr/>
            </a:pPr>
            <a:br>
              <a:rPr lang="en-US" b="1" dirty="0">
                <a:solidFill>
                  <a:schemeClr val="tx1"/>
                </a:solidFill>
              </a:rPr>
            </a:br>
            <a:br>
              <a:rPr lang="en-US" b="1" dirty="0">
                <a:solidFill>
                  <a:schemeClr val="tx1"/>
                </a:solidFill>
              </a:rPr>
            </a:br>
            <a:br>
              <a:rPr lang="en-US" b="1" dirty="0">
                <a:solidFill>
                  <a:schemeClr val="tx1"/>
                </a:solidFill>
              </a:rPr>
            </a:br>
            <a:br>
              <a:rPr lang="en-US" b="1" dirty="0">
                <a:solidFill>
                  <a:schemeClr val="tx1"/>
                </a:solidFill>
              </a:rPr>
            </a:br>
            <a:br>
              <a:rPr lang="en-US" dirty="0"/>
            </a:br>
            <a:r>
              <a:rPr lang="en-US" b="1" dirty="0">
                <a:solidFill>
                  <a:schemeClr val="tx1"/>
                </a:solidFill>
              </a:rPr>
              <a:t>UNIT 2: ANALOG ELECTRONICS</a:t>
            </a:r>
          </a:p>
        </p:txBody>
      </p:sp>
      <p:sp>
        <p:nvSpPr>
          <p:cNvPr id="8195" name="Content Placeholder 2"/>
          <p:cNvSpPr>
            <a:spLocks noGrp="1"/>
          </p:cNvSpPr>
          <p:nvPr>
            <p:ph sz="quarter" idx="1"/>
          </p:nvPr>
        </p:nvSpPr>
        <p:spPr>
          <a:xfrm>
            <a:off x="533400" y="1219200"/>
            <a:ext cx="8153400" cy="5257800"/>
          </a:xfrm>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Diodes</a:t>
            </a:r>
          </a:p>
          <a:p>
            <a:endParaRPr lang="en-RW" sz="24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fld id="{6634F47E-88D2-4134-91F8-6115ED53C8AC}" type="datetime1">
              <a:rPr lang="en-US" smtClean="0"/>
              <a:t>5/4/2023</a:t>
            </a:fld>
            <a:endParaRPr lang="en-US" dirty="0"/>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4</a:t>
            </a:fld>
            <a:endParaRPr lang="en-US"/>
          </a:p>
        </p:txBody>
      </p:sp>
      <p:pic>
        <p:nvPicPr>
          <p:cNvPr id="6" name="Picture 5">
            <a:extLst>
              <a:ext uri="{FF2B5EF4-FFF2-40B4-BE49-F238E27FC236}">
                <a16:creationId xmlns:a16="http://schemas.microsoft.com/office/drawing/2014/main" id="{F56DB8EC-B240-7231-A3EE-72A553694FE5}"/>
              </a:ext>
            </a:extLst>
          </p:cNvPr>
          <p:cNvPicPr>
            <a:picLocks noChangeAspect="1"/>
          </p:cNvPicPr>
          <p:nvPr/>
        </p:nvPicPr>
        <p:blipFill>
          <a:blip r:embed="rId2"/>
          <a:stretch>
            <a:fillRect/>
          </a:stretch>
        </p:blipFill>
        <p:spPr>
          <a:xfrm>
            <a:off x="528884" y="1823406"/>
            <a:ext cx="8252742" cy="4043994"/>
          </a:xfrm>
          <a:prstGeom prst="rect">
            <a:avLst/>
          </a:prstGeom>
        </p:spPr>
      </p:pic>
    </p:spTree>
    <p:extLst>
      <p:ext uri="{BB962C8B-B14F-4D97-AF65-F5344CB8AC3E}">
        <p14:creationId xmlns:p14="http://schemas.microsoft.com/office/powerpoint/2010/main" val="146906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14400"/>
          </a:xfrm>
        </p:spPr>
        <p:txBody>
          <a:bodyPr rtlCol="0">
            <a:normAutofit fontScale="90000"/>
          </a:bodyPr>
          <a:lstStyle/>
          <a:p>
            <a:pPr eaLnBrk="1" fontAlgn="auto" hangingPunct="1">
              <a:spcAft>
                <a:spcPts val="0"/>
              </a:spcAft>
              <a:defRPr/>
            </a:pPr>
            <a:br>
              <a:rPr lang="en-US" b="1" dirty="0">
                <a:solidFill>
                  <a:schemeClr val="tx1"/>
                </a:solidFill>
              </a:rPr>
            </a:br>
            <a:br>
              <a:rPr lang="en-US" b="1" dirty="0">
                <a:solidFill>
                  <a:schemeClr val="tx1"/>
                </a:solidFill>
              </a:rPr>
            </a:br>
            <a:br>
              <a:rPr lang="en-US" b="1" dirty="0">
                <a:solidFill>
                  <a:schemeClr val="tx1"/>
                </a:solidFill>
              </a:rPr>
            </a:br>
            <a:br>
              <a:rPr lang="en-US" b="1" dirty="0">
                <a:solidFill>
                  <a:schemeClr val="tx1"/>
                </a:solidFill>
              </a:rPr>
            </a:br>
            <a:br>
              <a:rPr lang="en-US" dirty="0"/>
            </a:br>
            <a:r>
              <a:rPr lang="en-US" b="1" dirty="0">
                <a:solidFill>
                  <a:schemeClr val="tx1"/>
                </a:solidFill>
              </a:rPr>
              <a:t>UNIT 2: ANALOG ELECTRONICS</a:t>
            </a:r>
          </a:p>
        </p:txBody>
      </p:sp>
      <p:sp>
        <p:nvSpPr>
          <p:cNvPr id="8195" name="Content Placeholder 2"/>
          <p:cNvSpPr>
            <a:spLocks noGrp="1"/>
          </p:cNvSpPr>
          <p:nvPr>
            <p:ph sz="quarter" idx="1"/>
          </p:nvPr>
        </p:nvSpPr>
        <p:spPr>
          <a:xfrm>
            <a:off x="533400" y="1219200"/>
            <a:ext cx="8153400" cy="5257800"/>
          </a:xfrm>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Diodes</a:t>
            </a:r>
          </a:p>
          <a:p>
            <a:endParaRPr lang="en-RW" sz="24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fld id="{6634F47E-88D2-4134-91F8-6115ED53C8AC}" type="datetime1">
              <a:rPr lang="en-US" smtClean="0"/>
              <a:t>5/4/2023</a:t>
            </a:fld>
            <a:endParaRPr lang="en-US" dirty="0"/>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5</a:t>
            </a:fld>
            <a:endParaRPr lang="en-US"/>
          </a:p>
        </p:txBody>
      </p:sp>
      <p:pic>
        <p:nvPicPr>
          <p:cNvPr id="7" name="Picture 6">
            <a:extLst>
              <a:ext uri="{FF2B5EF4-FFF2-40B4-BE49-F238E27FC236}">
                <a16:creationId xmlns:a16="http://schemas.microsoft.com/office/drawing/2014/main" id="{B38D3C66-ACFB-ADF1-DD10-BB34488C4F39}"/>
              </a:ext>
            </a:extLst>
          </p:cNvPr>
          <p:cNvPicPr>
            <a:picLocks noChangeAspect="1"/>
          </p:cNvPicPr>
          <p:nvPr/>
        </p:nvPicPr>
        <p:blipFill>
          <a:blip r:embed="rId2"/>
          <a:stretch>
            <a:fillRect/>
          </a:stretch>
        </p:blipFill>
        <p:spPr>
          <a:xfrm>
            <a:off x="457200" y="1872004"/>
            <a:ext cx="8282940" cy="2271372"/>
          </a:xfrm>
          <a:prstGeom prst="rect">
            <a:avLst/>
          </a:prstGeom>
        </p:spPr>
      </p:pic>
    </p:spTree>
    <p:extLst>
      <p:ext uri="{BB962C8B-B14F-4D97-AF65-F5344CB8AC3E}">
        <p14:creationId xmlns:p14="http://schemas.microsoft.com/office/powerpoint/2010/main" val="2868380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14400"/>
          </a:xfrm>
        </p:spPr>
        <p:txBody>
          <a:bodyPr rtlCol="0">
            <a:normAutofit fontScale="90000"/>
          </a:bodyPr>
          <a:lstStyle/>
          <a:p>
            <a:pPr eaLnBrk="1" fontAlgn="auto" hangingPunct="1">
              <a:spcAft>
                <a:spcPts val="0"/>
              </a:spcAft>
              <a:defRPr/>
            </a:pPr>
            <a:br>
              <a:rPr lang="en-US" b="1" dirty="0">
                <a:solidFill>
                  <a:schemeClr val="tx1"/>
                </a:solidFill>
              </a:rPr>
            </a:br>
            <a:br>
              <a:rPr lang="en-US" b="1" dirty="0">
                <a:solidFill>
                  <a:schemeClr val="tx1"/>
                </a:solidFill>
              </a:rPr>
            </a:br>
            <a:br>
              <a:rPr lang="en-US" b="1" dirty="0">
                <a:solidFill>
                  <a:schemeClr val="tx1"/>
                </a:solidFill>
              </a:rPr>
            </a:br>
            <a:br>
              <a:rPr lang="en-US" b="1" dirty="0">
                <a:solidFill>
                  <a:schemeClr val="tx1"/>
                </a:solidFill>
              </a:rPr>
            </a:br>
            <a:br>
              <a:rPr lang="en-US" dirty="0"/>
            </a:br>
            <a:r>
              <a:rPr lang="en-US" b="1" dirty="0">
                <a:solidFill>
                  <a:schemeClr val="tx1"/>
                </a:solidFill>
              </a:rPr>
              <a:t>UNIT 2: ANALOG ELECTRONICS</a:t>
            </a:r>
          </a:p>
        </p:txBody>
      </p:sp>
      <p:sp>
        <p:nvSpPr>
          <p:cNvPr id="8195" name="Content Placeholder 2"/>
          <p:cNvSpPr>
            <a:spLocks noGrp="1"/>
          </p:cNvSpPr>
          <p:nvPr>
            <p:ph sz="quarter" idx="1"/>
          </p:nvPr>
        </p:nvSpPr>
        <p:spPr>
          <a:xfrm>
            <a:off x="533400" y="1219200"/>
            <a:ext cx="8153400" cy="5257800"/>
          </a:xfrm>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Diodes</a:t>
            </a:r>
          </a:p>
          <a:p>
            <a:endParaRPr lang="en-RW" sz="24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fld id="{6634F47E-88D2-4134-91F8-6115ED53C8AC}" type="datetime1">
              <a:rPr lang="en-US" smtClean="0"/>
              <a:t>5/4/2023</a:t>
            </a:fld>
            <a:endParaRPr lang="en-US" dirty="0"/>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6</a:t>
            </a:fld>
            <a:endParaRPr lang="en-US"/>
          </a:p>
        </p:txBody>
      </p:sp>
      <p:pic>
        <p:nvPicPr>
          <p:cNvPr id="2050" name="Picture 517" descr="bias">
            <a:extLst>
              <a:ext uri="{FF2B5EF4-FFF2-40B4-BE49-F238E27FC236}">
                <a16:creationId xmlns:a16="http://schemas.microsoft.com/office/drawing/2014/main" id="{C7D35D87-605F-B268-2ADD-D8FDE05DEE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2" y="1828800"/>
            <a:ext cx="6772276"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0428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14400"/>
          </a:xfrm>
        </p:spPr>
        <p:txBody>
          <a:bodyPr rtlCol="0">
            <a:normAutofit fontScale="90000"/>
          </a:bodyPr>
          <a:lstStyle/>
          <a:p>
            <a:pPr eaLnBrk="1" fontAlgn="auto" hangingPunct="1">
              <a:spcAft>
                <a:spcPts val="0"/>
              </a:spcAft>
              <a:defRPr/>
            </a:pPr>
            <a:br>
              <a:rPr lang="en-US" b="1" dirty="0">
                <a:solidFill>
                  <a:schemeClr val="tx1"/>
                </a:solidFill>
              </a:rPr>
            </a:br>
            <a:br>
              <a:rPr lang="en-US" b="1" dirty="0">
                <a:solidFill>
                  <a:schemeClr val="tx1"/>
                </a:solidFill>
              </a:rPr>
            </a:br>
            <a:br>
              <a:rPr lang="en-US" b="1" dirty="0">
                <a:solidFill>
                  <a:schemeClr val="tx1"/>
                </a:solidFill>
              </a:rPr>
            </a:br>
            <a:br>
              <a:rPr lang="en-US" b="1" dirty="0">
                <a:solidFill>
                  <a:schemeClr val="tx1"/>
                </a:solidFill>
              </a:rPr>
            </a:br>
            <a:br>
              <a:rPr lang="en-US" dirty="0"/>
            </a:br>
            <a:r>
              <a:rPr lang="en-US" b="1" dirty="0">
                <a:solidFill>
                  <a:schemeClr val="tx1"/>
                </a:solidFill>
              </a:rPr>
              <a:t>UNIT 2: ANALOG ELECTRONICS</a:t>
            </a:r>
          </a:p>
        </p:txBody>
      </p:sp>
      <p:sp>
        <p:nvSpPr>
          <p:cNvPr id="8195" name="Content Placeholder 2"/>
          <p:cNvSpPr>
            <a:spLocks noGrp="1"/>
          </p:cNvSpPr>
          <p:nvPr>
            <p:ph sz="quarter" idx="1"/>
          </p:nvPr>
        </p:nvSpPr>
        <p:spPr>
          <a:xfrm>
            <a:off x="533400" y="1219200"/>
            <a:ext cx="8153400" cy="5257800"/>
          </a:xfrm>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Diodes</a:t>
            </a:r>
          </a:p>
          <a:p>
            <a:endParaRPr lang="en-RW" sz="24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fld id="{6634F47E-88D2-4134-91F8-6115ED53C8AC}" type="datetime1">
              <a:rPr lang="en-US" smtClean="0"/>
              <a:t>5/4/2023</a:t>
            </a:fld>
            <a:endParaRPr lang="en-US" dirty="0"/>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7</a:t>
            </a:fld>
            <a:endParaRPr lang="en-US"/>
          </a:p>
        </p:txBody>
      </p:sp>
      <p:pic>
        <p:nvPicPr>
          <p:cNvPr id="6" name="Picture 5">
            <a:extLst>
              <a:ext uri="{FF2B5EF4-FFF2-40B4-BE49-F238E27FC236}">
                <a16:creationId xmlns:a16="http://schemas.microsoft.com/office/drawing/2014/main" id="{69B51734-2DAC-D979-5659-0DC4485ECAB9}"/>
              </a:ext>
            </a:extLst>
          </p:cNvPr>
          <p:cNvPicPr>
            <a:picLocks noChangeAspect="1"/>
          </p:cNvPicPr>
          <p:nvPr/>
        </p:nvPicPr>
        <p:blipFill>
          <a:blip r:embed="rId2"/>
          <a:stretch>
            <a:fillRect/>
          </a:stretch>
        </p:blipFill>
        <p:spPr>
          <a:xfrm>
            <a:off x="501676" y="1828800"/>
            <a:ext cx="8297201" cy="4038600"/>
          </a:xfrm>
          <a:prstGeom prst="rect">
            <a:avLst/>
          </a:prstGeom>
        </p:spPr>
      </p:pic>
    </p:spTree>
    <p:extLst>
      <p:ext uri="{BB962C8B-B14F-4D97-AF65-F5344CB8AC3E}">
        <p14:creationId xmlns:p14="http://schemas.microsoft.com/office/powerpoint/2010/main" val="2189122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14400"/>
          </a:xfrm>
        </p:spPr>
        <p:txBody>
          <a:bodyPr rtlCol="0">
            <a:normAutofit fontScale="90000"/>
          </a:bodyPr>
          <a:lstStyle/>
          <a:p>
            <a:pPr eaLnBrk="1" fontAlgn="auto" hangingPunct="1">
              <a:spcAft>
                <a:spcPts val="0"/>
              </a:spcAft>
              <a:defRPr/>
            </a:pPr>
            <a:br>
              <a:rPr lang="en-US" b="1" dirty="0">
                <a:solidFill>
                  <a:schemeClr val="tx1"/>
                </a:solidFill>
              </a:rPr>
            </a:br>
            <a:br>
              <a:rPr lang="en-US" b="1" dirty="0">
                <a:solidFill>
                  <a:schemeClr val="tx1"/>
                </a:solidFill>
              </a:rPr>
            </a:br>
            <a:br>
              <a:rPr lang="en-US" b="1" dirty="0">
                <a:solidFill>
                  <a:schemeClr val="tx1"/>
                </a:solidFill>
              </a:rPr>
            </a:br>
            <a:br>
              <a:rPr lang="en-US" b="1" dirty="0">
                <a:solidFill>
                  <a:schemeClr val="tx1"/>
                </a:solidFill>
              </a:rPr>
            </a:br>
            <a:br>
              <a:rPr lang="en-US" dirty="0"/>
            </a:br>
            <a:r>
              <a:rPr lang="en-US" b="1" dirty="0">
                <a:solidFill>
                  <a:schemeClr val="tx1"/>
                </a:solidFill>
              </a:rPr>
              <a:t>UNIT 2: ANALOG ELECTRONICS</a:t>
            </a:r>
          </a:p>
        </p:txBody>
      </p:sp>
      <p:sp>
        <p:nvSpPr>
          <p:cNvPr id="8195" name="Content Placeholder 2"/>
          <p:cNvSpPr>
            <a:spLocks noGrp="1"/>
          </p:cNvSpPr>
          <p:nvPr>
            <p:ph sz="quarter" idx="1"/>
          </p:nvPr>
        </p:nvSpPr>
        <p:spPr>
          <a:xfrm>
            <a:off x="533400" y="1219200"/>
            <a:ext cx="8153400" cy="5257800"/>
          </a:xfrm>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Diodes</a:t>
            </a:r>
          </a:p>
          <a:p>
            <a:endParaRPr lang="en-RW" sz="24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fld id="{6634F47E-88D2-4134-91F8-6115ED53C8AC}" type="datetime1">
              <a:rPr lang="en-US" smtClean="0"/>
              <a:t>5/4/2023</a:t>
            </a:fld>
            <a:endParaRPr lang="en-US" dirty="0"/>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8</a:t>
            </a:fld>
            <a:endParaRPr lang="en-US"/>
          </a:p>
        </p:txBody>
      </p:sp>
      <p:pic>
        <p:nvPicPr>
          <p:cNvPr id="7" name="Picture 6">
            <a:extLst>
              <a:ext uri="{FF2B5EF4-FFF2-40B4-BE49-F238E27FC236}">
                <a16:creationId xmlns:a16="http://schemas.microsoft.com/office/drawing/2014/main" id="{42923808-0B54-FA20-C10D-BD7500114D97}"/>
              </a:ext>
            </a:extLst>
          </p:cNvPr>
          <p:cNvPicPr>
            <a:picLocks noChangeAspect="1"/>
          </p:cNvPicPr>
          <p:nvPr/>
        </p:nvPicPr>
        <p:blipFill>
          <a:blip r:embed="rId2"/>
          <a:stretch>
            <a:fillRect/>
          </a:stretch>
        </p:blipFill>
        <p:spPr>
          <a:xfrm>
            <a:off x="710428" y="1600200"/>
            <a:ext cx="7720360" cy="4724399"/>
          </a:xfrm>
          <a:prstGeom prst="rect">
            <a:avLst/>
          </a:prstGeom>
        </p:spPr>
      </p:pic>
    </p:spTree>
    <p:extLst>
      <p:ext uri="{BB962C8B-B14F-4D97-AF65-F5344CB8AC3E}">
        <p14:creationId xmlns:p14="http://schemas.microsoft.com/office/powerpoint/2010/main" val="918204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14400"/>
          </a:xfrm>
        </p:spPr>
        <p:txBody>
          <a:bodyPr rtlCol="0">
            <a:normAutofit fontScale="90000"/>
          </a:bodyPr>
          <a:lstStyle/>
          <a:p>
            <a:pPr eaLnBrk="1" fontAlgn="auto" hangingPunct="1">
              <a:spcAft>
                <a:spcPts val="0"/>
              </a:spcAft>
              <a:defRPr/>
            </a:pPr>
            <a:br>
              <a:rPr lang="en-US" b="1" dirty="0">
                <a:solidFill>
                  <a:schemeClr val="tx1"/>
                </a:solidFill>
              </a:rPr>
            </a:br>
            <a:br>
              <a:rPr lang="en-US" b="1" dirty="0">
                <a:solidFill>
                  <a:schemeClr val="tx1"/>
                </a:solidFill>
              </a:rPr>
            </a:br>
            <a:br>
              <a:rPr lang="en-US" b="1" dirty="0">
                <a:solidFill>
                  <a:schemeClr val="tx1"/>
                </a:solidFill>
              </a:rPr>
            </a:br>
            <a:br>
              <a:rPr lang="en-US" b="1" dirty="0">
                <a:solidFill>
                  <a:schemeClr val="tx1"/>
                </a:solidFill>
              </a:rPr>
            </a:br>
            <a:br>
              <a:rPr lang="en-US" dirty="0"/>
            </a:br>
            <a:r>
              <a:rPr lang="en-US" b="1" dirty="0">
                <a:solidFill>
                  <a:schemeClr val="tx1"/>
                </a:solidFill>
              </a:rPr>
              <a:t>UNIT 2: ANALOG ELECTRONICS</a:t>
            </a:r>
          </a:p>
        </p:txBody>
      </p:sp>
      <p:sp>
        <p:nvSpPr>
          <p:cNvPr id="8195" name="Content Placeholder 2"/>
          <p:cNvSpPr>
            <a:spLocks noGrp="1"/>
          </p:cNvSpPr>
          <p:nvPr>
            <p:ph sz="quarter" idx="1"/>
          </p:nvPr>
        </p:nvSpPr>
        <p:spPr>
          <a:xfrm>
            <a:off x="533400" y="1219200"/>
            <a:ext cx="8153400" cy="5257800"/>
          </a:xfrm>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Diodes</a:t>
            </a:r>
          </a:p>
          <a:p>
            <a:r>
              <a:rPr lang="en-US" sz="2400" b="1" dirty="0">
                <a:solidFill>
                  <a:srgbClr val="000000"/>
                </a:solidFill>
                <a:latin typeface="Times New Roman" panose="02020603050405020304" pitchFamily="18" charset="0"/>
                <a:ea typeface="Times New Roman" panose="02020603050405020304" pitchFamily="18" charset="0"/>
              </a:rPr>
              <a:t>7 Segments Display</a:t>
            </a:r>
          </a:p>
          <a:p>
            <a:endParaRPr lang="en-US" sz="2400" b="1" dirty="0">
              <a:solidFill>
                <a:srgbClr val="000000"/>
              </a:solidFill>
              <a:effectLst/>
              <a:latin typeface="Times New Roman" panose="02020603050405020304" pitchFamily="18" charset="0"/>
              <a:ea typeface="Times New Roman" panose="02020603050405020304" pitchFamily="18" charset="0"/>
            </a:endParaRPr>
          </a:p>
          <a:p>
            <a:endParaRPr lang="en-RW" sz="24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fld id="{6634F47E-88D2-4134-91F8-6115ED53C8AC}" type="datetime1">
              <a:rPr lang="en-US" smtClean="0"/>
              <a:t>5/4/2023</a:t>
            </a:fld>
            <a:endParaRPr lang="en-US" dirty="0"/>
          </a:p>
        </p:txBody>
      </p:sp>
      <p:sp>
        <p:nvSpPr>
          <p:cNvPr id="4" name="Slide Number Placeholder 3"/>
          <p:cNvSpPr>
            <a:spLocks noGrp="1"/>
          </p:cNvSpPr>
          <p:nvPr>
            <p:ph type="sldNum" sz="quarter" idx="12"/>
          </p:nvPr>
        </p:nvSpPr>
        <p:spPr/>
        <p:txBody>
          <a:bodyPr/>
          <a:lstStyle/>
          <a:p>
            <a:pPr>
              <a:defRPr/>
            </a:pPr>
            <a:fld id="{FB7E2207-B889-4567-8ECF-2C8953F83221}" type="slidenum">
              <a:rPr lang="en-US" smtClean="0"/>
              <a:pPr>
                <a:defRPr/>
              </a:pPr>
              <a:t>9</a:t>
            </a:fld>
            <a:endParaRPr lang="en-US"/>
          </a:p>
        </p:txBody>
      </p:sp>
      <p:pic>
        <p:nvPicPr>
          <p:cNvPr id="3074" name="Picture 544" descr="7seg">
            <a:extLst>
              <a:ext uri="{FF2B5EF4-FFF2-40B4-BE49-F238E27FC236}">
                <a16:creationId xmlns:a16="http://schemas.microsoft.com/office/drawing/2014/main" id="{106AAD91-4201-0DA4-ACDE-445F42830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559" y="2286000"/>
            <a:ext cx="6806406"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80406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4291</TotalTime>
  <Words>1245</Words>
  <Application>Microsoft Office PowerPoint</Application>
  <PresentationFormat>On-screen Show (4:3)</PresentationFormat>
  <Paragraphs>180</Paragraphs>
  <Slides>30</Slides>
  <Notes>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Franklin Gothic Book</vt:lpstr>
      <vt:lpstr>Perpetua</vt:lpstr>
      <vt:lpstr>Times New Roman</vt:lpstr>
      <vt:lpstr>Wingdings 2</vt:lpstr>
      <vt:lpstr>Equity</vt:lpstr>
      <vt:lpstr>PowerPoint Presentation</vt:lpstr>
      <vt:lpstr>     GRADING</vt:lpstr>
      <vt:lpstr>     UNIT 2: ANALOG ELECTRONICS</vt:lpstr>
      <vt:lpstr>     UNIT 2: ANALOG ELECTRONICS</vt:lpstr>
      <vt:lpstr>     UNIT 2: ANALOG ELECTRONICS</vt:lpstr>
      <vt:lpstr>     UNIT 2: ANALOG ELECTRONICS</vt:lpstr>
      <vt:lpstr>     UNIT 2: ANALOG ELECTRONICS</vt:lpstr>
      <vt:lpstr>     UNIT 2: ANALOG ELECTRONICS</vt:lpstr>
      <vt:lpstr>     UNIT 2: ANALOG ELECTRONICS</vt:lpstr>
      <vt:lpstr>     UNIT 2: ANALOG ELECTRONICS</vt:lpstr>
      <vt:lpstr>     UNIT 2: ANALOG ELECTRONICS</vt:lpstr>
      <vt:lpstr>     UNIT 2: ANALOG ELECTRONICS</vt:lpstr>
      <vt:lpstr>     UNIT 2: ANALOG ELECTRONICS</vt:lpstr>
      <vt:lpstr>     UNIT 2: ANALOG ELECTRONICS</vt:lpstr>
      <vt:lpstr>     UNIT 2: ANALOG ELECTRONICS</vt:lpstr>
      <vt:lpstr>     UNIT 2: ANALOG ELECTRONICS</vt:lpstr>
      <vt:lpstr>     UNIT 2: ANALOG ELECTRONICS</vt:lpstr>
      <vt:lpstr>     UNIT 2: ANALOG ELECTRONICS</vt:lpstr>
      <vt:lpstr>     UNIT 2: ANALOG ELECTRONICS</vt:lpstr>
      <vt:lpstr>     UNIT 2: ANALOG ELECTRONICS</vt:lpstr>
      <vt:lpstr>     UNIT 2: ANALOG ELECTRONICS</vt:lpstr>
      <vt:lpstr>     UNIT 2: ANALOG ELECTRONICS</vt:lpstr>
      <vt:lpstr>     UNIT 2: ANALOG ELECTRONICS</vt:lpstr>
      <vt:lpstr>     UNIT 2: ANALOG ELECTRONICS</vt:lpstr>
      <vt:lpstr>     UNIT 2: ANALOG ELECTRONICS</vt:lpstr>
      <vt:lpstr>     UNIT 2: ANALOG ELECTRONICS</vt:lpstr>
      <vt:lpstr>     UNIT 2: ANALOG ELECTRONICS</vt:lpstr>
      <vt:lpstr>     UNIT 2: ANALOG ELECTRONICS</vt:lpstr>
      <vt:lpstr>     UNIT 2: ANALOG ELECTRONICS</vt:lpstr>
      <vt:lpstr>     UNIT 2: ANALOG ELECTRONICS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Communication and Computer Network (csc 301)</dc:title>
  <dc:creator>auca</dc:creator>
  <cp:lastModifiedBy>Alfred    UWITONZE</cp:lastModifiedBy>
  <cp:revision>328</cp:revision>
  <dcterms:created xsi:type="dcterms:W3CDTF">2011-01-24T14:59:38Z</dcterms:created>
  <dcterms:modified xsi:type="dcterms:W3CDTF">2023-05-04T19:07:49Z</dcterms:modified>
</cp:coreProperties>
</file>