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689" r:id="rId3"/>
    <p:sldId id="687" r:id="rId4"/>
    <p:sldId id="692" r:id="rId5"/>
    <p:sldId id="693" r:id="rId6"/>
    <p:sldId id="691" r:id="rId7"/>
    <p:sldId id="690" r:id="rId8"/>
    <p:sldId id="694" r:id="rId9"/>
    <p:sldId id="695" r:id="rId10"/>
    <p:sldId id="696" r:id="rId11"/>
    <p:sldId id="718" r:id="rId12"/>
    <p:sldId id="719" r:id="rId13"/>
    <p:sldId id="720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33BE95C-ACB6-4A07-9EF7-D76CBF14B05C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1F55A0-6626-4D25-9B24-71B5A3C38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517C-16E9-4B7E-9AF8-779E69E06C08}" type="datetime1">
              <a:rPr lang="en-US" smtClean="0"/>
              <a:t>5/9/2023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E33539-2A55-4B33-B5F6-3C018A46B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42836-E388-4214-AF3D-C639357F3BA8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FB300-39F3-49F7-8C07-6CEA1EFFB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724A-FFAE-42E1-BD4C-56CDDA4A8931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5777-A767-4893-9E47-5C4253B9F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887F-0AFD-4F37-9071-BE2999C5FA7E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E2207-B889-4567-8ECF-2C8953F8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7F7A-F7E4-49A5-8D45-9A7193A23DC0}" type="datetime1">
              <a:rPr lang="en-US" smtClean="0"/>
              <a:t>5/9/2023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C76F5-47E5-4E16-B9D7-D9B169464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F134-651A-4284-B197-38F0C92C60E6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8EA3E-4553-43F8-AEC3-6035A2C6F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71EC-722F-46AE-BAF3-3490081C8D8B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4AA2-DF06-431E-B1D1-A0C42EFB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DFEAE-B61A-4E6A-8A58-C755269F850D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6E89B-6F25-40C3-A77B-058ED7CD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ECA8-F23D-49DA-8423-4B61E44CB0C7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7EBF-9450-4FB7-8119-1AA344B96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96A97-35AA-4D97-B801-F9FB527082C6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3892-D9BB-4A71-A314-62DEC8334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A18A-55D4-4912-8059-5008A836A000}" type="datetime1">
              <a:rPr lang="en-US" smtClean="0"/>
              <a:t>5/9/2023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851D-ED06-4B62-8009-387E02DE2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B06483B-AEFE-48EF-BE89-A2E1A3992CF0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4D4A6AD-EA79-4E76-94EE-618031FC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5" r:id="rId2"/>
    <p:sldLayoutId id="2147483863" r:id="rId3"/>
    <p:sldLayoutId id="2147483856" r:id="rId4"/>
    <p:sldLayoutId id="2147483857" r:id="rId5"/>
    <p:sldLayoutId id="2147483858" r:id="rId6"/>
    <p:sldLayoutId id="2147483859" r:id="rId7"/>
    <p:sldLayoutId id="2147483864" r:id="rId8"/>
    <p:sldLayoutId id="2147483865" r:id="rId9"/>
    <p:sldLayoutId id="2147483860" r:id="rId10"/>
    <p:sldLayoutId id="214748386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467600" cy="2209800"/>
          </a:xfrm>
        </p:spPr>
        <p:txBody>
          <a:bodyPr rtlCol="0">
            <a:normAutofit fontScale="92500" lnSpcReduction="10000"/>
          </a:bodyPr>
          <a:lstStyle/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YEAR 1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LECTURER: Dr. Alfred UWITONZE 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CONTACTS: Phone number: 0788549588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b="1" dirty="0"/>
              <a:t>E-mail: alfruwitonze@gmail.com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b="1" dirty="0"/>
              <a:t>Academic </a:t>
            </a:r>
            <a:r>
              <a:rPr lang="fr-FR" b="1" dirty="0" err="1"/>
              <a:t>Year</a:t>
            </a:r>
            <a:r>
              <a:rPr lang="fr-FR" b="1" dirty="0"/>
              <a:t> 2022-2023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524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066800" y="1828800"/>
            <a:ext cx="6705600" cy="2514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600" b="1" dirty="0"/>
              <a:t>CSM104: Analog and Digital Electronics </a:t>
            </a:r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5A065-5A40-43B6-AF8E-7509CB30621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3539-2A55-4B33-B5F6-3C018A46B5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FA3C2-A79D-6D3E-C954-C2F2C59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0" y="1752600"/>
            <a:ext cx="6563280" cy="45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8C772-ACE1-292D-EC25-05C82D40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16727"/>
            <a:ext cx="7543801" cy="43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C8D63-47E1-66F9-A0DF-7BDEDECF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0" y="1659180"/>
            <a:ext cx="8924365" cy="45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5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0042E-8E0A-A72C-FFBA-25856518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8" y="1663150"/>
            <a:ext cx="6858000" cy="48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25B23-366A-1E4C-8BFB-0DDADF36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0830"/>
            <a:ext cx="6714286" cy="48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2D433-BCB3-94F6-3B87-082D8AC8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8888"/>
            <a:ext cx="7288926" cy="44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F51B6-810C-F1C0-EC53-03A7938E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2057400"/>
            <a:ext cx="8159750" cy="11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1: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5A06BF-C7FC-06C2-B3F9-9F1041F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0" y="2133600"/>
            <a:ext cx="887237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1: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79B11-D67F-0956-303B-C0A07F5B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10478"/>
            <a:ext cx="4971104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C8438-6FE6-A38A-54D6-EAC09D58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5715000" cy="47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fr-CA" b="1" dirty="0"/>
              <a:t>GRADING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fr-CA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CAT 1 (3 Assignements): 30%</a:t>
            </a:r>
          </a:p>
          <a:p>
            <a:r>
              <a:rPr lang="fr-CA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CAT 2: 30%</a:t>
            </a:r>
          </a:p>
          <a:p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FAT: 40%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2:</a:t>
            </a:r>
          </a:p>
          <a:p>
            <a:r>
              <a:rPr lang="en-US" dirty="0"/>
              <a:t>In a common base connection, current amplification factor is 0.9. If the emitter current is 1mA, determine the value of base current.</a:t>
            </a:r>
          </a:p>
          <a:p>
            <a:r>
              <a:rPr lang="en-US" b="1" dirty="0"/>
              <a:t>Solution: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BEC66-2FC4-CC2D-2E72-A2A4C47D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2400"/>
            <a:ext cx="6705600" cy="23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3:</a:t>
            </a:r>
          </a:p>
          <a:p>
            <a:r>
              <a:rPr lang="en-US" dirty="0"/>
              <a:t>In a common base connection, IC = 0.95 mA and IB = 0.05 mA. Find the value of α.</a:t>
            </a:r>
          </a:p>
          <a:p>
            <a:r>
              <a:rPr lang="en-US" b="1" dirty="0"/>
              <a:t>Solution: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4422B-FA48-42CC-4A68-858EF2C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9" y="3603381"/>
            <a:ext cx="7760262" cy="16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4:</a:t>
            </a:r>
          </a:p>
          <a:p>
            <a:r>
              <a:rPr lang="en-US" dirty="0"/>
              <a:t>In a common base connection circuit shown below, α = 0.95. The voltage drop across 2 </a:t>
            </a:r>
            <a:r>
              <a:rPr lang="en-US" dirty="0" err="1"/>
              <a:t>kΩ</a:t>
            </a:r>
            <a:r>
              <a:rPr lang="en-US" dirty="0"/>
              <a:t> resistance which is connected in the collector is 2V. Find the base current.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8B5FB-F6A0-ED20-52FA-4C66E149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3429000" cy="26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D22F-4513-9E4E-C767-92276B02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5061"/>
            <a:ext cx="7036944" cy="34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5:</a:t>
            </a:r>
          </a:p>
          <a:p>
            <a:r>
              <a:rPr lang="en-US" dirty="0"/>
              <a:t>For the common base circuit shown in Figure below, determine IC and VCB . Assume the  transistor to be of silicon.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E7D5F-372A-BB72-FCB1-012DFE16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124200"/>
            <a:ext cx="58042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r>
              <a:rPr lang="en-US" dirty="0"/>
              <a:t>Since the transistor is of silicon, VBE = 0.7V.</a:t>
            </a:r>
          </a:p>
          <a:p>
            <a:r>
              <a:rPr lang="en-US" dirty="0"/>
              <a:t>Applying Kirchhoff’s voltage law to the emitter-side loop, we get,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533AF-F09F-A84F-CF6B-4D344675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3879396" cy="23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r>
              <a:rPr lang="en-US" dirty="0"/>
              <a:t>Applying Kirchhoff’s voltage law to the collector-side loop, we have,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4D1D6-2CD6-02D6-BEA6-8B70C3F8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4762500" cy="11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6:</a:t>
            </a:r>
          </a:p>
          <a:p>
            <a:r>
              <a:rPr lang="en-US" dirty="0"/>
              <a:t>Find the value of β if (</a:t>
            </a:r>
            <a:r>
              <a:rPr lang="en-US" dirty="0" err="1"/>
              <a:t>i</a:t>
            </a:r>
            <a:r>
              <a:rPr lang="en-US" dirty="0"/>
              <a:t>) α = 0.9 (ii) α = 0.98 (iii) α = 0.99.</a:t>
            </a:r>
          </a:p>
          <a:p>
            <a:r>
              <a:rPr lang="en-US" b="1" dirty="0"/>
              <a:t>Solution: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9246A-4DC5-81EC-5BCB-25BABCC1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5953721" cy="36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8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7:</a:t>
            </a:r>
          </a:p>
          <a:p>
            <a:r>
              <a:rPr lang="en-US" dirty="0"/>
              <a:t>Calculate IE in a transistor for which β = 50 and IB = 20 </a:t>
            </a:r>
            <a:r>
              <a:rPr lang="en-US" dirty="0" err="1"/>
              <a:t>μA</a:t>
            </a:r>
            <a:r>
              <a:rPr lang="en-US" dirty="0"/>
              <a:t>.</a:t>
            </a:r>
          </a:p>
          <a:p>
            <a:r>
              <a:rPr lang="en-US" b="1" dirty="0"/>
              <a:t>Solution: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0498F-825D-551A-044D-1234225A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95" y="3124200"/>
            <a:ext cx="754680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8:</a:t>
            </a:r>
          </a:p>
          <a:p>
            <a:r>
              <a:rPr lang="en-US" dirty="0"/>
              <a:t>Find the α rating of the transistor shown in Figure below. Hence determine the value of IC using both α and β rating of the transistor.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5AD93-5EDD-228E-124F-A4CAE535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3200400"/>
            <a:ext cx="3524250" cy="31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SEMICONDUCTOR DEVICES</a:t>
            </a:r>
          </a:p>
          <a:p>
            <a:r>
              <a:rPr lang="en-US" dirty="0"/>
              <a:t>Semiconductors are materials which are neither conductors or insulators, having conductivities intermediate to those of conductors like copper and insulators like wood or plastic. </a:t>
            </a:r>
          </a:p>
          <a:p>
            <a:r>
              <a:rPr lang="en-US" dirty="0"/>
              <a:t>Common semiconductors are Silicon and Germanium. </a:t>
            </a:r>
          </a:p>
          <a:p>
            <a:r>
              <a:rPr lang="en-US" dirty="0"/>
              <a:t>The reason semiconductors are important is that with some engineering they can sometimes both conduct and insulate depending on their connections. </a:t>
            </a:r>
          </a:p>
          <a:p>
            <a:r>
              <a:rPr lang="en-US" dirty="0"/>
              <a:t>Thus, they serve as the basis for switching and amplification, the fundamental actions of computer elements.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4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C4D8F-4A62-C545-E8D2-60E3F3B0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6781800" cy="23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77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9:</a:t>
            </a:r>
          </a:p>
          <a:p>
            <a:r>
              <a:rPr lang="en-US" dirty="0"/>
              <a:t>For a transistor, β = 45 and voltage drop across 1kΩ which is connected in the  collector circuit as shown in Figure below is 1 volt. Find the base current for common emitter connection.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0EC3F-E12D-FC0F-E50B-95AD2C5E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34384"/>
            <a:ext cx="3810000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0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E181-A6A9-C120-B646-EBA6F65E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62200"/>
            <a:ext cx="5572462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25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Example 10:</a:t>
            </a:r>
          </a:p>
          <a:p>
            <a:r>
              <a:rPr lang="en-US" dirty="0"/>
              <a:t>A transistor is connected in common emitter (CE) configuration in which collector supply is 8 V and the voltage drop across resistance RC connected in the collector circuit is 0.5 V. The value of RC = 800 Ω. If α = 0.96, determine : (</a:t>
            </a:r>
            <a:r>
              <a:rPr lang="en-US" dirty="0" err="1"/>
              <a:t>i</a:t>
            </a:r>
            <a:r>
              <a:rPr lang="en-US" dirty="0"/>
              <a:t>) collector-emitter voltage (ii) base current.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D96C1-0684-9BA2-1E54-EF5858ED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114800"/>
            <a:ext cx="371306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b="1" dirty="0"/>
              <a:t>Solution: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07616-481E-9097-14AA-F787A8F7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5791201" cy="979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D3BE7-F218-18CF-3A7A-8DDE5601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151835"/>
            <a:ext cx="5949951" cy="32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SEMICONDUCTOR DEVICES</a:t>
            </a:r>
          </a:p>
          <a:p>
            <a:r>
              <a:rPr lang="en-US" dirty="0"/>
              <a:t>A typical modern processor has several million transistors, one of the elements manufactured from semiconducting material which we will study here.</a:t>
            </a:r>
          </a:p>
          <a:p>
            <a:r>
              <a:rPr lang="en-US" dirty="0"/>
              <a:t>There are two main types of semiconductor materials: </a:t>
            </a:r>
          </a:p>
          <a:p>
            <a:pPr lvl="1"/>
            <a:r>
              <a:rPr lang="en-US" dirty="0"/>
              <a:t>Intrinsic - where the semiconducting properties of the material occur naturally i.e. they are intrinsic to the material's nature. </a:t>
            </a:r>
          </a:p>
          <a:p>
            <a:pPr lvl="1"/>
            <a:r>
              <a:rPr lang="en-US" dirty="0"/>
              <a:t>extrinsic - the semiconducting properties of the material are manufactured, by us, to make the material behave in the manner which we require.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SEMICONDUCTOR DEVICES</a:t>
            </a:r>
          </a:p>
          <a:p>
            <a:pPr marL="0" marR="0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Nearly all the semiconductors used in modern electronics are extrinsic. </a:t>
            </a:r>
          </a:p>
          <a:p>
            <a:pPr marL="0" marR="0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means that they have been created by altering the electronic properties of the material. </a:t>
            </a:r>
          </a:p>
          <a:p>
            <a:pPr marL="0" marR="0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two most common methods of modifying the electronic properties are: </a:t>
            </a:r>
          </a:p>
          <a:p>
            <a:pPr marL="274638" lvl="1" algn="just"/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Doping - the addition of 'foreign' atoms to the material.</a:t>
            </a:r>
          </a:p>
          <a:p>
            <a:pPr marL="0" marR="0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two classes of doping are p-type and n-type which refer to the introduction of positive and negative charge carriers.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dirty="0"/>
              <a:t>A transistor is a semiconductor device used to amplify the electronic signals. </a:t>
            </a:r>
          </a:p>
          <a:p>
            <a:r>
              <a:rPr lang="en-US" dirty="0"/>
              <a:t>It is made up of three layers of semiconductor material: a thin layer of either P-type (positively charged) or N-type (negatively charged) material sandwiched between two layers of the opposite type. </a:t>
            </a:r>
          </a:p>
          <a:p>
            <a:r>
              <a:rPr lang="en-US" dirty="0"/>
              <a:t>The three layers are known as the emitter, base, and collector.</a:t>
            </a:r>
          </a:p>
          <a:p>
            <a:r>
              <a:rPr lang="en-US" dirty="0"/>
              <a:t>By controlling the flow of current between the base and the emitter, a small input current can be used to control a much larger output current between the collector and emitter.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  <a:p>
            <a:r>
              <a:rPr lang="en-US" dirty="0"/>
              <a:t>Transistors are fundamental building blocks of modern electronic devices and are used in a wide range of applications, including amplifiers, switches, oscillators, and digital logic circuits.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AF787-36BA-54E9-49F8-EF482BB0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" y="1905000"/>
            <a:ext cx="899318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6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UNIT 2: ANALOG ELECTRONICS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TRANSISTORS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78C56-5D72-33AB-2ECA-13AC94F7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9" y="1828800"/>
            <a:ext cx="882451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4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4504</TotalTime>
  <Words>1192</Words>
  <Application>Microsoft Office PowerPoint</Application>
  <PresentationFormat>On-screen Show (4:3)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     GRADING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  <vt:lpstr>     UNIT 2: ANALOG ELECTRONICS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Computer Network (csc 301)</dc:title>
  <dc:creator>auca</dc:creator>
  <cp:lastModifiedBy>Alfred    UWITONZE</cp:lastModifiedBy>
  <cp:revision>365</cp:revision>
  <dcterms:created xsi:type="dcterms:W3CDTF">2011-01-24T14:59:38Z</dcterms:created>
  <dcterms:modified xsi:type="dcterms:W3CDTF">2023-05-09T14:50:54Z</dcterms:modified>
</cp:coreProperties>
</file>