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7" r:id="rId2"/>
    <p:sldId id="299" r:id="rId3"/>
    <p:sldId id="261" r:id="rId4"/>
    <p:sldId id="263" r:id="rId5"/>
    <p:sldId id="258" r:id="rId6"/>
    <p:sldId id="259" r:id="rId7"/>
    <p:sldId id="301" r:id="rId8"/>
    <p:sldId id="309" r:id="rId9"/>
    <p:sldId id="266" r:id="rId10"/>
    <p:sldId id="313" r:id="rId11"/>
    <p:sldId id="311" r:id="rId12"/>
    <p:sldId id="312" r:id="rId13"/>
    <p:sldId id="310" r:id="rId14"/>
    <p:sldId id="307" r:id="rId15"/>
    <p:sldId id="306" r:id="rId16"/>
    <p:sldId id="269" r:id="rId17"/>
    <p:sldId id="314" r:id="rId18"/>
    <p:sldId id="276" r:id="rId19"/>
    <p:sldId id="278" r:id="rId20"/>
  </p:sldIdLst>
  <p:sldSz cx="18288000" cy="10287000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64" y="29"/>
      </p:cViewPr>
      <p:guideLst>
        <p:guide orient="horz" pos="3240"/>
        <p:guide pos="5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221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5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7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097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446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79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25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812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81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38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1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52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75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37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95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91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84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70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45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1;p1">
            <a:extLst>
              <a:ext uri="{FF2B5EF4-FFF2-40B4-BE49-F238E27FC236}">
                <a16:creationId xmlns:a16="http://schemas.microsoft.com/office/drawing/2014/main" id="{D168C83D-9950-36B8-743E-93AB4C66441A}"/>
              </a:ext>
            </a:extLst>
          </p:cNvPr>
          <p:cNvSpPr/>
          <p:nvPr/>
        </p:nvSpPr>
        <p:spPr>
          <a:xfrm>
            <a:off x="3047765" y="1097484"/>
            <a:ext cx="13299674" cy="110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800"/>
            </a:pPr>
            <a:r>
              <a:rPr lang="en-US" sz="6000" b="1" dirty="0">
                <a:solidFill>
                  <a:schemeClr val="accent1"/>
                </a:solidFill>
                <a:latin typeface="+mj-lt"/>
              </a:rPr>
              <a:t>ĐẠI HỌC CÔNG NGHIỆP HÀ NỘI</a:t>
            </a:r>
            <a:endParaRPr sz="60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Google Shape;472;p1">
            <a:extLst>
              <a:ext uri="{FF2B5EF4-FFF2-40B4-BE49-F238E27FC236}">
                <a16:creationId xmlns:a16="http://schemas.microsoft.com/office/drawing/2014/main" id="{2455AB6B-7782-6E83-04D9-33428140B9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686" y="542431"/>
            <a:ext cx="1906064" cy="1818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A24CD2-50C7-5420-CED4-E879CD30B757}"/>
              </a:ext>
            </a:extLst>
          </p:cNvPr>
          <p:cNvSpPr txBox="1"/>
          <p:nvPr/>
        </p:nvSpPr>
        <p:spPr>
          <a:xfrm>
            <a:off x="4867745" y="2362508"/>
            <a:ext cx="85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KHOA CÔNG NGHỆ THÔNG TIN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0B3C9-CA85-4852-421E-A1047B97BB2C}"/>
              </a:ext>
            </a:extLst>
          </p:cNvPr>
          <p:cNvSpPr txBox="1"/>
          <p:nvPr/>
        </p:nvSpPr>
        <p:spPr>
          <a:xfrm>
            <a:off x="5270140" y="4183590"/>
            <a:ext cx="773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j-lt"/>
              </a:rPr>
              <a:t>ĐỒ ÁN TỐT NGHIỆP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D7519-E951-6E8C-6EFE-3B74721606AE}"/>
              </a:ext>
            </a:extLst>
          </p:cNvPr>
          <p:cNvSpPr txBox="1"/>
          <p:nvPr/>
        </p:nvSpPr>
        <p:spPr>
          <a:xfrm>
            <a:off x="6003850" y="5921988"/>
            <a:ext cx="61243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+mj-lt"/>
              </a:rPr>
              <a:t>Sinh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:  </a:t>
            </a:r>
            <a:r>
              <a:rPr lang="en-US" sz="3200" dirty="0" err="1">
                <a:latin typeface="+mj-lt"/>
              </a:rPr>
              <a:t>Nguyễn</a:t>
            </a:r>
            <a:r>
              <a:rPr lang="en-US" sz="3200" dirty="0">
                <a:latin typeface="+mj-lt"/>
              </a:rPr>
              <a:t> Hoàng Long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D1774-B896-C1EF-BB68-860F0B15C1C3}"/>
              </a:ext>
            </a:extLst>
          </p:cNvPr>
          <p:cNvSpPr txBox="1"/>
          <p:nvPr/>
        </p:nvSpPr>
        <p:spPr>
          <a:xfrm>
            <a:off x="6003851" y="6748906"/>
            <a:ext cx="62802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+mj-lt"/>
              </a:rPr>
              <a:t>MSV:	  2020600528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7291B3-3037-D542-4187-D8832EADD2AB}"/>
              </a:ext>
            </a:extLst>
          </p:cNvPr>
          <p:cNvSpPr txBox="1"/>
          <p:nvPr/>
        </p:nvSpPr>
        <p:spPr>
          <a:xfrm>
            <a:off x="6003850" y="7575824"/>
            <a:ext cx="62720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+mj-lt"/>
              </a:rPr>
              <a:t>CBHD: 	  TS. </a:t>
            </a:r>
            <a:r>
              <a:rPr lang="en-US" sz="3200" dirty="0" err="1">
                <a:latin typeface="+mj-lt"/>
              </a:rPr>
              <a:t>Phạm</a:t>
            </a:r>
            <a:r>
              <a:rPr lang="en-US" sz="3200" dirty="0">
                <a:latin typeface="+mj-lt"/>
              </a:rPr>
              <a:t> Văn Hà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E1DEC-6649-CC6B-7B1F-036C4646D0A8}"/>
              </a:ext>
            </a:extLst>
          </p:cNvPr>
          <p:cNvSpPr txBox="1"/>
          <p:nvPr/>
        </p:nvSpPr>
        <p:spPr>
          <a:xfrm>
            <a:off x="12895714" y="9375238"/>
            <a:ext cx="51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Khoa </a:t>
            </a:r>
            <a:r>
              <a:rPr lang="en-US" sz="3200" dirty="0" err="1">
                <a:latin typeface="+mj-lt"/>
              </a:rPr>
              <a:t>công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nghệ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thông</a:t>
            </a:r>
            <a:r>
              <a:rPr lang="en-US" sz="3200" dirty="0">
                <a:latin typeface="+mj-lt"/>
              </a:rPr>
              <a:t> tin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643EC2-D3A9-B81B-2581-F090D8340B8E}"/>
              </a:ext>
            </a:extLst>
          </p:cNvPr>
          <p:cNvSpPr txBox="1"/>
          <p:nvPr/>
        </p:nvSpPr>
        <p:spPr>
          <a:xfrm>
            <a:off x="5709279" y="9375238"/>
            <a:ext cx="686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Hà </a:t>
            </a:r>
            <a:r>
              <a:rPr lang="en-US" sz="3200" dirty="0" err="1">
                <a:latin typeface="+mj-lt"/>
              </a:rPr>
              <a:t>Nội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ngày</a:t>
            </a:r>
            <a:r>
              <a:rPr lang="en-US" sz="3200" dirty="0">
                <a:latin typeface="+mj-lt"/>
              </a:rPr>
              <a:t> 29 </a:t>
            </a:r>
            <a:r>
              <a:rPr lang="en-US" sz="3200" dirty="0" err="1">
                <a:latin typeface="+mj-lt"/>
              </a:rPr>
              <a:t>tháng</a:t>
            </a:r>
            <a:r>
              <a:rPr lang="en-US" sz="3200" dirty="0">
                <a:latin typeface="+mj-lt"/>
              </a:rPr>
              <a:t> 5 </a:t>
            </a:r>
            <a:r>
              <a:rPr lang="en-US" sz="3200" dirty="0" err="1">
                <a:latin typeface="+mj-lt"/>
              </a:rPr>
              <a:t>năm</a:t>
            </a:r>
            <a:r>
              <a:rPr lang="en-US" sz="3200" dirty="0">
                <a:latin typeface="+mj-lt"/>
              </a:rPr>
              <a:t> 2024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EF5A40-64A7-7E29-1317-F9A81B6D5FA3}"/>
              </a:ext>
            </a:extLst>
          </p:cNvPr>
          <p:cNvSpPr txBox="1"/>
          <p:nvPr/>
        </p:nvSpPr>
        <p:spPr>
          <a:xfrm>
            <a:off x="1" y="9375238"/>
            <a:ext cx="391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Đồ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tốt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nghiệp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6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/>
        </p:nvSpPr>
        <p:spPr>
          <a:xfrm>
            <a:off x="1766932" y="1294342"/>
            <a:ext cx="1063461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Yêu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cầu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hệ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thống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:</a:t>
            </a:r>
            <a:endParaRPr dirty="0">
              <a:latin typeface="+mj-lt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2085866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5232723" y="7641044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1A6350-0700-4751-5851-E42E2DC76FE9}"/>
              </a:ext>
            </a:extLst>
          </p:cNvPr>
          <p:cNvSpPr txBox="1"/>
          <p:nvPr/>
        </p:nvSpPr>
        <p:spPr>
          <a:xfrm>
            <a:off x="2026774" y="2482214"/>
            <a:ext cx="13368660" cy="5662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3000" dirty="0" err="1">
                <a:latin typeface="+mj-lt"/>
              </a:rPr>
              <a:t>Cải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thiện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tốc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độ</a:t>
            </a:r>
            <a:r>
              <a:rPr lang="en-US" sz="3000" dirty="0">
                <a:latin typeface="+mj-lt"/>
              </a:rPr>
              <a:t>, </a:t>
            </a:r>
            <a:r>
              <a:rPr lang="en-US" sz="3000" dirty="0" err="1">
                <a:latin typeface="+mj-lt"/>
              </a:rPr>
              <a:t>hiệu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năng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của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hệ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thống</a:t>
            </a:r>
            <a:r>
              <a:rPr lang="en-US" sz="3000" dirty="0">
                <a:latin typeface="+mj-lt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3000" dirty="0" err="1">
                <a:latin typeface="+mj-lt"/>
              </a:rPr>
              <a:t>Đảm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bảo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tính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sẵn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sàng</a:t>
            </a:r>
            <a:r>
              <a:rPr lang="en-US" sz="3000" dirty="0">
                <a:latin typeface="+mj-lt"/>
              </a:rPr>
              <a:t> (High Available) </a:t>
            </a:r>
            <a:r>
              <a:rPr lang="en-US" sz="3000" dirty="0" err="1">
                <a:latin typeface="+mj-lt"/>
              </a:rPr>
              <a:t>của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cụm</a:t>
            </a:r>
            <a:r>
              <a:rPr lang="en-US" sz="3000" dirty="0">
                <a:latin typeface="+mj-lt"/>
              </a:rPr>
              <a:t> Confluent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3000" dirty="0" err="1">
                <a:latin typeface="+mj-lt"/>
              </a:rPr>
              <a:t>Giảm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thời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gian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tái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cân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bằng</a:t>
            </a:r>
            <a:r>
              <a:rPr lang="en-US" sz="3000" dirty="0">
                <a:latin typeface="+mj-lt"/>
              </a:rPr>
              <a:t> ( Rebalance) </a:t>
            </a:r>
            <a:r>
              <a:rPr lang="en-US" sz="3000" dirty="0" err="1">
                <a:latin typeface="+mj-lt"/>
              </a:rPr>
              <a:t>khi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hệ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thống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gặp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sự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cố</a:t>
            </a:r>
            <a:r>
              <a:rPr lang="en-US" sz="3000" dirty="0">
                <a:latin typeface="+mj-lt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3000" dirty="0" err="1">
                <a:latin typeface="+mj-lt"/>
              </a:rPr>
              <a:t>Có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hệ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thống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giám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sát</a:t>
            </a:r>
            <a:r>
              <a:rPr lang="en-US" sz="3000" dirty="0">
                <a:latin typeface="+mj-lt"/>
              </a:rPr>
              <a:t>, </a:t>
            </a:r>
            <a:r>
              <a:rPr lang="en-US" sz="3000" dirty="0" err="1">
                <a:latin typeface="+mj-lt"/>
              </a:rPr>
              <a:t>quản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lý</a:t>
            </a:r>
            <a:r>
              <a:rPr lang="en-US" sz="3000" dirty="0">
                <a:latin typeface="+mj-lt"/>
              </a:rPr>
              <a:t> Control Center.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3000" dirty="0">
                <a:latin typeface="+mj-lt"/>
              </a:rPr>
              <a:t>Thao </a:t>
            </a:r>
            <a:r>
              <a:rPr lang="en-US" sz="3000" dirty="0" err="1">
                <a:latin typeface="+mj-lt"/>
              </a:rPr>
              <a:t>tác</a:t>
            </a:r>
            <a:r>
              <a:rPr lang="en-US" sz="3000" dirty="0">
                <a:latin typeface="+mj-lt"/>
              </a:rPr>
              <a:t>/ </a:t>
            </a:r>
            <a:r>
              <a:rPr lang="en-US" sz="3000" dirty="0" err="1">
                <a:latin typeface="+mj-lt"/>
              </a:rPr>
              <a:t>Kiểm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soát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dữ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liệu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dễ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dàng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KsqlDB</a:t>
            </a:r>
            <a:r>
              <a:rPr lang="en-US" sz="3000" dirty="0">
                <a:latin typeface="+mj-lt"/>
              </a:rPr>
              <a:t>, Schema Registry.</a:t>
            </a:r>
          </a:p>
        </p:txBody>
      </p:sp>
    </p:spTree>
    <p:extLst>
      <p:ext uri="{BB962C8B-B14F-4D97-AF65-F5344CB8AC3E}">
        <p14:creationId xmlns:p14="http://schemas.microsoft.com/office/powerpoint/2010/main" val="11904034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/>
        </p:nvSpPr>
        <p:spPr>
          <a:xfrm>
            <a:off x="1766932" y="1294342"/>
            <a:ext cx="1063461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Khảo</a:t>
            </a:r>
            <a:r>
              <a:rPr lang="en-US" sz="36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sát</a:t>
            </a:r>
            <a:r>
              <a:rPr lang="en-US" sz="36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2085866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5232723" y="7641044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5C6E86-9C1D-7B7E-5FBD-B67D7FC35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83443"/>
              </p:ext>
            </p:extLst>
          </p:nvPr>
        </p:nvGraphicFramePr>
        <p:xfrm>
          <a:off x="2170629" y="2357442"/>
          <a:ext cx="13942704" cy="644073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7506">
                  <a:extLst>
                    <a:ext uri="{9D8B030D-6E8A-4147-A177-3AD203B41FA5}">
                      <a16:colId xmlns:a16="http://schemas.microsoft.com/office/drawing/2014/main" val="475490328"/>
                    </a:ext>
                  </a:extLst>
                </a:gridCol>
                <a:gridCol w="1720467">
                  <a:extLst>
                    <a:ext uri="{9D8B030D-6E8A-4147-A177-3AD203B41FA5}">
                      <a16:colId xmlns:a16="http://schemas.microsoft.com/office/drawing/2014/main" val="3426277695"/>
                    </a:ext>
                  </a:extLst>
                </a:gridCol>
                <a:gridCol w="1129724">
                  <a:extLst>
                    <a:ext uri="{9D8B030D-6E8A-4147-A177-3AD203B41FA5}">
                      <a16:colId xmlns:a16="http://schemas.microsoft.com/office/drawing/2014/main" val="1123279850"/>
                    </a:ext>
                  </a:extLst>
                </a:gridCol>
                <a:gridCol w="990831">
                  <a:extLst>
                    <a:ext uri="{9D8B030D-6E8A-4147-A177-3AD203B41FA5}">
                      <a16:colId xmlns:a16="http://schemas.microsoft.com/office/drawing/2014/main" val="1643598275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2142030817"/>
                    </a:ext>
                  </a:extLst>
                </a:gridCol>
                <a:gridCol w="1265836">
                  <a:extLst>
                    <a:ext uri="{9D8B030D-6E8A-4147-A177-3AD203B41FA5}">
                      <a16:colId xmlns:a16="http://schemas.microsoft.com/office/drawing/2014/main" val="2638786499"/>
                    </a:ext>
                  </a:extLst>
                </a:gridCol>
                <a:gridCol w="1361111">
                  <a:extLst>
                    <a:ext uri="{9D8B030D-6E8A-4147-A177-3AD203B41FA5}">
                      <a16:colId xmlns:a16="http://schemas.microsoft.com/office/drawing/2014/main" val="4121156369"/>
                    </a:ext>
                  </a:extLst>
                </a:gridCol>
                <a:gridCol w="1919168">
                  <a:extLst>
                    <a:ext uri="{9D8B030D-6E8A-4147-A177-3AD203B41FA5}">
                      <a16:colId xmlns:a16="http://schemas.microsoft.com/office/drawing/2014/main" val="4239027130"/>
                    </a:ext>
                  </a:extLst>
                </a:gridCol>
                <a:gridCol w="1973611">
                  <a:extLst>
                    <a:ext uri="{9D8B030D-6E8A-4147-A177-3AD203B41FA5}">
                      <a16:colId xmlns:a16="http://schemas.microsoft.com/office/drawing/2014/main" val="788916132"/>
                    </a:ext>
                  </a:extLst>
                </a:gridCol>
                <a:gridCol w="2096113">
                  <a:extLst>
                    <a:ext uri="{9D8B030D-6E8A-4147-A177-3AD203B41FA5}">
                      <a16:colId xmlns:a16="http://schemas.microsoft.com/office/drawing/2014/main" val="3315726656"/>
                    </a:ext>
                  </a:extLst>
                </a:gridCol>
              </a:tblGrid>
              <a:tr h="59354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THÔNG TIN KHẢO SÁT 10 CỤM KAFKA OPEN SOURCE MBB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96395"/>
                  </a:ext>
                </a:extLst>
              </a:tr>
              <a:tr h="4381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STT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Tên Cụm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Resource per broker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Current State (mức sử dụng)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86675"/>
                  </a:ext>
                </a:extLst>
              </a:tr>
              <a:tr h="588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Disk (GB)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Ram (GB)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CPU (core)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Swap (GB)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Ram usage (GB)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LOW/HIGH CPU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Disk usage (GB)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Swap usage (MB)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1076820165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TRANSACTION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31.84% / 77.03%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1209541390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LOG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21.82% / 55.06%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1821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1021721954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35.22% / 47.76%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1136235652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PARTNER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6.11% / 20.18%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827039895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ONEID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4.72% / 14.52%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2940116127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KAFKA WEALTH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1.86% / 9.15%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3885539394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LOG ONEID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0.45% / 6.27%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2345619025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OPEN BANKING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14.4%</a:t>
                      </a:r>
                      <a:endParaRPr lang="en-US" sz="1600" b="0" i="1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15914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1165806369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TANZU ITE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6.2%</a:t>
                      </a:r>
                      <a:endParaRPr lang="en-US" sz="1600" b="0" i="1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3440695099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KAFKA CDE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6.67% / 31.93%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3654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3880554393"/>
                  </a:ext>
                </a:extLst>
              </a:tr>
              <a:tr h="43818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SUM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11500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304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164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5728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 28373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311" marR="5311" marT="5311" marB="0" anchor="ctr"/>
                </a:tc>
                <a:extLst>
                  <a:ext uri="{0D108BD9-81ED-4DB2-BD59-A6C34878D82A}">
                    <a16:rowId xmlns:a16="http://schemas.microsoft.com/office/drawing/2014/main" val="53001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4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/>
        </p:nvSpPr>
        <p:spPr>
          <a:xfrm>
            <a:off x="1766932" y="1294342"/>
            <a:ext cx="1063461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Khảo</a:t>
            </a:r>
            <a:r>
              <a:rPr lang="en-US" sz="36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sát</a:t>
            </a:r>
            <a:r>
              <a:rPr lang="en-US" sz="36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2085866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5740032" y="8192837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405E2-F3F7-76E0-4163-F59A1575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6135"/>
              </p:ext>
            </p:extLst>
          </p:nvPr>
        </p:nvGraphicFramePr>
        <p:xfrm>
          <a:off x="2170629" y="2400301"/>
          <a:ext cx="13788479" cy="543331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1578">
                  <a:extLst>
                    <a:ext uri="{9D8B030D-6E8A-4147-A177-3AD203B41FA5}">
                      <a16:colId xmlns:a16="http://schemas.microsoft.com/office/drawing/2014/main" val="475490328"/>
                    </a:ext>
                  </a:extLst>
                </a:gridCol>
                <a:gridCol w="1640458">
                  <a:extLst>
                    <a:ext uri="{9D8B030D-6E8A-4147-A177-3AD203B41FA5}">
                      <a16:colId xmlns:a16="http://schemas.microsoft.com/office/drawing/2014/main" val="3426277695"/>
                    </a:ext>
                  </a:extLst>
                </a:gridCol>
                <a:gridCol w="2220264">
                  <a:extLst>
                    <a:ext uri="{9D8B030D-6E8A-4147-A177-3AD203B41FA5}">
                      <a16:colId xmlns:a16="http://schemas.microsoft.com/office/drawing/2014/main" val="3704739635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2154367698"/>
                    </a:ext>
                  </a:extLst>
                </a:gridCol>
                <a:gridCol w="1730420">
                  <a:extLst>
                    <a:ext uri="{9D8B030D-6E8A-4147-A177-3AD203B41FA5}">
                      <a16:colId xmlns:a16="http://schemas.microsoft.com/office/drawing/2014/main" val="575062224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2490761256"/>
                    </a:ext>
                  </a:extLst>
                </a:gridCol>
                <a:gridCol w="2180329">
                  <a:extLst>
                    <a:ext uri="{9D8B030D-6E8A-4147-A177-3AD203B41FA5}">
                      <a16:colId xmlns:a16="http://schemas.microsoft.com/office/drawing/2014/main" val="3781665139"/>
                    </a:ext>
                  </a:extLst>
                </a:gridCol>
                <a:gridCol w="2336066">
                  <a:extLst>
                    <a:ext uri="{9D8B030D-6E8A-4147-A177-3AD203B41FA5}">
                      <a16:colId xmlns:a16="http://schemas.microsoft.com/office/drawing/2014/main" val="26525440"/>
                    </a:ext>
                  </a:extLst>
                </a:gridCol>
              </a:tblGrid>
              <a:tr h="49542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THÔNG TIN KHẢO SÁT 10 CỤM KAFKA OPEN SOURCE MBB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96395"/>
                  </a:ext>
                </a:extLst>
              </a:tr>
              <a:tr h="3657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STT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Tên Cụm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Latency Max per broker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Message Size  Random (Byte)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Connection per broker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TPS max</a:t>
                      </a:r>
                      <a:r>
                        <a:rPr lang="en-US" sz="1600" b="1" u="none" strike="noStrike" baseline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="1" u="none" strike="noStrike">
                          <a:effectLst/>
                          <a:latin typeface="+mj-lt"/>
                        </a:rPr>
                        <a:t>per broker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Peak throughput per</a:t>
                      </a:r>
                      <a:r>
                        <a:rPr lang="en-US" sz="1600" b="1" u="none" strike="noStrike" baseline="0">
                          <a:effectLst/>
                          <a:latin typeface="+mj-lt"/>
                        </a:rPr>
                        <a:t> broker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86675"/>
                  </a:ext>
                </a:extLst>
              </a:tr>
              <a:tr h="365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Total Byte in (kB/s)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Total Byte out (kB/s)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076820165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TRANSACTION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374.0K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964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23018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209541390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LOG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502M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2186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3800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55000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72750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346500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02172195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737M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5096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3120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50000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18750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67950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136235652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PARTNER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6.2M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5042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827039895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ONEID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23M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3798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20300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7215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7140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2940116127"/>
                  </a:ext>
                </a:extLst>
              </a:tr>
              <a:tr h="459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KAFKA WEALTH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61.7K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1117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124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388553939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LOG ONEID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1.6K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NA</a:t>
                      </a:r>
                      <a:endParaRPr lang="en-US" sz="1600" b="0" i="1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30750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2345619025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OPEN BANKING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0.4K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4973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1830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165806369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TANZU ITE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31.4M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2488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168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2700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1575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3440695099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KAFKA CDE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0.7K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541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382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3880554393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SUM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1.24</a:t>
                      </a:r>
                      <a:r>
                        <a:rPr lang="en-US" sz="1600" b="1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GB/s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22046</a:t>
                      </a:r>
                      <a:r>
                        <a:rPr lang="en-US" sz="1600" b="1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35713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138273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104212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458321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530010310"/>
                  </a:ext>
                </a:extLst>
              </a:tr>
            </a:tbl>
          </a:graphicData>
        </a:graphic>
      </p:graphicFrame>
      <p:sp>
        <p:nvSpPr>
          <p:cNvPr id="16" name="Notched Right Arrow 3">
            <a:extLst>
              <a:ext uri="{FF2B5EF4-FFF2-40B4-BE49-F238E27FC236}">
                <a16:creationId xmlns:a16="http://schemas.microsoft.com/office/drawing/2014/main" id="{FF60AAB9-FEB6-9520-1D59-B79403405CC0}"/>
              </a:ext>
            </a:extLst>
          </p:cNvPr>
          <p:cNvSpPr/>
          <p:nvPr/>
        </p:nvSpPr>
        <p:spPr>
          <a:xfrm>
            <a:off x="1262860" y="8688561"/>
            <a:ext cx="1589702" cy="865373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D9FC2FB-6212-AE3E-6550-A7C9F2B18C34}"/>
              </a:ext>
            </a:extLst>
          </p:cNvPr>
          <p:cNvSpPr/>
          <p:nvPr/>
        </p:nvSpPr>
        <p:spPr>
          <a:xfrm>
            <a:off x="3067195" y="8688561"/>
            <a:ext cx="402657" cy="86537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165F8-EF83-0EDA-3D4B-F7D52505077A}"/>
              </a:ext>
            </a:extLst>
          </p:cNvPr>
          <p:cNvSpPr txBox="1"/>
          <p:nvPr/>
        </p:nvSpPr>
        <p:spPr>
          <a:xfrm>
            <a:off x="3469852" y="8574346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TPS max: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138.273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8B6EA-DBC3-99E9-1692-B42670BBDD56}"/>
              </a:ext>
            </a:extLst>
          </p:cNvPr>
          <p:cNvSpPr txBox="1"/>
          <p:nvPr/>
        </p:nvSpPr>
        <p:spPr>
          <a:xfrm>
            <a:off x="3469852" y="9369206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Throughtput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max: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550 MB/s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C7F6-DC3D-E193-4410-0B2C196BF473}"/>
              </a:ext>
            </a:extLst>
          </p:cNvPr>
          <p:cNvSpPr txBox="1"/>
          <p:nvPr/>
        </p:nvSpPr>
        <p:spPr>
          <a:xfrm>
            <a:off x="1385879" y="8921192"/>
            <a:ext cx="206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trạng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Notched Right Arrow 9">
            <a:extLst>
              <a:ext uri="{FF2B5EF4-FFF2-40B4-BE49-F238E27FC236}">
                <a16:creationId xmlns:a16="http://schemas.microsoft.com/office/drawing/2014/main" id="{85DE4103-0166-7C62-F9A3-7F5797E8CD59}"/>
              </a:ext>
            </a:extLst>
          </p:cNvPr>
          <p:cNvSpPr/>
          <p:nvPr/>
        </p:nvSpPr>
        <p:spPr>
          <a:xfrm>
            <a:off x="7363584" y="8688561"/>
            <a:ext cx="1568590" cy="838859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0678364-C28C-A268-58D2-F70898495648}"/>
              </a:ext>
            </a:extLst>
          </p:cNvPr>
          <p:cNvSpPr/>
          <p:nvPr/>
        </p:nvSpPr>
        <p:spPr>
          <a:xfrm>
            <a:off x="9121051" y="8603558"/>
            <a:ext cx="402657" cy="86537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3FE8BF-D7BF-7BA7-BC0A-C5098C72798F}"/>
              </a:ext>
            </a:extLst>
          </p:cNvPr>
          <p:cNvSpPr txBox="1"/>
          <p:nvPr/>
        </p:nvSpPr>
        <p:spPr>
          <a:xfrm>
            <a:off x="9643375" y="8531247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TPS max: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200.000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855FC-7CF8-3D61-8643-E1A9BDEDE8F1}"/>
              </a:ext>
            </a:extLst>
          </p:cNvPr>
          <p:cNvSpPr txBox="1"/>
          <p:nvPr/>
        </p:nvSpPr>
        <p:spPr>
          <a:xfrm>
            <a:off x="9536159" y="9323293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Throughtput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max: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850 MB/s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F5B0D-6C81-3F83-C492-86AEB16B560C}"/>
              </a:ext>
            </a:extLst>
          </p:cNvPr>
          <p:cNvSpPr txBox="1"/>
          <p:nvPr/>
        </p:nvSpPr>
        <p:spPr>
          <a:xfrm>
            <a:off x="7542099" y="8875856"/>
            <a:ext cx="156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Mục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tiêu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Notched Right Arrow 9">
            <a:extLst>
              <a:ext uri="{FF2B5EF4-FFF2-40B4-BE49-F238E27FC236}">
                <a16:creationId xmlns:a16="http://schemas.microsoft.com/office/drawing/2014/main" id="{19B858F4-1139-B4A5-0A18-B632F9E6079D}"/>
              </a:ext>
            </a:extLst>
          </p:cNvPr>
          <p:cNvSpPr/>
          <p:nvPr/>
        </p:nvSpPr>
        <p:spPr>
          <a:xfrm>
            <a:off x="13473700" y="8633950"/>
            <a:ext cx="1568590" cy="838859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A1D7F-5BCC-B563-E14C-0DCC74682DE8}"/>
              </a:ext>
            </a:extLst>
          </p:cNvPr>
          <p:cNvSpPr txBox="1"/>
          <p:nvPr/>
        </p:nvSpPr>
        <p:spPr>
          <a:xfrm>
            <a:off x="13652215" y="8821245"/>
            <a:ext cx="156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Broker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05AE71-D393-FCD1-5275-5890CB2539D0}"/>
              </a:ext>
            </a:extLst>
          </p:cNvPr>
          <p:cNvSpPr txBox="1"/>
          <p:nvPr/>
        </p:nvSpPr>
        <p:spPr>
          <a:xfrm>
            <a:off x="15123646" y="8875856"/>
            <a:ext cx="197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6 Nodes</a:t>
            </a:r>
          </a:p>
        </p:txBody>
      </p:sp>
    </p:spTree>
    <p:extLst>
      <p:ext uri="{BB962C8B-B14F-4D97-AF65-F5344CB8AC3E}">
        <p14:creationId xmlns:p14="http://schemas.microsoft.com/office/powerpoint/2010/main" val="4320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/>
          <p:nvPr/>
        </p:nvSpPr>
        <p:spPr>
          <a:xfrm>
            <a:off x="171450" y="100013"/>
            <a:ext cx="17902237" cy="10029825"/>
          </a:xfrm>
          <a:custGeom>
            <a:avLst/>
            <a:gdLst/>
            <a:ahLst/>
            <a:cxnLst/>
            <a:rect l="l" t="t" r="r" b="b"/>
            <a:pathLst>
              <a:path w="4274726" h="2167467" extrusionOk="0">
                <a:moveTo>
                  <a:pt x="22896" y="0"/>
                </a:moveTo>
                <a:lnTo>
                  <a:pt x="4251830" y="0"/>
                </a:lnTo>
                <a:cubicBezTo>
                  <a:pt x="4264475" y="0"/>
                  <a:pt x="4274726" y="10251"/>
                  <a:pt x="4274726" y="22896"/>
                </a:cubicBezTo>
                <a:lnTo>
                  <a:pt x="4274726" y="2144571"/>
                </a:lnTo>
                <a:cubicBezTo>
                  <a:pt x="4274726" y="2150643"/>
                  <a:pt x="4272314" y="2156467"/>
                  <a:pt x="4268020" y="2160761"/>
                </a:cubicBezTo>
                <a:cubicBezTo>
                  <a:pt x="4263726" y="2165054"/>
                  <a:pt x="4257903" y="2167467"/>
                  <a:pt x="4251830" y="2167467"/>
                </a:cubicBezTo>
                <a:lnTo>
                  <a:pt x="22896" y="2167467"/>
                </a:lnTo>
                <a:cubicBezTo>
                  <a:pt x="16823" y="2167467"/>
                  <a:pt x="11000" y="2165054"/>
                  <a:pt x="6706" y="2160761"/>
                </a:cubicBezTo>
                <a:cubicBezTo>
                  <a:pt x="2412" y="2156467"/>
                  <a:pt x="0" y="2150643"/>
                  <a:pt x="0" y="2144571"/>
                </a:cubicBezTo>
                <a:lnTo>
                  <a:pt x="0" y="22896"/>
                </a:lnTo>
                <a:cubicBezTo>
                  <a:pt x="0" y="16823"/>
                  <a:pt x="2412" y="11000"/>
                  <a:pt x="6706" y="6706"/>
                </a:cubicBezTo>
                <a:cubicBezTo>
                  <a:pt x="11000" y="2412"/>
                  <a:pt x="16823" y="0"/>
                  <a:pt x="22896" y="0"/>
                </a:cubicBezTo>
                <a:close/>
              </a:path>
            </a:pathLst>
          </a:custGeom>
          <a:solidFill>
            <a:srgbClr val="F3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1766932" y="1294342"/>
            <a:ext cx="1063461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Các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hành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phần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của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hệ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thống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Confluent Platform: </a:t>
            </a:r>
            <a:endParaRPr dirty="0">
              <a:latin typeface="+mj-lt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2085866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5232723" y="7641044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EE98F52-5219-1CE0-4D9A-35F0DC7D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012994"/>
            <a:ext cx="9386887" cy="51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650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22"/>
          <p:cNvSpPr txBox="1"/>
          <p:nvPr/>
        </p:nvSpPr>
        <p:spPr>
          <a:xfrm>
            <a:off x="1805243" y="1032375"/>
            <a:ext cx="1005182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Đề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xuất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các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thành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phần</a:t>
            </a:r>
            <a:endParaRPr dirty="0">
              <a:latin typeface="+mj-lt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4009345" y="7040969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58BB23B-3926-B376-19B6-87F70180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87" y="3099007"/>
            <a:ext cx="7644401" cy="4397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D04BE1-FE55-AC07-A051-C6E30CFE2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436" y="3324899"/>
            <a:ext cx="6983844" cy="30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26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22"/>
          <p:cNvSpPr txBox="1"/>
          <p:nvPr/>
        </p:nvSpPr>
        <p:spPr>
          <a:xfrm>
            <a:off x="1444703" y="1069784"/>
            <a:ext cx="1280476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Mô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hình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hệ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thống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xử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lý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dữ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liệu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real-time Confluent Platform</a:t>
            </a:r>
            <a:endParaRPr dirty="0">
              <a:latin typeface="+mj-lt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4009345" y="7040969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BD566F5-7197-872C-34D8-37E676EA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56" y="2214564"/>
            <a:ext cx="9168710" cy="66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227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6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562" name="Google Shape;562;p2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563" name="Google Shape;563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26"/>
          <p:cNvSpPr txBox="1"/>
          <p:nvPr/>
        </p:nvSpPr>
        <p:spPr>
          <a:xfrm>
            <a:off x="1419033" y="762000"/>
            <a:ext cx="2696654" cy="29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1" i="0" u="none" strike="noStrike" cap="none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03.</a:t>
            </a:r>
            <a:endParaRPr b="1">
              <a:latin typeface="+mj-lt"/>
            </a:endParaRPr>
          </a:p>
        </p:txBody>
      </p:sp>
      <p:sp>
        <p:nvSpPr>
          <p:cNvPr id="565" name="Google Shape;565;p26"/>
          <p:cNvSpPr txBox="1"/>
          <p:nvPr/>
        </p:nvSpPr>
        <p:spPr>
          <a:xfrm>
            <a:off x="3587819" y="4087283"/>
            <a:ext cx="11020068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1" dirty="0" err="1">
                <a:solidFill>
                  <a:srgbClr val="F3F6FA"/>
                </a:solidFill>
                <a:latin typeface="+mj-lt"/>
                <a:sym typeface="Playfair Display Black"/>
              </a:rPr>
              <a:t>Hướng</a:t>
            </a:r>
            <a:r>
              <a:rPr lang="en-US" sz="10400" b="1" dirty="0">
                <a:solidFill>
                  <a:srgbClr val="F3F6FA"/>
                </a:solidFill>
                <a:latin typeface="+mj-lt"/>
                <a:sym typeface="Playfair Display Black"/>
              </a:rPr>
              <a:t> </a:t>
            </a:r>
            <a:r>
              <a:rPr lang="en-US" sz="10400" b="1" dirty="0" err="1">
                <a:solidFill>
                  <a:srgbClr val="F3F6FA"/>
                </a:solidFill>
                <a:latin typeface="+mj-lt"/>
                <a:sym typeface="Playfair Display Black"/>
              </a:rPr>
              <a:t>phát</a:t>
            </a:r>
            <a:r>
              <a:rPr lang="en-US" sz="10400" b="1" dirty="0">
                <a:solidFill>
                  <a:srgbClr val="F3F6FA"/>
                </a:solidFill>
                <a:latin typeface="+mj-lt"/>
                <a:sym typeface="Playfair Display Black"/>
              </a:rPr>
              <a:t> </a:t>
            </a:r>
            <a:r>
              <a:rPr lang="en-US" sz="10400" b="1" dirty="0" err="1">
                <a:solidFill>
                  <a:srgbClr val="F3F6FA"/>
                </a:solidFill>
                <a:latin typeface="+mj-lt"/>
                <a:sym typeface="Playfair Display Black"/>
              </a:rPr>
              <a:t>triển</a:t>
            </a:r>
            <a:endParaRPr b="1" dirty="0">
              <a:latin typeface="+mj-lt"/>
            </a:endParaRPr>
          </a:p>
        </p:txBody>
      </p:sp>
      <p:grpSp>
        <p:nvGrpSpPr>
          <p:cNvPr id="566" name="Google Shape;566;p26"/>
          <p:cNvGrpSpPr/>
          <p:nvPr/>
        </p:nvGrpSpPr>
        <p:grpSpPr>
          <a:xfrm>
            <a:off x="-3888810" y="6939640"/>
            <a:ext cx="6999655" cy="8614961"/>
            <a:chOff x="0" y="0"/>
            <a:chExt cx="9332874" cy="11486614"/>
          </a:xfrm>
        </p:grpSpPr>
        <p:grpSp>
          <p:nvGrpSpPr>
            <p:cNvPr id="567" name="Google Shape;567;p26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568" name="Google Shape;568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6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26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571" name="Google Shape;571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6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6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574" name="Google Shape;574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6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6" name="Google Shape;576;p26"/>
          <p:cNvGrpSpPr/>
          <p:nvPr/>
        </p:nvGrpSpPr>
        <p:grpSpPr>
          <a:xfrm rot="10800000">
            <a:off x="14420277" y="-5173198"/>
            <a:ext cx="6999655" cy="8614961"/>
            <a:chOff x="0" y="0"/>
            <a:chExt cx="9332874" cy="11486614"/>
          </a:xfrm>
        </p:grpSpPr>
        <p:grpSp>
          <p:nvGrpSpPr>
            <p:cNvPr id="577" name="Google Shape;577;p26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578" name="Google Shape;578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0" name="Google Shape;580;p26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581" name="Google Shape;581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6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p26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584" name="Google Shape;584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6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86" name="Google Shape;586;p26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7" name="Google Shape;587;p26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588" name="Google Shape;588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589" name="Google Shape;589;p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0" name="Google Shape;590;p26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591" name="Google Shape;591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592" name="Google Shape;592;p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26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594" name="Google Shape;594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595" name="Google Shape;595;p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/>
        </p:nvSpPr>
        <p:spPr>
          <a:xfrm>
            <a:off x="1766932" y="1294342"/>
            <a:ext cx="1063461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Hướng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phát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triển</a:t>
            </a:r>
            <a:endParaRPr dirty="0">
              <a:latin typeface="+mj-lt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2085866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5232723" y="7641044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41FF19-50F0-2B6D-B912-71A0635AFFB7}"/>
              </a:ext>
            </a:extLst>
          </p:cNvPr>
          <p:cNvSpPr txBox="1"/>
          <p:nvPr/>
        </p:nvSpPr>
        <p:spPr>
          <a:xfrm>
            <a:off x="2328863" y="3028950"/>
            <a:ext cx="12659748" cy="456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000" dirty="0" err="1">
                <a:latin typeface="+mj-lt"/>
              </a:rPr>
              <a:t>Nghiên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cứu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mô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hình</a:t>
            </a:r>
            <a:r>
              <a:rPr lang="en-US" sz="3000" dirty="0">
                <a:latin typeface="+mj-lt"/>
              </a:rPr>
              <a:t> Active-Active Multi Side </a:t>
            </a:r>
            <a:r>
              <a:rPr lang="en-US" sz="3000" dirty="0" err="1">
                <a:latin typeface="+mj-lt"/>
              </a:rPr>
              <a:t>để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nâng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cao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tính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sẵn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sàng</a:t>
            </a:r>
            <a:r>
              <a:rPr lang="en-US" sz="3000" dirty="0">
                <a:latin typeface="+mj-lt"/>
              </a:rPr>
              <a:t>, </a:t>
            </a:r>
            <a:r>
              <a:rPr lang="en-US" sz="3000" dirty="0" err="1">
                <a:latin typeface="+mj-lt"/>
              </a:rPr>
              <a:t>liên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tục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của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hệ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thống</a:t>
            </a:r>
            <a:r>
              <a:rPr lang="en-US" sz="3000" dirty="0">
                <a:latin typeface="+mj-lt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30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000" dirty="0" err="1">
                <a:latin typeface="+mj-lt"/>
              </a:rPr>
              <a:t>Nghiên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cứu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tinh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chỉnh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tối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ưu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lại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cấu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hình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cụm</a:t>
            </a:r>
            <a:r>
              <a:rPr lang="en-US" sz="3000" dirty="0">
                <a:latin typeface="+mj-lt"/>
              </a:rPr>
              <a:t> Confluent Platform </a:t>
            </a:r>
            <a:r>
              <a:rPr lang="en-US" sz="3000" dirty="0" err="1">
                <a:latin typeface="+mj-lt"/>
              </a:rPr>
              <a:t>để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tối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ưu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độ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trễ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khi</a:t>
            </a:r>
            <a:r>
              <a:rPr lang="en-US" sz="3000">
                <a:latin typeface="+mj-lt"/>
              </a:rPr>
              <a:t> streaming.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44697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3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786" name="Google Shape;786;p3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787" name="Google Shape;787;p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8" name="Google Shape;788;p33"/>
          <p:cNvSpPr txBox="1"/>
          <p:nvPr/>
        </p:nvSpPr>
        <p:spPr>
          <a:xfrm>
            <a:off x="1340293" y="762000"/>
            <a:ext cx="2755158" cy="29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04.</a:t>
            </a:r>
            <a:endParaRPr b="1" dirty="0">
              <a:latin typeface="+mj-lt"/>
            </a:endParaRPr>
          </a:p>
        </p:txBody>
      </p:sp>
      <p:sp>
        <p:nvSpPr>
          <p:cNvPr id="789" name="Google Shape;789;p33"/>
          <p:cNvSpPr txBox="1"/>
          <p:nvPr/>
        </p:nvSpPr>
        <p:spPr>
          <a:xfrm>
            <a:off x="4019737" y="3936800"/>
            <a:ext cx="10248526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Demo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sản</a:t>
            </a: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phẩm</a:t>
            </a:r>
            <a:endParaRPr b="1" dirty="0">
              <a:latin typeface="+mj-lt"/>
            </a:endParaRPr>
          </a:p>
        </p:txBody>
      </p:sp>
      <p:grpSp>
        <p:nvGrpSpPr>
          <p:cNvPr id="790" name="Google Shape;790;p33"/>
          <p:cNvGrpSpPr/>
          <p:nvPr/>
        </p:nvGrpSpPr>
        <p:grpSpPr>
          <a:xfrm>
            <a:off x="-3812610" y="7092040"/>
            <a:ext cx="6999655" cy="8614961"/>
            <a:chOff x="0" y="0"/>
            <a:chExt cx="9332874" cy="11486614"/>
          </a:xfrm>
        </p:grpSpPr>
        <p:grpSp>
          <p:nvGrpSpPr>
            <p:cNvPr id="791" name="Google Shape;791;p3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792" name="Google Shape;792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4" name="Google Shape;794;p3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795" name="Google Shape;795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0" name="Google Shape;800;p33"/>
          <p:cNvGrpSpPr/>
          <p:nvPr/>
        </p:nvGrpSpPr>
        <p:grpSpPr>
          <a:xfrm rot="10800000">
            <a:off x="14788172" y="-5625740"/>
            <a:ext cx="6999655" cy="8614961"/>
            <a:chOff x="0" y="0"/>
            <a:chExt cx="9332874" cy="11486614"/>
          </a:xfrm>
        </p:grpSpPr>
        <p:grpSp>
          <p:nvGrpSpPr>
            <p:cNvPr id="801" name="Google Shape;801;p3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802" name="Google Shape;802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3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805" name="Google Shape;805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808" name="Google Shape;808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0" name="Google Shape;810;p33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11" name="Google Shape;811;p33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812" name="Google Shape;812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813" name="Google Shape;813;p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815" name="Google Shape;815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818" name="Google Shape;818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35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862;p35"/>
          <p:cNvGrpSpPr/>
          <p:nvPr/>
        </p:nvGrpSpPr>
        <p:grpSpPr>
          <a:xfrm>
            <a:off x="3729073" y="2503986"/>
            <a:ext cx="10767979" cy="5555793"/>
            <a:chOff x="0" y="-38100"/>
            <a:chExt cx="4274726" cy="2205567"/>
          </a:xfrm>
        </p:grpSpPr>
        <p:sp>
          <p:nvSpPr>
            <p:cNvPr id="863" name="Google Shape;863;p3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5"/>
          <p:cNvSpPr txBox="1"/>
          <p:nvPr/>
        </p:nvSpPr>
        <p:spPr>
          <a:xfrm>
            <a:off x="4484260" y="3539458"/>
            <a:ext cx="93194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B1320"/>
                </a:solidFill>
                <a:latin typeface="+mj-lt"/>
                <a:sym typeface="Playfair Display Black"/>
              </a:rPr>
              <a:t>THANK YOU FOR WATCHING</a:t>
            </a:r>
            <a:endParaRPr sz="4000" b="1" dirty="0">
              <a:latin typeface="+mj-lt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5541819" y="4440624"/>
            <a:ext cx="7384472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Em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xin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trân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thành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cảm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ơn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hội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đồng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thầy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cô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đã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lắng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nghe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và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theo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dõi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bài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thuyết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trình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của</a:t>
            </a:r>
            <a:r>
              <a:rPr lang="en-US" sz="3500" b="1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500" b="1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em</a:t>
            </a:r>
            <a:endParaRPr b="1" dirty="0">
              <a:latin typeface="+mj-lt"/>
            </a:endParaRPr>
          </a:p>
        </p:txBody>
      </p:sp>
      <p:grpSp>
        <p:nvGrpSpPr>
          <p:cNvPr id="867" name="Google Shape;867;p35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868" name="Google Shape;868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9" name="Google Shape;869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871" name="Google Shape;871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2" name="Google Shape;872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5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874" name="Google Shape;874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5" name="Google Shape;875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1;p1">
            <a:extLst>
              <a:ext uri="{FF2B5EF4-FFF2-40B4-BE49-F238E27FC236}">
                <a16:creationId xmlns:a16="http://schemas.microsoft.com/office/drawing/2014/main" id="{D168C83D-9950-36B8-743E-93AB4C66441A}"/>
              </a:ext>
            </a:extLst>
          </p:cNvPr>
          <p:cNvSpPr/>
          <p:nvPr/>
        </p:nvSpPr>
        <p:spPr>
          <a:xfrm>
            <a:off x="3047765" y="1097485"/>
            <a:ext cx="13299674" cy="10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800"/>
            </a:pPr>
            <a:r>
              <a:rPr lang="en-US" sz="5600" b="1" dirty="0">
                <a:solidFill>
                  <a:schemeClr val="accent1"/>
                </a:solidFill>
                <a:latin typeface="+mj-lt"/>
              </a:rPr>
              <a:t>ĐẠI HỌC CÔNG NGHIỆP HÀ NỘI</a:t>
            </a:r>
            <a:endParaRPr sz="5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Google Shape;472;p1">
            <a:extLst>
              <a:ext uri="{FF2B5EF4-FFF2-40B4-BE49-F238E27FC236}">
                <a16:creationId xmlns:a16="http://schemas.microsoft.com/office/drawing/2014/main" id="{2455AB6B-7782-6E83-04D9-33428140B9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686" y="542431"/>
            <a:ext cx="1906064" cy="1818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A24CD2-50C7-5420-CED4-E879CD30B757}"/>
              </a:ext>
            </a:extLst>
          </p:cNvPr>
          <p:cNvSpPr txBox="1"/>
          <p:nvPr/>
        </p:nvSpPr>
        <p:spPr>
          <a:xfrm>
            <a:off x="6231837" y="2375857"/>
            <a:ext cx="582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KHOA CÔNG NGHỆ THÔNG TIN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0B3C9-CA85-4852-421E-A1047B97BB2C}"/>
              </a:ext>
            </a:extLst>
          </p:cNvPr>
          <p:cNvSpPr txBox="1"/>
          <p:nvPr/>
        </p:nvSpPr>
        <p:spPr>
          <a:xfrm>
            <a:off x="869292" y="4144412"/>
            <a:ext cx="16549415" cy="199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  <a:latin typeface="+mj-lt"/>
              </a:rPr>
              <a:t>ĐỀ TÀI: XÂY DỰNG HỆ THỐNG XỬ LÝ DỮ LIỆU REAL-TIME SỬ DỤNG CONFLUENT PLATFORM</a:t>
            </a:r>
          </a:p>
        </p:txBody>
      </p:sp>
    </p:spTree>
    <p:extLst>
      <p:ext uri="{BB962C8B-B14F-4D97-AF65-F5344CB8AC3E}">
        <p14:creationId xmlns:p14="http://schemas.microsoft.com/office/powerpoint/2010/main" val="41086476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-243840" y="520099"/>
            <a:ext cx="998993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Nội</a:t>
            </a:r>
            <a:r>
              <a:rPr lang="en-US" sz="9000" b="1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dung </a:t>
            </a:r>
            <a:r>
              <a:rPr lang="en-US" sz="9000" b="1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chính</a:t>
            </a:r>
            <a:r>
              <a:rPr lang="en-US" sz="9000" b="1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:</a:t>
            </a:r>
            <a:endParaRPr b="1" dirty="0">
              <a:latin typeface="+mj-lt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3200696" y="3063062"/>
            <a:ext cx="641574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Tổng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quan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đề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tài</a:t>
            </a:r>
            <a:endParaRPr dirty="0">
              <a:latin typeface="+mj-lt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630685" y="2844622"/>
            <a:ext cx="1365284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>
              <a:latin typeface="+mj-lt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9746090" y="5913876"/>
            <a:ext cx="1429644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04.</a:t>
            </a:r>
            <a:endParaRPr dirty="0">
              <a:latin typeface="+mj-lt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9616440" y="2812029"/>
            <a:ext cx="1227296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02.</a:t>
            </a:r>
            <a:endParaRPr dirty="0">
              <a:latin typeface="+mj-lt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1630685" y="5880855"/>
            <a:ext cx="1193959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03.</a:t>
            </a:r>
            <a:endParaRPr dirty="0">
              <a:latin typeface="+mj-lt"/>
            </a:endParaRPr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11035223" y="3054165"/>
            <a:ext cx="7074191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Phân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tích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,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thiết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kế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hệ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thống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xử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lý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dữ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liệu</a:t>
            </a:r>
            <a:endParaRPr dirty="0">
              <a:latin typeface="+mj-lt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3177523" y="6167082"/>
            <a:ext cx="652806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Hướng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phát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triển</a:t>
            </a:r>
            <a:endParaRPr dirty="0">
              <a:latin typeface="+mj-lt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11216238" y="6167082"/>
            <a:ext cx="575210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Demo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sản</a:t>
            </a:r>
            <a:r>
              <a:rPr lang="en-US" sz="5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5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phẩm</a:t>
            </a:r>
            <a:endParaRPr dirty="0">
              <a:latin typeface="+mj-lt"/>
            </a:endParaRPr>
          </a:p>
        </p:txBody>
      </p:sp>
      <p:grpSp>
        <p:nvGrpSpPr>
          <p:cNvPr id="272" name="Google Shape;272;p18"/>
          <p:cNvGrpSpPr/>
          <p:nvPr/>
        </p:nvGrpSpPr>
        <p:grpSpPr>
          <a:xfrm>
            <a:off x="15358795" y="-4150797"/>
            <a:ext cx="5858410" cy="7210351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69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1340293" y="762000"/>
            <a:ext cx="2669833" cy="29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01.</a:t>
            </a:r>
            <a:endParaRPr b="1" dirty="0">
              <a:latin typeface="+mj-lt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935233" y="3956270"/>
            <a:ext cx="12354107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Tổng</a:t>
            </a: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quan</a:t>
            </a: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đề</a:t>
            </a: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tài</a:t>
            </a:r>
            <a:endParaRPr b="1" dirty="0">
              <a:latin typeface="+mj-lt"/>
            </a:endParaRPr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3919290" y="6660231"/>
            <a:ext cx="6999655" cy="8614961"/>
            <a:chOff x="0" y="0"/>
            <a:chExt cx="9332874" cy="11486614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20"/>
          <p:cNvGrpSpPr/>
          <p:nvPr/>
        </p:nvGrpSpPr>
        <p:grpSpPr>
          <a:xfrm rot="10800000">
            <a:off x="14372492" y="-5206641"/>
            <a:ext cx="6999655" cy="8614961"/>
            <a:chOff x="0" y="0"/>
            <a:chExt cx="9332874" cy="11486614"/>
          </a:xfrm>
        </p:grpSpPr>
        <p:grpSp>
          <p:nvGrpSpPr>
            <p:cNvPr id="340" name="Google Shape;34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9" name="Google Shape;349;p20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0" name="Google Shape;350;p20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351" name="Google Shape;351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354" name="Google Shape;354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357" name="Google Shape;35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720538" y="556932"/>
            <a:ext cx="938623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Lý do </a:t>
            </a:r>
            <a:r>
              <a:rPr lang="en-US" sz="9000" b="0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chọn</a:t>
            </a:r>
            <a:r>
              <a:rPr lang="en-US" sz="9000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9000" b="0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đề</a:t>
            </a:r>
            <a:r>
              <a:rPr lang="en-US" sz="9000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9000" b="0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tài</a:t>
            </a:r>
            <a:endParaRPr dirty="0">
              <a:latin typeface="+mj-lt"/>
            </a:endParaRPr>
          </a:p>
        </p:txBody>
      </p:sp>
      <p:grpSp>
        <p:nvGrpSpPr>
          <p:cNvPr id="153" name="Google Shape;153;p15"/>
          <p:cNvGrpSpPr/>
          <p:nvPr/>
        </p:nvGrpSpPr>
        <p:grpSpPr>
          <a:xfrm>
            <a:off x="1883134" y="3630949"/>
            <a:ext cx="4330841" cy="3772290"/>
            <a:chOff x="0" y="0"/>
            <a:chExt cx="1490774" cy="115663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j-lt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245402" y="135944"/>
              <a:ext cx="99997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Yêu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cầu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hệ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thống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có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khả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năng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thu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thập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,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xử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lý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dữ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liệu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lớn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theo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thời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gian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thực</a:t>
              </a:r>
              <a:endParaRPr sz="20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6997954" y="3506688"/>
            <a:ext cx="4330841" cy="3896551"/>
            <a:chOff x="0" y="-38100"/>
            <a:chExt cx="1490774" cy="1194732"/>
          </a:xfrm>
        </p:grpSpPr>
        <p:sp>
          <p:nvSpPr>
            <p:cNvPr id="162" name="Google Shape;162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j-lt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5"/>
          <p:cNvSpPr/>
          <p:nvPr/>
        </p:nvSpPr>
        <p:spPr>
          <a:xfrm>
            <a:off x="11879022" y="3630949"/>
            <a:ext cx="4330841" cy="3772290"/>
          </a:xfrm>
          <a:custGeom>
            <a:avLst/>
            <a:gdLst/>
            <a:ahLst/>
            <a:cxnLst/>
            <a:rect l="l" t="t" r="r" b="b"/>
            <a:pathLst>
              <a:path w="1490774" h="1156632" extrusionOk="0">
                <a:moveTo>
                  <a:pt x="65653" y="0"/>
                </a:moveTo>
                <a:lnTo>
                  <a:pt x="1425121" y="0"/>
                </a:lnTo>
                <a:cubicBezTo>
                  <a:pt x="1461380" y="0"/>
                  <a:pt x="1490774" y="29394"/>
                  <a:pt x="1490774" y="65653"/>
                </a:cubicBezTo>
                <a:lnTo>
                  <a:pt x="1490774" y="1090979"/>
                </a:lnTo>
                <a:cubicBezTo>
                  <a:pt x="1490774" y="1127238"/>
                  <a:pt x="1461380" y="1156632"/>
                  <a:pt x="1425121" y="1156632"/>
                </a:cubicBezTo>
                <a:lnTo>
                  <a:pt x="65653" y="1156632"/>
                </a:lnTo>
                <a:cubicBezTo>
                  <a:pt x="29394" y="1156632"/>
                  <a:pt x="0" y="1127238"/>
                  <a:pt x="0" y="1090979"/>
                </a:cubicBezTo>
                <a:lnTo>
                  <a:pt x="0" y="65653"/>
                </a:lnTo>
                <a:cubicBezTo>
                  <a:pt x="0" y="29394"/>
                  <a:pt x="29394" y="0"/>
                  <a:pt x="6565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j-lt"/>
            </a:endParaRPr>
          </a:p>
        </p:txBody>
      </p:sp>
      <p:cxnSp>
        <p:nvCxnSpPr>
          <p:cNvPr id="177" name="Google Shape;177;p15"/>
          <p:cNvCxnSpPr/>
          <p:nvPr/>
        </p:nvCxnSpPr>
        <p:spPr>
          <a:xfrm>
            <a:off x="10248689" y="1399247"/>
            <a:ext cx="554342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8" name="Google Shape;178;p15"/>
          <p:cNvGrpSpPr/>
          <p:nvPr/>
        </p:nvGrpSpPr>
        <p:grpSpPr>
          <a:xfrm>
            <a:off x="16294495" y="1194924"/>
            <a:ext cx="406823" cy="408647"/>
            <a:chOff x="1813" y="0"/>
            <a:chExt cx="809173" cy="812800"/>
          </a:xfrm>
        </p:grpSpPr>
        <p:sp>
          <p:nvSpPr>
            <p:cNvPr id="179" name="Google Shape;179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16858169" y="1194924"/>
            <a:ext cx="406823" cy="408647"/>
            <a:chOff x="1813" y="0"/>
            <a:chExt cx="809173" cy="812800"/>
          </a:xfrm>
        </p:grpSpPr>
        <p:sp>
          <p:nvSpPr>
            <p:cNvPr id="182" name="Google Shape;182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17419216" y="1194924"/>
            <a:ext cx="406823" cy="408647"/>
            <a:chOff x="1813" y="0"/>
            <a:chExt cx="809173" cy="812800"/>
          </a:xfrm>
        </p:grpSpPr>
        <p:sp>
          <p:nvSpPr>
            <p:cNvPr id="185" name="Google Shape;185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467572-05DA-F5E1-A3E9-F5B0110DE2A1}"/>
              </a:ext>
            </a:extLst>
          </p:cNvPr>
          <p:cNvSpPr txBox="1"/>
          <p:nvPr/>
        </p:nvSpPr>
        <p:spPr>
          <a:xfrm>
            <a:off x="733510" y="2687011"/>
            <a:ext cx="14090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+mj-lt"/>
              </a:rPr>
              <a:t>Mong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muốn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đưa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ra</a:t>
            </a:r>
            <a:r>
              <a:rPr lang="en-US" sz="3000" dirty="0">
                <a:latin typeface="+mj-lt"/>
              </a:rPr>
              <a:t> 1 </a:t>
            </a:r>
            <a:r>
              <a:rPr lang="en-US" sz="3000" dirty="0" err="1">
                <a:latin typeface="+mj-lt"/>
              </a:rPr>
              <a:t>giải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pháp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đáp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ứng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nhu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cầu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của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doanh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nghiệp</a:t>
            </a:r>
            <a:r>
              <a:rPr lang="en-US" sz="3000" dirty="0">
                <a:latin typeface="+mj-lt"/>
              </a:rPr>
              <a:t>, </a:t>
            </a:r>
            <a:r>
              <a:rPr lang="en-US" sz="3000" dirty="0" err="1">
                <a:latin typeface="+mj-lt"/>
              </a:rPr>
              <a:t>tổ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chức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về</a:t>
            </a:r>
            <a:r>
              <a:rPr lang="en-US" sz="3000" dirty="0">
                <a:latin typeface="+mj-lt"/>
              </a:rPr>
              <a:t> : </a:t>
            </a:r>
          </a:p>
        </p:txBody>
      </p:sp>
      <p:sp>
        <p:nvSpPr>
          <p:cNvPr id="3" name="Google Shape;155;p15">
            <a:extLst>
              <a:ext uri="{FF2B5EF4-FFF2-40B4-BE49-F238E27FC236}">
                <a16:creationId xmlns:a16="http://schemas.microsoft.com/office/drawing/2014/main" id="{DEF6E609-0269-4716-50E3-4C0F3CE05659}"/>
              </a:ext>
            </a:extLst>
          </p:cNvPr>
          <p:cNvSpPr txBox="1"/>
          <p:nvPr/>
        </p:nvSpPr>
        <p:spPr>
          <a:xfrm>
            <a:off x="12261262" y="3730947"/>
            <a:ext cx="3566359" cy="32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Xử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lý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định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dạng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dữ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liệu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giao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thức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truyền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tải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dữ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liệu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đồng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nhất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từ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nhiều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nguồn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dữ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liệu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khác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nhau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5;p15">
            <a:extLst>
              <a:ext uri="{FF2B5EF4-FFF2-40B4-BE49-F238E27FC236}">
                <a16:creationId xmlns:a16="http://schemas.microsoft.com/office/drawing/2014/main" id="{CFC4C79B-03E3-AE61-5E29-412E86BC1C9F}"/>
              </a:ext>
            </a:extLst>
          </p:cNvPr>
          <p:cNvSpPr txBox="1"/>
          <p:nvPr/>
        </p:nvSpPr>
        <p:spPr>
          <a:xfrm>
            <a:off x="7386767" y="3850111"/>
            <a:ext cx="3438266" cy="299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Trung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gian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phân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luồng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giữa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ứng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dụng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dữ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liệu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kho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dữ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liệu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D355E-6DFD-9E2E-863A-A469E0E1567E}"/>
              </a:ext>
            </a:extLst>
          </p:cNvPr>
          <p:cNvSpPr txBox="1"/>
          <p:nvPr/>
        </p:nvSpPr>
        <p:spPr>
          <a:xfrm>
            <a:off x="1667607" y="8236552"/>
            <a:ext cx="15970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+mj-lt"/>
              </a:rPr>
              <a:t>Chọn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Công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nghệ</a:t>
            </a:r>
            <a:r>
              <a:rPr lang="en-US" sz="3000" dirty="0">
                <a:latin typeface="+mj-lt"/>
              </a:rPr>
              <a:t> Confluent Platform </a:t>
            </a:r>
            <a:r>
              <a:rPr lang="en-US" sz="3000" dirty="0" err="1">
                <a:latin typeface="+mj-lt"/>
              </a:rPr>
              <a:t>với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mục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tiêu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Xây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dựng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hệ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thống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xử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lý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dữ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liệu</a:t>
            </a:r>
            <a:r>
              <a:rPr lang="en-US" sz="3000" dirty="0">
                <a:latin typeface="+mj-lt"/>
              </a:rPr>
              <a:t> real-time </a:t>
            </a:r>
            <a:r>
              <a:rPr lang="en-US" sz="3000" dirty="0" err="1">
                <a:latin typeface="+mj-lt"/>
              </a:rPr>
              <a:t>đáp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ứng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nhu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cầu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của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doanh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nghiệp</a:t>
            </a:r>
            <a:r>
              <a:rPr lang="en-US" sz="3000" dirty="0">
                <a:latin typeface="+mj-lt"/>
              </a:rPr>
              <a:t>.</a:t>
            </a:r>
          </a:p>
        </p:txBody>
      </p:sp>
      <p:sp>
        <p:nvSpPr>
          <p:cNvPr id="7" name="Google Shape;1127;p54">
            <a:extLst>
              <a:ext uri="{FF2B5EF4-FFF2-40B4-BE49-F238E27FC236}">
                <a16:creationId xmlns:a16="http://schemas.microsoft.com/office/drawing/2014/main" id="{CE9A52BD-08E4-3C79-A250-28C91E5AA13D}"/>
              </a:ext>
            </a:extLst>
          </p:cNvPr>
          <p:cNvSpPr/>
          <p:nvPr/>
        </p:nvSpPr>
        <p:spPr>
          <a:xfrm>
            <a:off x="919074" y="8305892"/>
            <a:ext cx="733543" cy="41531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1142896" y="2409527"/>
            <a:ext cx="5020556" cy="6337687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6617791" y="2347610"/>
            <a:ext cx="5020556" cy="6337687"/>
            <a:chOff x="0" y="-38100"/>
            <a:chExt cx="1322286" cy="166918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12021560" y="2409527"/>
            <a:ext cx="5020556" cy="6337687"/>
            <a:chOff x="0" y="-38100"/>
            <a:chExt cx="1322286" cy="1669185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6"/>
          <p:cNvSpPr txBox="1"/>
          <p:nvPr/>
        </p:nvSpPr>
        <p:spPr>
          <a:xfrm>
            <a:off x="827097" y="414336"/>
            <a:ext cx="162440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Công</a:t>
            </a:r>
            <a:r>
              <a:rPr lang="en-US" sz="7500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7500" b="0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nghệ</a:t>
            </a:r>
            <a:r>
              <a:rPr lang="en-US" sz="7500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7500" b="0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sử</a:t>
            </a:r>
            <a:r>
              <a:rPr lang="en-US" sz="7500" b="0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7500" b="0" i="0" u="none" strike="noStrike" cap="none" dirty="0" err="1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dụng</a:t>
            </a:r>
            <a:endParaRPr dirty="0">
              <a:latin typeface="+mj-lt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847434" y="1870991"/>
            <a:ext cx="1433703" cy="1457006"/>
            <a:chOff x="1813" y="-9525"/>
            <a:chExt cx="809173" cy="822325"/>
          </a:xfrm>
        </p:grpSpPr>
        <p:sp>
          <p:nvSpPr>
            <p:cNvPr id="208" name="Google Shape;208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3F6FA"/>
                  </a:solidFill>
                  <a:latin typeface="+mj-lt"/>
                  <a:ea typeface="Roboto"/>
                  <a:cs typeface="Roboto"/>
                  <a:sym typeface="Roboto"/>
                </a:rPr>
                <a:t>1</a:t>
              </a:r>
              <a:endParaRPr>
                <a:latin typeface="+mj-lt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311183" y="1841036"/>
            <a:ext cx="1433703" cy="1457006"/>
            <a:chOff x="1813" y="-9525"/>
            <a:chExt cx="809173" cy="822325"/>
          </a:xfrm>
        </p:grpSpPr>
        <p:sp>
          <p:nvSpPr>
            <p:cNvPr id="211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3F6FA"/>
                  </a:solidFill>
                  <a:latin typeface="+mj-lt"/>
                  <a:ea typeface="Roboto"/>
                  <a:cs typeface="Roboto"/>
                  <a:sym typeface="Roboto"/>
                </a:rPr>
                <a:t>2</a:t>
              </a:r>
              <a:endParaRPr>
                <a:latin typeface="+mj-lt"/>
              </a:endParaRPr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11743299" y="1902953"/>
            <a:ext cx="1433703" cy="1457006"/>
            <a:chOff x="1813" y="-9525"/>
            <a:chExt cx="809173" cy="822325"/>
          </a:xfrm>
        </p:grpSpPr>
        <p:sp>
          <p:nvSpPr>
            <p:cNvPr id="214" name="Google Shape;214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3F6FA"/>
                  </a:solidFill>
                  <a:latin typeface="+mj-lt"/>
                  <a:ea typeface="Roboto"/>
                  <a:cs typeface="Roboto"/>
                  <a:sym typeface="Roboto"/>
                </a:rPr>
                <a:t>3</a:t>
              </a:r>
              <a:endParaRPr>
                <a:latin typeface="+mj-lt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4E2D4E-4B8F-1048-0A9D-645C1AF5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97" y="4020937"/>
            <a:ext cx="5020555" cy="2709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15A29-69B9-99AE-AC78-7DAAC7D6F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791" y="4091211"/>
            <a:ext cx="5020556" cy="2638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FE2F7D-9CA0-692E-63F8-947ECE8AA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1560" y="4114816"/>
            <a:ext cx="5020556" cy="26959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/>
          <p:nvPr/>
        </p:nvSpPr>
        <p:spPr>
          <a:xfrm>
            <a:off x="171450" y="115779"/>
            <a:ext cx="17902237" cy="10029825"/>
          </a:xfrm>
          <a:custGeom>
            <a:avLst/>
            <a:gdLst/>
            <a:ahLst/>
            <a:cxnLst/>
            <a:rect l="l" t="t" r="r" b="b"/>
            <a:pathLst>
              <a:path w="4274726" h="2167467" extrusionOk="0">
                <a:moveTo>
                  <a:pt x="22896" y="0"/>
                </a:moveTo>
                <a:lnTo>
                  <a:pt x="4251830" y="0"/>
                </a:lnTo>
                <a:cubicBezTo>
                  <a:pt x="4264475" y="0"/>
                  <a:pt x="4274726" y="10251"/>
                  <a:pt x="4274726" y="22896"/>
                </a:cubicBezTo>
                <a:lnTo>
                  <a:pt x="4274726" y="2144571"/>
                </a:lnTo>
                <a:cubicBezTo>
                  <a:pt x="4274726" y="2150643"/>
                  <a:pt x="4272314" y="2156467"/>
                  <a:pt x="4268020" y="2160761"/>
                </a:cubicBezTo>
                <a:cubicBezTo>
                  <a:pt x="4263726" y="2165054"/>
                  <a:pt x="4257903" y="2167467"/>
                  <a:pt x="4251830" y="2167467"/>
                </a:cubicBezTo>
                <a:lnTo>
                  <a:pt x="22896" y="2167467"/>
                </a:lnTo>
                <a:cubicBezTo>
                  <a:pt x="16823" y="2167467"/>
                  <a:pt x="11000" y="2165054"/>
                  <a:pt x="6706" y="2160761"/>
                </a:cubicBezTo>
                <a:cubicBezTo>
                  <a:pt x="2412" y="2156467"/>
                  <a:pt x="0" y="2150643"/>
                  <a:pt x="0" y="2144571"/>
                </a:cubicBezTo>
                <a:lnTo>
                  <a:pt x="0" y="22896"/>
                </a:lnTo>
                <a:cubicBezTo>
                  <a:pt x="0" y="16823"/>
                  <a:pt x="2412" y="11000"/>
                  <a:pt x="6706" y="6706"/>
                </a:cubicBezTo>
                <a:cubicBezTo>
                  <a:pt x="11000" y="2412"/>
                  <a:pt x="16823" y="0"/>
                  <a:pt x="22896" y="0"/>
                </a:cubicBezTo>
                <a:close/>
              </a:path>
            </a:pathLst>
          </a:custGeom>
          <a:solidFill>
            <a:srgbClr val="F3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1766932" y="1294342"/>
            <a:ext cx="124680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Thành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phần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và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tính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năng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cơ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bản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của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Confluent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: </a:t>
            </a:r>
            <a:endParaRPr dirty="0">
              <a:latin typeface="+mj-lt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2085866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5232723" y="7641044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7E4674-B5E6-A449-0DB2-CF02CC7D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219" y="3089759"/>
            <a:ext cx="10490714" cy="58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46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/>
        </p:nvSpPr>
        <p:spPr>
          <a:xfrm>
            <a:off x="1766932" y="1294342"/>
            <a:ext cx="1271929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Tính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năng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độc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quyền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3600" b="0" i="0" u="none" strike="noStrike" cap="none" dirty="0" err="1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của</a:t>
            </a:r>
            <a:r>
              <a:rPr lang="en-US" sz="3600" b="0" i="0" u="none" strike="noStrike" cap="none" dirty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 Confluent Platform: </a:t>
            </a:r>
            <a:endParaRPr dirty="0">
              <a:latin typeface="+mj-lt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2085866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5122010" y="7755256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36C843-40F8-18CE-10B1-96A11FE5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72" y="3391286"/>
            <a:ext cx="4527279" cy="3504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2C64B-2917-B5C3-C243-B474B8E2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692" y="3439910"/>
            <a:ext cx="3610615" cy="3500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FECE6-1BFB-1628-70E1-8F29AA97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2548" y="3439910"/>
            <a:ext cx="3947593" cy="3500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67F56-754F-A41F-C607-E90A45BB595E}"/>
              </a:ext>
            </a:extLst>
          </p:cNvPr>
          <p:cNvSpPr txBox="1"/>
          <p:nvPr/>
        </p:nvSpPr>
        <p:spPr>
          <a:xfrm rot="10800000" flipV="1">
            <a:off x="2855886" y="7478257"/>
            <a:ext cx="337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Schema Registry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14497-32AA-24B2-1DDA-C50C04C25971}"/>
              </a:ext>
            </a:extLst>
          </p:cNvPr>
          <p:cNvSpPr txBox="1"/>
          <p:nvPr/>
        </p:nvSpPr>
        <p:spPr>
          <a:xfrm rot="10800000" flipV="1">
            <a:off x="11820172" y="7406644"/>
            <a:ext cx="337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Control 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C6115-DE41-E8BB-444E-D0B53A483F9B}"/>
              </a:ext>
            </a:extLst>
          </p:cNvPr>
          <p:cNvSpPr txBox="1"/>
          <p:nvPr/>
        </p:nvSpPr>
        <p:spPr>
          <a:xfrm rot="10800000" flipV="1">
            <a:off x="7389465" y="7495226"/>
            <a:ext cx="337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+mj-lt"/>
              </a:rPr>
              <a:t>KsqlDB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80509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39" name="Google Shape;439;p2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23"/>
          <p:cNvSpPr txBox="1"/>
          <p:nvPr/>
        </p:nvSpPr>
        <p:spPr>
          <a:xfrm>
            <a:off x="1340293" y="762000"/>
            <a:ext cx="2811483" cy="29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1" i="0" u="none" strike="noStrike" cap="none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02.</a:t>
            </a:r>
            <a:endParaRPr b="1">
              <a:latin typeface="+mj-lt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583614" y="4046209"/>
            <a:ext cx="14236858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Phân</a:t>
            </a: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tích</a:t>
            </a: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,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thiết</a:t>
            </a:r>
            <a:r>
              <a:rPr lang="en-US" sz="104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 </a:t>
            </a:r>
            <a:r>
              <a:rPr lang="en-US" sz="10400" b="1" i="0" u="none" strike="noStrike" cap="none" dirty="0" err="1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kế</a:t>
            </a:r>
            <a:endParaRPr b="1" dirty="0">
              <a:latin typeface="+mj-lt"/>
            </a:endParaRPr>
          </a:p>
        </p:txBody>
      </p:sp>
      <p:grpSp>
        <p:nvGrpSpPr>
          <p:cNvPr id="443" name="Google Shape;443;p23"/>
          <p:cNvGrpSpPr/>
          <p:nvPr/>
        </p:nvGrpSpPr>
        <p:grpSpPr>
          <a:xfrm>
            <a:off x="-4570800" y="7276969"/>
            <a:ext cx="6999655" cy="8614961"/>
            <a:chOff x="0" y="0"/>
            <a:chExt cx="9332874" cy="11486614"/>
          </a:xfrm>
        </p:grpSpPr>
        <p:grpSp>
          <p:nvGrpSpPr>
            <p:cNvPr id="444" name="Google Shape;444;p2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45" name="Google Shape;445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2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48" name="Google Shape;448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2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51" name="Google Shape;451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3" name="Google Shape;453;p23"/>
          <p:cNvGrpSpPr/>
          <p:nvPr/>
        </p:nvGrpSpPr>
        <p:grpSpPr>
          <a:xfrm rot="10800000">
            <a:off x="14836962" y="-5321885"/>
            <a:ext cx="6999655" cy="8614961"/>
            <a:chOff x="0" y="0"/>
            <a:chExt cx="9332874" cy="11486614"/>
          </a:xfrm>
        </p:grpSpPr>
        <p:grpSp>
          <p:nvGrpSpPr>
            <p:cNvPr id="454" name="Google Shape;454;p2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58" name="Google Shape;458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2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61" name="Google Shape;461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63" name="Google Shape;463;p23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4" name="Google Shape;464;p23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465" name="Google Shape;465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466" name="Google Shape;466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3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468" name="Google Shape;46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469" name="Google Shape;469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23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471" name="Google Shape;471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472" name="Google Shape;472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838</Words>
  <Application>Microsoft Office PowerPoint</Application>
  <PresentationFormat>Custom</PresentationFormat>
  <Paragraphs>287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HOÀNG LONG</cp:lastModifiedBy>
  <cp:revision>18</cp:revision>
  <dcterms:modified xsi:type="dcterms:W3CDTF">2024-05-29T02:45:55Z</dcterms:modified>
</cp:coreProperties>
</file>