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8" r:id="rId5"/>
    <p:sldId id="257" r:id="rId6"/>
    <p:sldId id="259" r:id="rId7"/>
    <p:sldId id="260"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B6CC-9BAF-3393-8768-CA0F0C6DF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C1C1B6C5-8407-4A56-6C9F-E35EEC7A8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BCB214C3-1210-87DA-65FA-8C2F2B7E460F}"/>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5" name="Footer Placeholder 4">
            <a:extLst>
              <a:ext uri="{FF2B5EF4-FFF2-40B4-BE49-F238E27FC236}">
                <a16:creationId xmlns:a16="http://schemas.microsoft.com/office/drawing/2014/main" id="{6A5C9BCD-FFE0-B0DE-4E98-F5AE0B61BFF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2C4ABA61-45BF-3F46-356E-205329452B93}"/>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371276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899F-2365-9BA0-6D1E-7C6DCE317DC8}"/>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4385634-96EA-1797-02D6-34D609BEE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998CFB96-9E16-8752-114B-84B84AB44859}"/>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5" name="Footer Placeholder 4">
            <a:extLst>
              <a:ext uri="{FF2B5EF4-FFF2-40B4-BE49-F238E27FC236}">
                <a16:creationId xmlns:a16="http://schemas.microsoft.com/office/drawing/2014/main" id="{5AF18E6E-E378-FF00-6EC0-ADC67C0A444B}"/>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03D6E522-8985-5825-94E0-F418E1527DB6}"/>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323811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EF19A4-3B99-1E3F-7539-B9B33E5A67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76CEE256-7DEE-195A-94CE-A80A9C4D24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BF73ADA8-510B-45F7-EBC5-9C0F0911F8B1}"/>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5" name="Footer Placeholder 4">
            <a:extLst>
              <a:ext uri="{FF2B5EF4-FFF2-40B4-BE49-F238E27FC236}">
                <a16:creationId xmlns:a16="http://schemas.microsoft.com/office/drawing/2014/main" id="{54CA2584-E2FC-14FB-FE10-255FA1E0817D}"/>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F19DAF1-EA93-3070-2909-3A75BE4B9C1F}"/>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268469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998E-8C17-3B6D-D0A4-4916B07C7825}"/>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CFFD68E-60DD-6ACC-7068-5BA4DC1A9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7E197FF-B5CA-CA30-54F2-223E8B428AA1}"/>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5" name="Footer Placeholder 4">
            <a:extLst>
              <a:ext uri="{FF2B5EF4-FFF2-40B4-BE49-F238E27FC236}">
                <a16:creationId xmlns:a16="http://schemas.microsoft.com/office/drawing/2014/main" id="{5DD450D0-06BA-D312-7FCF-B69F3ECF7231}"/>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CF38FF3F-9955-78EE-269B-5D282A420709}"/>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315822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4C71-8F4D-C553-FA4A-F06E4616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F8C0B237-91F1-8F86-3B7D-19C86643F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CDC5E-A036-82CF-7874-31D0D47B9E8C}"/>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5" name="Footer Placeholder 4">
            <a:extLst>
              <a:ext uri="{FF2B5EF4-FFF2-40B4-BE49-F238E27FC236}">
                <a16:creationId xmlns:a16="http://schemas.microsoft.com/office/drawing/2014/main" id="{DED87B21-DF0E-E52E-CCB5-123BDF3A4A5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8A7D2220-DD93-B8B6-23F3-53AD6816E696}"/>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20205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C729-7C89-D809-37F1-DF0447245F93}"/>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04A7267B-0671-1986-ECF3-E05AF509D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F78FE3BA-485B-7125-A9AD-E7285FC79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E285D022-2B0C-19BD-A69F-A2191865498A}"/>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6" name="Footer Placeholder 5">
            <a:extLst>
              <a:ext uri="{FF2B5EF4-FFF2-40B4-BE49-F238E27FC236}">
                <a16:creationId xmlns:a16="http://schemas.microsoft.com/office/drawing/2014/main" id="{7192B9DB-EFC8-5123-4801-E32017C704A8}"/>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20CA135-57E7-44F1-15B3-6FE84C007B1C}"/>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337961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9750-3AF6-67FC-81F0-98B6368E8A57}"/>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846F3F1F-EA8B-CED0-E31A-7914D2FDA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17CD7-D843-6FBB-C228-FBE21775BB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B9DBA5A0-DCC7-2FAE-216A-494927D75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08399-07A3-65ED-E9C6-B66D9093C3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149A218E-E8E4-BFA6-AAD4-6BFBA620D25E}"/>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8" name="Footer Placeholder 7">
            <a:extLst>
              <a:ext uri="{FF2B5EF4-FFF2-40B4-BE49-F238E27FC236}">
                <a16:creationId xmlns:a16="http://schemas.microsoft.com/office/drawing/2014/main" id="{637C0840-532D-591F-AA56-48D31AABDC66}"/>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255B0C22-BFE7-1820-0D64-BA715581E2CA}"/>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14624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D3-C1CC-C76E-01DB-E1174DEE8FED}"/>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912A145A-CBE9-85C1-3305-11C6279CABDE}"/>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4" name="Footer Placeholder 3">
            <a:extLst>
              <a:ext uri="{FF2B5EF4-FFF2-40B4-BE49-F238E27FC236}">
                <a16:creationId xmlns:a16="http://schemas.microsoft.com/office/drawing/2014/main" id="{7B62C088-0ECF-2AE5-0734-A533DE879F63}"/>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69F0616D-A405-C4CE-65F9-CF6159F06787}"/>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390517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98470-4E38-B47F-E897-699B53DD5CE5}"/>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3" name="Footer Placeholder 2">
            <a:extLst>
              <a:ext uri="{FF2B5EF4-FFF2-40B4-BE49-F238E27FC236}">
                <a16:creationId xmlns:a16="http://schemas.microsoft.com/office/drawing/2014/main" id="{F5587F41-C86B-8546-81D8-1DFC78441B93}"/>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3C7A1006-11C5-7BC3-201A-B3C698490BDD}"/>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178726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3A62-603A-2396-7B3D-70F423CCB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230F4EA0-6BDB-B928-6EFC-A780A755E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60B5D6FF-0BE9-E662-A9CB-010C5CFBB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1494A-A0C5-1152-3A0F-030996AA3751}"/>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6" name="Footer Placeholder 5">
            <a:extLst>
              <a:ext uri="{FF2B5EF4-FFF2-40B4-BE49-F238E27FC236}">
                <a16:creationId xmlns:a16="http://schemas.microsoft.com/office/drawing/2014/main" id="{8DBB28BB-7C48-9F86-F5CD-7993922DE403}"/>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38D442FA-7B5C-6DFC-7A1D-2FA1F0109F8F}"/>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410716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D6E6-0CA0-41F7-4DE8-661344D36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4BA5A4F8-43BB-D0EC-BD53-43546881F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85883ACB-B45A-CEB3-B325-7854E24D4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9044C-E481-1ED3-5365-399903DCDC31}"/>
              </a:ext>
            </a:extLst>
          </p:cNvPr>
          <p:cNvSpPr>
            <a:spLocks noGrp="1"/>
          </p:cNvSpPr>
          <p:nvPr>
            <p:ph type="dt" sz="half" idx="10"/>
          </p:nvPr>
        </p:nvSpPr>
        <p:spPr/>
        <p:txBody>
          <a:bodyPr/>
          <a:lstStyle/>
          <a:p>
            <a:fld id="{5588F666-301B-4B3E-AC3D-B3B1BAB9ED45}" type="datetimeFigureOut">
              <a:rPr lang="en-HK" smtClean="0"/>
              <a:t>4/4/2023</a:t>
            </a:fld>
            <a:endParaRPr lang="en-HK"/>
          </a:p>
        </p:txBody>
      </p:sp>
      <p:sp>
        <p:nvSpPr>
          <p:cNvPr id="6" name="Footer Placeholder 5">
            <a:extLst>
              <a:ext uri="{FF2B5EF4-FFF2-40B4-BE49-F238E27FC236}">
                <a16:creationId xmlns:a16="http://schemas.microsoft.com/office/drawing/2014/main" id="{67B8AC30-4B2F-290E-6D41-2FB40805CC2F}"/>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F6868D07-FF2E-2BC9-61DC-057B89D0DBA4}"/>
              </a:ext>
            </a:extLst>
          </p:cNvPr>
          <p:cNvSpPr>
            <a:spLocks noGrp="1"/>
          </p:cNvSpPr>
          <p:nvPr>
            <p:ph type="sldNum" sz="quarter" idx="12"/>
          </p:nvPr>
        </p:nvSpPr>
        <p:spPr/>
        <p:txBody>
          <a:bodyPr/>
          <a:lstStyle/>
          <a:p>
            <a:fld id="{084B436C-41E7-41D5-B835-72C93B3627A5}" type="slidenum">
              <a:rPr lang="en-HK" smtClean="0"/>
              <a:t>‹#›</a:t>
            </a:fld>
            <a:endParaRPr lang="en-HK"/>
          </a:p>
        </p:txBody>
      </p:sp>
    </p:spTree>
    <p:extLst>
      <p:ext uri="{BB962C8B-B14F-4D97-AF65-F5344CB8AC3E}">
        <p14:creationId xmlns:p14="http://schemas.microsoft.com/office/powerpoint/2010/main" val="1958200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DC5F-29A5-DCA1-4298-3861A8E34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D6CAD28F-5668-ED72-26D1-A66E9014D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FFA9EDEF-9FED-8DC2-B5EA-A1C5440CE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8F666-301B-4B3E-AC3D-B3B1BAB9ED45}" type="datetimeFigureOut">
              <a:rPr lang="en-HK" smtClean="0"/>
              <a:t>4/4/2023</a:t>
            </a:fld>
            <a:endParaRPr lang="en-HK"/>
          </a:p>
        </p:txBody>
      </p:sp>
      <p:sp>
        <p:nvSpPr>
          <p:cNvPr id="5" name="Footer Placeholder 4">
            <a:extLst>
              <a:ext uri="{FF2B5EF4-FFF2-40B4-BE49-F238E27FC236}">
                <a16:creationId xmlns:a16="http://schemas.microsoft.com/office/drawing/2014/main" id="{50780504-B8C6-0DF8-DB2D-805C7A1F4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9D04BDBF-0D12-B12D-9514-F8AFA4E5F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B436C-41E7-41D5-B835-72C93B3627A5}" type="slidenum">
              <a:rPr lang="en-HK" smtClean="0"/>
              <a:t>‹#›</a:t>
            </a:fld>
            <a:endParaRPr lang="en-HK"/>
          </a:p>
        </p:txBody>
      </p:sp>
    </p:spTree>
    <p:extLst>
      <p:ext uri="{BB962C8B-B14F-4D97-AF65-F5344CB8AC3E}">
        <p14:creationId xmlns:p14="http://schemas.microsoft.com/office/powerpoint/2010/main" val="193578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C500-9779-D0FC-0CA3-CE02904DF0B9}"/>
              </a:ext>
            </a:extLst>
          </p:cNvPr>
          <p:cNvSpPr>
            <a:spLocks noGrp="1"/>
          </p:cNvSpPr>
          <p:nvPr>
            <p:ph type="ctrTitle"/>
          </p:nvPr>
        </p:nvSpPr>
        <p:spPr/>
        <p:txBody>
          <a:bodyPr/>
          <a:lstStyle/>
          <a:p>
            <a:r>
              <a:rPr lang="en-US" dirty="0"/>
              <a:t>Comp7940 Presentation</a:t>
            </a:r>
            <a:endParaRPr lang="en-HK" dirty="0"/>
          </a:p>
        </p:txBody>
      </p:sp>
      <p:sp>
        <p:nvSpPr>
          <p:cNvPr id="3" name="Subtitle 2">
            <a:extLst>
              <a:ext uri="{FF2B5EF4-FFF2-40B4-BE49-F238E27FC236}">
                <a16:creationId xmlns:a16="http://schemas.microsoft.com/office/drawing/2014/main" id="{5A9C47C1-0BC1-A979-F5FD-785756537C55}"/>
              </a:ext>
            </a:extLst>
          </p:cNvPr>
          <p:cNvSpPr>
            <a:spLocks noGrp="1"/>
          </p:cNvSpPr>
          <p:nvPr>
            <p:ph type="subTitle" idx="1"/>
          </p:nvPr>
        </p:nvSpPr>
        <p:spPr/>
        <p:txBody>
          <a:bodyPr/>
          <a:lstStyle/>
          <a:p>
            <a:r>
              <a:rPr lang="en-US" dirty="0"/>
              <a:t>Prepared by Group 19</a:t>
            </a:r>
          </a:p>
          <a:p>
            <a:r>
              <a:rPr lang="en-US" dirty="0"/>
              <a:t>Name: YU YUK CHUN		ID: 22458379</a:t>
            </a:r>
            <a:endParaRPr lang="en-HK" dirty="0"/>
          </a:p>
        </p:txBody>
      </p:sp>
    </p:spTree>
    <p:extLst>
      <p:ext uri="{BB962C8B-B14F-4D97-AF65-F5344CB8AC3E}">
        <p14:creationId xmlns:p14="http://schemas.microsoft.com/office/powerpoint/2010/main" val="121488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D6-51AB-8060-4456-057C3D1891D6}"/>
              </a:ext>
            </a:extLst>
          </p:cNvPr>
          <p:cNvSpPr>
            <a:spLocks noGrp="1"/>
          </p:cNvSpPr>
          <p:nvPr>
            <p:ph type="title"/>
          </p:nvPr>
        </p:nvSpPr>
        <p:spPr/>
        <p:txBody>
          <a:bodyPr/>
          <a:lstStyle/>
          <a:p>
            <a:r>
              <a:rPr lang="en-US" dirty="0"/>
              <a:t>About our Telegram </a:t>
            </a:r>
            <a:r>
              <a:rPr lang="en-US" dirty="0" err="1"/>
              <a:t>ChatBot</a:t>
            </a:r>
            <a:endParaRPr lang="en-HK" dirty="0"/>
          </a:p>
        </p:txBody>
      </p:sp>
      <p:pic>
        <p:nvPicPr>
          <p:cNvPr id="4098" name="Picture 2" descr="How to Start a Telegram Bot With PHP">
            <a:extLst>
              <a:ext uri="{FF2B5EF4-FFF2-40B4-BE49-F238E27FC236}">
                <a16:creationId xmlns:a16="http://schemas.microsoft.com/office/drawing/2014/main" id="{B90FDA61-8EAC-FF75-83EE-CF89DFC8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782" y="3863578"/>
            <a:ext cx="5715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elegram Bot? | Telegram Adviser">
            <a:extLst>
              <a:ext uri="{FF2B5EF4-FFF2-40B4-BE49-F238E27FC236}">
                <a16:creationId xmlns:a16="http://schemas.microsoft.com/office/drawing/2014/main" id="{7FA4BAFC-0ACA-C673-9105-187BFD48C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01" y="1593057"/>
            <a:ext cx="2900363"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make a Telegram Bot in right way | Service Desk">
            <a:extLst>
              <a:ext uri="{FF2B5EF4-FFF2-40B4-BE49-F238E27FC236}">
                <a16:creationId xmlns:a16="http://schemas.microsoft.com/office/drawing/2014/main" id="{AB154AF5-6DFE-06A2-0EBA-3D4DDCE58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782" y="1540510"/>
            <a:ext cx="5468939" cy="211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27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E7FB-160B-DC35-D0D0-4998B7067260}"/>
              </a:ext>
            </a:extLst>
          </p:cNvPr>
          <p:cNvSpPr>
            <a:spLocks noGrp="1"/>
          </p:cNvSpPr>
          <p:nvPr>
            <p:ph type="title"/>
          </p:nvPr>
        </p:nvSpPr>
        <p:spPr/>
        <p:txBody>
          <a:bodyPr/>
          <a:lstStyle/>
          <a:p>
            <a:endParaRPr lang="en-HK"/>
          </a:p>
        </p:txBody>
      </p:sp>
      <p:sp>
        <p:nvSpPr>
          <p:cNvPr id="3" name="Content Placeholder 2">
            <a:extLst>
              <a:ext uri="{FF2B5EF4-FFF2-40B4-BE49-F238E27FC236}">
                <a16:creationId xmlns:a16="http://schemas.microsoft.com/office/drawing/2014/main" id="{721335BF-190B-C4BA-FEED-3382E460016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11111"/>
                </a:solidFill>
                <a:effectLst/>
                <a:latin typeface="-apple-system"/>
              </a:rPr>
              <a:t>The </a:t>
            </a:r>
            <a:r>
              <a:rPr lang="en-US" b="0" i="0" dirty="0" err="1">
                <a:solidFill>
                  <a:srgbClr val="111111"/>
                </a:solidFill>
                <a:effectLst/>
                <a:latin typeface="-apple-system"/>
              </a:rPr>
              <a:t>ChatGPT</a:t>
            </a:r>
            <a:r>
              <a:rPr lang="en-US" b="0" i="0" dirty="0">
                <a:solidFill>
                  <a:srgbClr val="111111"/>
                </a:solidFill>
                <a:effectLst/>
                <a:latin typeface="-apple-system"/>
              </a:rPr>
              <a:t> API can interact with the Telegram platform and MongoDB.</a:t>
            </a:r>
          </a:p>
          <a:p>
            <a:pPr algn="l">
              <a:buFont typeface="Arial" panose="020B0604020202020204" pitchFamily="34" charset="0"/>
              <a:buChar char="•"/>
            </a:pPr>
            <a:r>
              <a:rPr lang="en-US" b="0" i="0" dirty="0">
                <a:solidFill>
                  <a:srgbClr val="111111"/>
                </a:solidFill>
                <a:effectLst/>
                <a:latin typeface="-apple-system"/>
              </a:rPr>
              <a:t>This is done by sending HTTP requests to the API endpoint and receiving responses in JSON format.</a:t>
            </a:r>
          </a:p>
          <a:p>
            <a:pPr algn="l">
              <a:buFont typeface="Arial" panose="020B0604020202020204" pitchFamily="34" charset="0"/>
              <a:buChar char="•"/>
            </a:pPr>
            <a:r>
              <a:rPr lang="en-US" b="0" i="0" dirty="0">
                <a:solidFill>
                  <a:srgbClr val="111111"/>
                </a:solidFill>
                <a:effectLst/>
                <a:latin typeface="-apple-system"/>
              </a:rPr>
              <a:t>A script can be written in a programming language such as Python or JavaScript to send messages from a Telegram bot to the </a:t>
            </a:r>
            <a:r>
              <a:rPr lang="en-US" b="0" i="0" dirty="0" err="1">
                <a:solidFill>
                  <a:srgbClr val="111111"/>
                </a:solidFill>
                <a:effectLst/>
                <a:latin typeface="-apple-system"/>
              </a:rPr>
              <a:t>ChatGPT</a:t>
            </a:r>
            <a:r>
              <a:rPr lang="en-US" b="0" i="0" dirty="0">
                <a:solidFill>
                  <a:srgbClr val="111111"/>
                </a:solidFill>
                <a:effectLst/>
                <a:latin typeface="-apple-system"/>
              </a:rPr>
              <a:t> API.</a:t>
            </a:r>
          </a:p>
          <a:p>
            <a:pPr algn="l">
              <a:buFont typeface="Arial" panose="020B0604020202020204" pitchFamily="34" charset="0"/>
              <a:buChar char="•"/>
            </a:pPr>
            <a:r>
              <a:rPr lang="en-US" b="0" i="0" dirty="0">
                <a:solidFill>
                  <a:srgbClr val="111111"/>
                </a:solidFill>
                <a:effectLst/>
                <a:latin typeface="-apple-system"/>
              </a:rPr>
              <a:t>The script can also store the response from the </a:t>
            </a:r>
            <a:r>
              <a:rPr lang="en-US" b="0" i="0" dirty="0" err="1">
                <a:solidFill>
                  <a:srgbClr val="111111"/>
                </a:solidFill>
                <a:effectLst/>
                <a:latin typeface="-apple-system"/>
              </a:rPr>
              <a:t>ChatGPT</a:t>
            </a:r>
            <a:r>
              <a:rPr lang="en-US" b="0" i="0" dirty="0">
                <a:solidFill>
                  <a:srgbClr val="111111"/>
                </a:solidFill>
                <a:effectLst/>
                <a:latin typeface="-apple-system"/>
              </a:rPr>
              <a:t> API in a MongoDB database.</a:t>
            </a:r>
          </a:p>
          <a:p>
            <a:pPr algn="l">
              <a:buFont typeface="Arial" panose="020B0604020202020204" pitchFamily="34" charset="0"/>
              <a:buChar char="•"/>
            </a:pPr>
            <a:r>
              <a:rPr lang="en-US" b="0" i="0" dirty="0">
                <a:solidFill>
                  <a:srgbClr val="111111"/>
                </a:solidFill>
                <a:effectLst/>
                <a:latin typeface="-apple-system"/>
              </a:rPr>
              <a:t>Data from the MongoDB database can be used to generate more personalized responses from the </a:t>
            </a:r>
            <a:r>
              <a:rPr lang="en-US" b="0" i="0" dirty="0" err="1">
                <a:solidFill>
                  <a:srgbClr val="111111"/>
                </a:solidFill>
                <a:effectLst/>
                <a:latin typeface="-apple-system"/>
              </a:rPr>
              <a:t>ChatGPT</a:t>
            </a:r>
            <a:r>
              <a:rPr lang="en-US" b="0" i="0" dirty="0">
                <a:solidFill>
                  <a:srgbClr val="111111"/>
                </a:solidFill>
                <a:effectLst/>
                <a:latin typeface="-apple-system"/>
              </a:rPr>
              <a:t> API.</a:t>
            </a:r>
          </a:p>
          <a:p>
            <a:endParaRPr lang="en-HK" dirty="0"/>
          </a:p>
        </p:txBody>
      </p:sp>
    </p:spTree>
    <p:extLst>
      <p:ext uri="{BB962C8B-B14F-4D97-AF65-F5344CB8AC3E}">
        <p14:creationId xmlns:p14="http://schemas.microsoft.com/office/powerpoint/2010/main" val="261458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591A67D-2792-2076-D217-0F2CDF178612}"/>
              </a:ext>
            </a:extLst>
          </p:cNvPr>
          <p:cNvSpPr>
            <a:spLocks noGrp="1" noChangeArrowheads="1"/>
          </p:cNvSpPr>
          <p:nvPr>
            <p:ph idx="1"/>
          </p:nvPr>
        </p:nvSpPr>
        <p:spPr bwMode="auto">
          <a:xfrm>
            <a:off x="787400" y="4831735"/>
            <a:ext cx="218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8" name="Picture 4" descr="Docker">
            <a:extLst>
              <a:ext uri="{FF2B5EF4-FFF2-40B4-BE49-F238E27FC236}">
                <a16:creationId xmlns:a16="http://schemas.microsoft.com/office/drawing/2014/main" id="{91A8A06E-01B8-73C2-6A56-8A4D068D6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14" y="35956"/>
            <a:ext cx="4895851" cy="29987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Provision Docker Hosts on Azure using Docker Machine">
            <a:extLst>
              <a:ext uri="{FF2B5EF4-FFF2-40B4-BE49-F238E27FC236}">
                <a16:creationId xmlns:a16="http://schemas.microsoft.com/office/drawing/2014/main" id="{ACB68FC3-BE40-7DBC-8C68-90DF0EE19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420" y="699504"/>
            <a:ext cx="4895851" cy="1671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E165B0-B380-0281-16F4-18B9E136691A}"/>
              </a:ext>
            </a:extLst>
          </p:cNvPr>
          <p:cNvSpPr txBox="1"/>
          <p:nvPr/>
        </p:nvSpPr>
        <p:spPr>
          <a:xfrm>
            <a:off x="396480" y="3523684"/>
            <a:ext cx="10666249" cy="2677656"/>
          </a:xfrm>
          <a:prstGeom prst="rect">
            <a:avLst/>
          </a:prstGeom>
          <a:noFill/>
        </p:spPr>
        <p:txBody>
          <a:bodyPr wrap="square" rtlCol="0">
            <a:spAutoFit/>
          </a:bodyPr>
          <a:lstStyle/>
          <a:p>
            <a:r>
              <a:rPr lang="en-US" sz="2400" b="0" i="0" dirty="0">
                <a:solidFill>
                  <a:schemeClr val="tx1">
                    <a:lumMod val="75000"/>
                    <a:lumOff val="25000"/>
                  </a:schemeClr>
                </a:solidFill>
                <a:effectLst/>
                <a:latin typeface="-apple-system"/>
              </a:rPr>
              <a:t>The flow of using Docker and ACI together typically involves the following steps: </a:t>
            </a:r>
          </a:p>
          <a:p>
            <a:pPr marL="342900" indent="-342900">
              <a:buFont typeface="Arial" panose="020B0604020202020204" pitchFamily="34" charset="0"/>
              <a:buChar char="•"/>
            </a:pPr>
            <a:r>
              <a:rPr lang="en-US" sz="2400" b="0" i="0" dirty="0">
                <a:solidFill>
                  <a:schemeClr val="tx1">
                    <a:lumMod val="75000"/>
                    <a:lumOff val="25000"/>
                  </a:schemeClr>
                </a:solidFill>
                <a:effectLst/>
                <a:latin typeface="-apple-system"/>
              </a:rPr>
              <a:t>The application was packaged into a Docker container using a </a:t>
            </a:r>
            <a:r>
              <a:rPr lang="en-US" sz="2400" b="0" i="0" dirty="0" err="1">
                <a:solidFill>
                  <a:schemeClr val="tx1">
                    <a:lumMod val="75000"/>
                    <a:lumOff val="25000"/>
                  </a:schemeClr>
                </a:solidFill>
                <a:effectLst/>
                <a:latin typeface="-apple-system"/>
              </a:rPr>
              <a:t>Dockerfile</a:t>
            </a:r>
            <a:r>
              <a:rPr lang="en-US" sz="2400" b="0" i="0" dirty="0">
                <a:solidFill>
                  <a:schemeClr val="tx1">
                    <a:lumMod val="75000"/>
                    <a:lumOff val="25000"/>
                  </a:schemeClr>
                </a:solidFill>
                <a:effectLst/>
                <a:latin typeface="-apple-system"/>
              </a:rPr>
              <a:t>. </a:t>
            </a:r>
          </a:p>
          <a:p>
            <a:pPr marL="342900" indent="-342900">
              <a:buFont typeface="Arial" panose="020B0604020202020204" pitchFamily="34" charset="0"/>
              <a:buChar char="•"/>
            </a:pPr>
            <a:r>
              <a:rPr lang="en-US" sz="2400" b="0" i="0" dirty="0">
                <a:solidFill>
                  <a:schemeClr val="tx1">
                    <a:lumMod val="75000"/>
                    <a:lumOff val="25000"/>
                  </a:schemeClr>
                </a:solidFill>
                <a:effectLst/>
                <a:latin typeface="-apple-system"/>
              </a:rPr>
              <a:t>The Docker image was then pushed to an Azure Container </a:t>
            </a:r>
          </a:p>
          <a:p>
            <a:pPr marL="342900" indent="-342900">
              <a:buFont typeface="Arial" panose="020B0604020202020204" pitchFamily="34" charset="0"/>
              <a:buChar char="•"/>
            </a:pPr>
            <a:r>
              <a:rPr lang="en-US" sz="2400" dirty="0">
                <a:solidFill>
                  <a:schemeClr val="tx1">
                    <a:lumMod val="75000"/>
                    <a:lumOff val="25000"/>
                  </a:schemeClr>
                </a:solidFill>
                <a:latin typeface="-apple-system"/>
              </a:rPr>
              <a:t>T</a:t>
            </a:r>
            <a:r>
              <a:rPr lang="en-US" sz="2400" b="0" i="0" dirty="0">
                <a:solidFill>
                  <a:schemeClr val="tx1">
                    <a:lumMod val="75000"/>
                    <a:lumOff val="25000"/>
                  </a:schemeClr>
                </a:solidFill>
                <a:effectLst/>
                <a:latin typeface="-apple-system"/>
              </a:rPr>
              <a:t>he container image is then deployed to an Azure Container Instance using the Azure </a:t>
            </a:r>
          </a:p>
          <a:p>
            <a:pPr marL="342900" indent="-342900">
              <a:buFont typeface="Arial" panose="020B0604020202020204" pitchFamily="34" charset="0"/>
              <a:buChar char="•"/>
            </a:pPr>
            <a:r>
              <a:rPr lang="en-US" sz="2400" b="0" i="0" dirty="0">
                <a:solidFill>
                  <a:schemeClr val="tx1">
                    <a:lumMod val="75000"/>
                    <a:lumOff val="25000"/>
                  </a:schemeClr>
                </a:solidFill>
                <a:effectLst/>
                <a:latin typeface="-apple-system"/>
              </a:rPr>
              <a:t>ACI takes care of provisioning the resources needed to run the container and starts it up</a:t>
            </a:r>
            <a:endParaRPr lang="en-HK" sz="2400" dirty="0">
              <a:solidFill>
                <a:schemeClr val="tx1">
                  <a:lumMod val="75000"/>
                  <a:lumOff val="25000"/>
                </a:schemeClr>
              </a:solidFill>
            </a:endParaRPr>
          </a:p>
        </p:txBody>
      </p:sp>
    </p:spTree>
    <p:extLst>
      <p:ext uri="{BB962C8B-B14F-4D97-AF65-F5344CB8AC3E}">
        <p14:creationId xmlns:p14="http://schemas.microsoft.com/office/powerpoint/2010/main" val="41822985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63E05-3BF3-C53E-E312-EB6092C0B8BC}"/>
              </a:ext>
            </a:extLst>
          </p:cNvPr>
          <p:cNvSpPr>
            <a:spLocks noGrp="1"/>
          </p:cNvSpPr>
          <p:nvPr>
            <p:ph idx="1"/>
          </p:nvPr>
        </p:nvSpPr>
        <p:spPr>
          <a:xfrm>
            <a:off x="853440" y="3230880"/>
            <a:ext cx="10500360" cy="2946082"/>
          </a:xfrm>
        </p:spPr>
        <p:txBody>
          <a:bodyPr>
            <a:normAutofit fontScale="92500"/>
          </a:bodyPr>
          <a:lstStyle/>
          <a:p>
            <a:pPr algn="l">
              <a:buFont typeface="Arial" panose="020B0604020202020204" pitchFamily="34" charset="0"/>
              <a:buChar char="•"/>
            </a:pPr>
            <a:r>
              <a:rPr lang="en-US" b="0" i="0" dirty="0">
                <a:solidFill>
                  <a:srgbClr val="111111"/>
                </a:solidFill>
                <a:effectLst/>
                <a:latin typeface="-apple-system"/>
              </a:rPr>
              <a:t>GitHub that allowed us to automate our software development workflows.</a:t>
            </a:r>
          </a:p>
          <a:p>
            <a:pPr algn="l">
              <a:buFont typeface="Arial" panose="020B0604020202020204" pitchFamily="34" charset="0"/>
              <a:buChar char="•"/>
            </a:pPr>
            <a:r>
              <a:rPr lang="en-US" b="0" i="0" dirty="0">
                <a:solidFill>
                  <a:srgbClr val="111111"/>
                </a:solidFill>
                <a:effectLst/>
                <a:latin typeface="-apple-system"/>
              </a:rPr>
              <a:t>With the Azure Web Deploy action, we could automate our workflow to deploy custom containers to App Service using GitHub Actions.</a:t>
            </a:r>
          </a:p>
          <a:p>
            <a:pPr algn="l">
              <a:buFont typeface="Arial" panose="020B0604020202020204" pitchFamily="34" charset="0"/>
              <a:buChar char="•"/>
            </a:pPr>
            <a:r>
              <a:rPr lang="en-US" b="0" i="0" dirty="0">
                <a:solidFill>
                  <a:srgbClr val="111111"/>
                </a:solidFill>
                <a:effectLst/>
                <a:latin typeface="-apple-system"/>
              </a:rPr>
              <a:t>A workflow was defined by a YAML file in the /.</a:t>
            </a:r>
            <a:r>
              <a:rPr lang="en-US" b="0" i="0" dirty="0" err="1">
                <a:solidFill>
                  <a:srgbClr val="111111"/>
                </a:solidFill>
                <a:effectLst/>
                <a:latin typeface="-apple-system"/>
              </a:rPr>
              <a:t>github</a:t>
            </a:r>
            <a:r>
              <a:rPr lang="en-US" b="0" i="0" dirty="0">
                <a:solidFill>
                  <a:srgbClr val="111111"/>
                </a:solidFill>
                <a:effectLst/>
                <a:latin typeface="-apple-system"/>
              </a:rPr>
              <a:t>/workflows/ path in our repository. The file had three sections: Authentication, Build, and Deploy. It retrieved credentials, built the container image, and deployed it.</a:t>
            </a:r>
            <a:endParaRPr lang="en-HK" dirty="0"/>
          </a:p>
        </p:txBody>
      </p:sp>
      <p:pic>
        <p:nvPicPr>
          <p:cNvPr id="3074" name="Picture 2" descr="Automate certificates with Azure App Gateway V2, Key Vault and Let's ...">
            <a:extLst>
              <a:ext uri="{FF2B5EF4-FFF2-40B4-BE49-F238E27FC236}">
                <a16:creationId xmlns:a16="http://schemas.microsoft.com/office/drawing/2014/main" id="{F5C48493-BEF4-3DE6-E414-47AD6AB48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439" y="325143"/>
            <a:ext cx="5607685" cy="250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41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8ECDFC6-0218-27C2-F9CB-B86176C1EC94}"/>
              </a:ext>
            </a:extLst>
          </p:cNvPr>
          <p:cNvSpPr>
            <a:spLocks noGrp="1" noChangeArrowheads="1"/>
          </p:cNvSpPr>
          <p:nvPr>
            <p:ph idx="1"/>
          </p:nvPr>
        </p:nvSpPr>
        <p:spPr bwMode="auto">
          <a:xfrm>
            <a:off x="477520" y="3098221"/>
            <a:ext cx="10693401" cy="262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fontAlgn="base">
              <a:spcAft>
                <a:spcPct val="0"/>
              </a:spcAft>
            </a:pPr>
            <a:r>
              <a:rPr lang="en-US" b="0" i="0" dirty="0">
                <a:solidFill>
                  <a:srgbClr val="111111"/>
                </a:solidFill>
                <a:effectLst/>
                <a:latin typeface="-apple-system"/>
              </a:rPr>
              <a:t>Upon pushing code changes to a GitHub repository, a GitHub Actions workflow is initiated. This workflow constructs a Docker image from the source code and subsequently transfers it to an Azure Container Registry. The image can then be deployed to an Azure Web App for Containers.</a:t>
            </a:r>
            <a:endParaRPr lang="en-US" altLang="en-US" dirty="0">
              <a:solidFill>
                <a:srgbClr val="111111"/>
              </a:solidFill>
              <a:latin typeface="-apple-system"/>
            </a:endParaRPr>
          </a:p>
        </p:txBody>
      </p:sp>
      <p:pic>
        <p:nvPicPr>
          <p:cNvPr id="2051" name="Picture 3" descr="Create and Deploy Web Application to Azure Container Instances (ACI ...">
            <a:extLst>
              <a:ext uri="{FF2B5EF4-FFF2-40B4-BE49-F238E27FC236}">
                <a16:creationId xmlns:a16="http://schemas.microsoft.com/office/drawing/2014/main" id="{79170699-1A42-BD18-44FF-E0A979BE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737" y="310831"/>
            <a:ext cx="7219423" cy="25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89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8090-39C4-491D-ACCA-86450A8A2245}"/>
              </a:ext>
            </a:extLst>
          </p:cNvPr>
          <p:cNvSpPr>
            <a:spLocks noGrp="1"/>
          </p:cNvSpPr>
          <p:nvPr>
            <p:ph type="title"/>
          </p:nvPr>
        </p:nvSpPr>
        <p:spPr/>
        <p:txBody>
          <a:bodyPr/>
          <a:lstStyle/>
          <a:p>
            <a:endParaRPr lang="en-HK"/>
          </a:p>
        </p:txBody>
      </p:sp>
      <p:sp>
        <p:nvSpPr>
          <p:cNvPr id="3" name="Content Placeholder 2">
            <a:extLst>
              <a:ext uri="{FF2B5EF4-FFF2-40B4-BE49-F238E27FC236}">
                <a16:creationId xmlns:a16="http://schemas.microsoft.com/office/drawing/2014/main" id="{F30AA2CA-B252-E9F3-3F01-2FE2FF37DCE4}"/>
              </a:ext>
            </a:extLst>
          </p:cNvPr>
          <p:cNvSpPr>
            <a:spLocks noGrp="1"/>
          </p:cNvSpPr>
          <p:nvPr>
            <p:ph idx="1"/>
          </p:nvPr>
        </p:nvSpPr>
        <p:spPr>
          <a:xfrm>
            <a:off x="909320" y="2821305"/>
            <a:ext cx="10515600" cy="3071495"/>
          </a:xfrm>
        </p:spPr>
        <p:txBody>
          <a:bodyPr/>
          <a:lstStyle/>
          <a:p>
            <a:r>
              <a:rPr lang="en-US" b="0" i="0" dirty="0">
                <a:solidFill>
                  <a:srgbClr val="111111"/>
                </a:solidFill>
                <a:effectLst/>
                <a:latin typeface="-apple-system"/>
              </a:rPr>
              <a:t>Discuss how </a:t>
            </a:r>
            <a:r>
              <a:rPr lang="en-US" b="1" i="0" dirty="0">
                <a:solidFill>
                  <a:srgbClr val="111111"/>
                </a:solidFill>
                <a:effectLst/>
                <a:latin typeface="-apple-system"/>
              </a:rPr>
              <a:t>Docker contexts</a:t>
            </a:r>
            <a:r>
              <a:rPr lang="en-US" b="0" i="0" dirty="0">
                <a:solidFill>
                  <a:srgbClr val="111111"/>
                </a:solidFill>
                <a:effectLst/>
                <a:latin typeface="-apple-system"/>
              </a:rPr>
              <a:t> can be used to deploy an app to the cloud by creating an </a:t>
            </a:r>
            <a:r>
              <a:rPr lang="en-US" b="1" i="0" dirty="0">
                <a:solidFill>
                  <a:srgbClr val="111111"/>
                </a:solidFill>
                <a:effectLst/>
                <a:latin typeface="-apple-system"/>
              </a:rPr>
              <a:t>Azure Container Instances (ACI) context</a:t>
            </a:r>
            <a:r>
              <a:rPr lang="en-US" b="0" i="0" dirty="0">
                <a:solidFill>
                  <a:srgbClr val="111111"/>
                </a:solidFill>
                <a:effectLst/>
                <a:latin typeface="-apple-system"/>
              </a:rPr>
              <a:t>. You could explain how to check what contexts you have by looking at the CONTEXTS section of the Docker view in Visual Studio Code and how to create an ACI context by selecting View &gt; Command Palette and entering Docker Contexts: Create Azure Container Instance Context.</a:t>
            </a:r>
          </a:p>
          <a:p>
            <a:endParaRPr lang="en-HK" dirty="0"/>
          </a:p>
        </p:txBody>
      </p:sp>
    </p:spTree>
    <p:extLst>
      <p:ext uri="{BB962C8B-B14F-4D97-AF65-F5344CB8AC3E}">
        <p14:creationId xmlns:p14="http://schemas.microsoft.com/office/powerpoint/2010/main" val="29642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51C2-12AA-CBD4-FC75-702D17079BF2}"/>
              </a:ext>
            </a:extLst>
          </p:cNvPr>
          <p:cNvSpPr>
            <a:spLocks noGrp="1"/>
          </p:cNvSpPr>
          <p:nvPr>
            <p:ph type="title"/>
          </p:nvPr>
        </p:nvSpPr>
        <p:spPr/>
        <p:txBody>
          <a:bodyPr/>
          <a:lstStyle/>
          <a:p>
            <a:r>
              <a:rPr lang="en-US" dirty="0"/>
              <a:t>References</a:t>
            </a:r>
            <a:endParaRPr lang="en-HK" dirty="0"/>
          </a:p>
        </p:txBody>
      </p:sp>
      <p:sp>
        <p:nvSpPr>
          <p:cNvPr id="3" name="Content Placeholder 2">
            <a:extLst>
              <a:ext uri="{FF2B5EF4-FFF2-40B4-BE49-F238E27FC236}">
                <a16:creationId xmlns:a16="http://schemas.microsoft.com/office/drawing/2014/main" id="{2E9C8985-DCDA-7BE5-389B-664983BE8FCF}"/>
              </a:ext>
            </a:extLst>
          </p:cNvPr>
          <p:cNvSpPr>
            <a:spLocks noGrp="1"/>
          </p:cNvSpPr>
          <p:nvPr>
            <p:ph idx="1"/>
          </p:nvPr>
        </p:nvSpPr>
        <p:spPr/>
        <p:txBody>
          <a:bodyPr/>
          <a:lstStyle/>
          <a:p>
            <a:r>
              <a:rPr lang="en-US" b="0" i="0" dirty="0">
                <a:solidFill>
                  <a:srgbClr val="111111"/>
                </a:solidFill>
                <a:effectLst/>
                <a:latin typeface="-apple-system"/>
              </a:rPr>
              <a:t>“</a:t>
            </a:r>
            <a:r>
              <a:rPr lang="en-US" b="0" i="0" dirty="0" err="1">
                <a:solidFill>
                  <a:srgbClr val="111111"/>
                </a:solidFill>
                <a:effectLst/>
                <a:latin typeface="-apple-system"/>
              </a:rPr>
              <a:t>karfly</a:t>
            </a:r>
            <a:r>
              <a:rPr lang="en-US" b="0" i="0" dirty="0">
                <a:solidFill>
                  <a:srgbClr val="111111"/>
                </a:solidFill>
                <a:effectLst/>
                <a:latin typeface="-apple-system"/>
              </a:rPr>
              <a:t>/</a:t>
            </a:r>
            <a:r>
              <a:rPr lang="en-US" b="0" i="0" dirty="0" err="1">
                <a:solidFill>
                  <a:srgbClr val="111111"/>
                </a:solidFill>
                <a:effectLst/>
                <a:latin typeface="-apple-system"/>
              </a:rPr>
              <a:t>chatgpt_telegram_bot</a:t>
            </a:r>
            <a:r>
              <a:rPr lang="en-US" b="0" i="0" dirty="0">
                <a:solidFill>
                  <a:srgbClr val="111111"/>
                </a:solidFill>
                <a:effectLst/>
                <a:latin typeface="-apple-system"/>
              </a:rPr>
              <a:t>: A simple Telegram bot that uses </a:t>
            </a:r>
            <a:r>
              <a:rPr lang="en-US" b="0" i="0" dirty="0" err="1">
                <a:solidFill>
                  <a:srgbClr val="111111"/>
                </a:solidFill>
                <a:effectLst/>
                <a:latin typeface="-apple-system"/>
              </a:rPr>
              <a:t>OpenAI’s</a:t>
            </a:r>
            <a:r>
              <a:rPr lang="en-US" b="0" i="0" dirty="0">
                <a:solidFill>
                  <a:srgbClr val="111111"/>
                </a:solidFill>
                <a:effectLst/>
                <a:latin typeface="-apple-system"/>
              </a:rPr>
              <a:t> GPT-3 to generate human-like responses to messages. (https://github.com/</a:t>
            </a:r>
            <a:r>
              <a:rPr lang="en-US" b="0" i="0" dirty="0" err="1">
                <a:solidFill>
                  <a:srgbClr val="111111"/>
                </a:solidFill>
                <a:effectLst/>
                <a:latin typeface="-apple-system"/>
              </a:rPr>
              <a:t>karfly</a:t>
            </a:r>
            <a:r>
              <a:rPr lang="en-US" b="0" i="0" dirty="0">
                <a:solidFill>
                  <a:srgbClr val="111111"/>
                </a:solidFill>
                <a:effectLst/>
                <a:latin typeface="-apple-system"/>
              </a:rPr>
              <a:t>/</a:t>
            </a:r>
            <a:r>
              <a:rPr lang="en-US" b="0" i="0" dirty="0" err="1">
                <a:solidFill>
                  <a:srgbClr val="111111"/>
                </a:solidFill>
                <a:effectLst/>
                <a:latin typeface="-apple-system"/>
              </a:rPr>
              <a:t>chatgpt_telegram_bot</a:t>
            </a:r>
            <a:r>
              <a:rPr lang="en-US" b="0" i="0" dirty="0">
                <a:solidFill>
                  <a:srgbClr val="111111"/>
                </a:solidFill>
                <a:effectLst/>
                <a:latin typeface="-apple-system"/>
              </a:rPr>
              <a:t>)”</a:t>
            </a:r>
            <a:endParaRPr lang="en-HK" dirty="0"/>
          </a:p>
          <a:p>
            <a:endParaRPr lang="en-HK" dirty="0"/>
          </a:p>
          <a:p>
            <a:endParaRPr lang="en-HK" dirty="0"/>
          </a:p>
        </p:txBody>
      </p:sp>
    </p:spTree>
    <p:extLst>
      <p:ext uri="{BB962C8B-B14F-4D97-AF65-F5344CB8AC3E}">
        <p14:creationId xmlns:p14="http://schemas.microsoft.com/office/powerpoint/2010/main" val="2914037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29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977</TotalTime>
  <Words>420</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Comp7940 Presentation</vt:lpstr>
      <vt:lpstr>About our Telegram ChatBot</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Comp7940 Presentation</dc:title>
  <dc:creator>Yuk Chun YU</dc:creator>
  <cp:lastModifiedBy>Yuk Chun YU</cp:lastModifiedBy>
  <cp:revision>6</cp:revision>
  <dcterms:created xsi:type="dcterms:W3CDTF">2023-04-04T11:45:37Z</dcterms:created>
  <dcterms:modified xsi:type="dcterms:W3CDTF">2023-04-05T04:02:44Z</dcterms:modified>
</cp:coreProperties>
</file>