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0"/>
  </p:normalViewPr>
  <p:slideViewPr>
    <p:cSldViewPr snapToGrid="0">
      <p:cViewPr varScale="1">
        <p:scale>
          <a:sx n="127" d="100"/>
          <a:sy n="127" d="100"/>
        </p:scale>
        <p:origin x="184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A511E8-EEC8-B996-9046-EE46BB1116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5CEF2-7C86-3FCD-D01D-3560384598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E57B-9D01-8047-B5FD-1349F88E3621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6AB9D-D2E7-DBF8-C079-45F39868EC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4F45F-A2A8-F4C0-4052-E2625BE619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5B944-1E9B-8F4A-B797-25C95230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1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f7c79f31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22f7c79f3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323e749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g12323e749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323e749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2323e749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323e749e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323e749e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f7c79f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2f7c79f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f7c79f31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22f7c79f31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f7c79f31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22f7c79f31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f7c79f31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2f7c79f31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2f2336d5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2f2336d5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source: https://cdn-ak.f.st-hatena.com/images/fotolife/w/wanichan/20170725/20170725163643.png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2f2336d5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2f2336d5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source: https://cdn-bolfm.nitrocdn.com/mWgYjbaMRWDNjecvpTWonpPocStwNRqT/assets/static/optimized/rev-f48e0a3/wp-content/uploads/cloud-backup-diagram.png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14b567c82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14b567c82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14b567c8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14b567c8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 err="1"/>
              <a:t>gghhhe</a:t>
            </a:r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3106623" y="458046"/>
            <a:ext cx="569713" cy="4283224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3108328" y="257309"/>
            <a:ext cx="361990" cy="4141061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-37567" y="257309"/>
            <a:ext cx="3472604" cy="3949346"/>
          </a:xfrm>
          <a:custGeom>
            <a:avLst/>
            <a:gdLst/>
            <a:ahLst/>
            <a:cxnLst/>
            <a:rect l="l" t="t" r="r" b="b"/>
            <a:pathLst>
              <a:path w="4630139" h="5265795" extrusionOk="0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5" descr="Access Control Syste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736"/>
          <a:stretch/>
        </p:blipFill>
        <p:spPr>
          <a:xfrm>
            <a:off x="480317" y="1627639"/>
            <a:ext cx="2507402" cy="120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>
            <a:off x="3676335" y="803672"/>
            <a:ext cx="5467663" cy="3931724"/>
          </a:xfrm>
          <a:custGeom>
            <a:avLst/>
            <a:gdLst/>
            <a:ahLst/>
            <a:cxnLst/>
            <a:rect l="l" t="t" r="r" b="b"/>
            <a:pathLst>
              <a:path w="7290218" h="5242298" extrusionOk="0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5" descr="Access Control System"/>
          <p:cNvPicPr preferRelativeResize="0"/>
          <p:nvPr/>
        </p:nvPicPr>
        <p:blipFill rotWithShape="1">
          <a:blip r:embed="rId3">
            <a:alphaModFix/>
          </a:blip>
          <a:srcRect r="736"/>
          <a:stretch/>
        </p:blipFill>
        <p:spPr>
          <a:xfrm>
            <a:off x="4158933" y="1689171"/>
            <a:ext cx="4515547" cy="2169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74427" y="181047"/>
            <a:ext cx="297797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Systems Auditing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body" idx="4294967295"/>
          </p:nvPr>
        </p:nvSpPr>
        <p:spPr>
          <a:xfrm>
            <a:off x="469950" y="1277788"/>
            <a:ext cx="4176300" cy="24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Weakness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Scattered project documents and issue logs at share folders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Low visibility to project status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778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Risk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58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Project delay due to issues NOT logged or resolved properly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4294967295"/>
          </p:nvPr>
        </p:nvSpPr>
        <p:spPr>
          <a:xfrm>
            <a:off x="4638900" y="1277788"/>
            <a:ext cx="4505100" cy="24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Current Practice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76847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Use Google sheets to communicate with customers and log issues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60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Update task status at shared excel spreadsheets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778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Proposal Control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76847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Migrate to a cloud project management software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38" name="Google Shape;238;p38"/>
          <p:cNvPicPr preferRelativeResize="0"/>
          <p:nvPr/>
        </p:nvPicPr>
        <p:blipFill rotWithShape="1">
          <a:blip r:embed="rId3">
            <a:alphaModFix/>
          </a:blip>
          <a:srcRect l="11095" t="10116" b="31642"/>
          <a:stretch/>
        </p:blipFill>
        <p:spPr>
          <a:xfrm>
            <a:off x="50133" y="3704625"/>
            <a:ext cx="5775600" cy="13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628650" y="8061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Software Development</a:t>
            </a:r>
            <a:endParaRPr sz="32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628649" y="674048"/>
            <a:ext cx="4505099" cy="60374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Project Management </a:t>
            </a:r>
            <a:endParaRPr sz="32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body" idx="4294967295"/>
          </p:nvPr>
        </p:nvSpPr>
        <p:spPr>
          <a:xfrm>
            <a:off x="476250" y="1356325"/>
            <a:ext cx="4537800" cy="3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Weakness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568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 security and version control for source code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778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Risk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5684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Can’t resume development work if have virus or hardware failure occurs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778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Current Practice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5684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Upload the changes to the company server 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5684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Deploy to client UAT server for testing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778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Proposal Control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43509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Commit source code to central repository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520700" lvl="1" indent="-143509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Deploy stable version to client UAT server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313" y="1628237"/>
            <a:ext cx="2811638" cy="281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628650" y="8061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Software Development</a:t>
            </a:r>
            <a:endParaRPr sz="32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628650" y="674048"/>
            <a:ext cx="4978330" cy="501609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Source Code Management </a:t>
            </a:r>
            <a:endParaRPr sz="32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Cyber Securities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1"/>
          </p:nvPr>
        </p:nvSpPr>
        <p:spPr>
          <a:xfrm>
            <a:off x="628650" y="1326375"/>
            <a:ext cx="8372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endParaRPr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1768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5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Exposed to risk of cyber attack in daily operations once computers are connected to the internet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19304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Hong Kong Computer Emergency Response Team Coordination Centre (HKCERT), botnets and phishing are the major cyber incidents reported in February 2022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" sz="15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•</a:t>
            </a:r>
            <a:r>
              <a:rPr lang="e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endParaRPr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176847" algn="l" rtl="0">
              <a:spcBef>
                <a:spcPts val="1000"/>
              </a:spcBef>
              <a:spcAft>
                <a:spcPts val="0"/>
              </a:spcAft>
              <a:buSzPct val="875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efficiency on daily operation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19304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 opportunities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19304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loss of money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600" y="2955575"/>
            <a:ext cx="3456724" cy="18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Cyber Securities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</a:t>
            </a:r>
            <a:endParaRPr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186848" algn="l" rtl="0">
              <a:spcBef>
                <a:spcPts val="1000"/>
              </a:spcBef>
              <a:spcAft>
                <a:spcPts val="0"/>
              </a:spcAft>
              <a:buSzPct val="875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 software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0" lvl="2" indent="-217169" algn="l" rtl="0">
              <a:spcBef>
                <a:spcPts val="0"/>
              </a:spcBef>
              <a:spcAft>
                <a:spcPts val="0"/>
              </a:spcAft>
              <a:buSzPct val="12000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will be expired shortly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0" lvl="2" indent="-217169" algn="l" rtl="0">
              <a:spcBef>
                <a:spcPts val="0"/>
              </a:spcBef>
              <a:spcAft>
                <a:spcPts val="0"/>
              </a:spcAft>
              <a:buSzPct val="12000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Out-of-date virus database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rPr lang="e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Control</a:t>
            </a:r>
            <a:endParaRPr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186848" algn="l" rtl="0">
              <a:spcBef>
                <a:spcPts val="1000"/>
              </a:spcBef>
              <a:spcAft>
                <a:spcPts val="0"/>
              </a:spcAft>
              <a:buSzPct val="875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0447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Antivirus software – license renewal and keep virus database up-to-date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0447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Users in PCs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0447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training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931" y="300150"/>
            <a:ext cx="1863325" cy="13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0599" y="1182300"/>
            <a:ext cx="1511231" cy="15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962" y="2087750"/>
            <a:ext cx="2201650" cy="12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2500" y="3832770"/>
            <a:ext cx="1729950" cy="96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Conclusion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628650" y="1379950"/>
            <a:ext cx="7643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20700" lvl="1" indent="-222250" algn="l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Control, Infrastructure Resilience, Database, Software Development and Cyber Securities issues are discussed in this project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and risks are identified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 the proposed control can help the company business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-279359" y="3739456"/>
            <a:ext cx="4939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798500" cy="2660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DevElite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1946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Growing IT Solution Startup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1946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located at a commercial building in Central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1946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Open office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Services </a:t>
            </a:r>
            <a:endParaRPr sz="14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1946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Consultancy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1946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Software development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31946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1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Hardware deployment &amp; maintenance</a:t>
            </a:r>
            <a:endParaRPr sz="14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8" descr="World's biggest insurance companies unveil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75" y="1650524"/>
            <a:ext cx="2906575" cy="19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Control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913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located at open area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lost or damage on server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guards and fire alarm system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control: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HVAC system and UPS system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rental services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525" y="1502641"/>
            <a:ext cx="3296850" cy="2744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188968" cy="69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Control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4015450" y="2987150"/>
            <a:ext cx="4691700" cy="2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7780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: Keypad lock system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33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: Unauthorized access or theft due to compromised passcode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33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 : Annual passcode change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33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control : Smart card system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3256500"/>
            <a:ext cx="1631049" cy="15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523" y="896073"/>
            <a:ext cx="1483550" cy="19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414850" y="696975"/>
            <a:ext cx="4477800" cy="23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 Hardware disposal by reselling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Company data will be retrieved/recovered from hard disk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control: Erasing hard disk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control: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Degaussing 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reselling hard disk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Control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628649" y="1369224"/>
            <a:ext cx="4897943" cy="350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CCTV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CCTV tapes is stored locally in office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Tapes will be damage lost in case of disaster or theft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Control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control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22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and local copy in parallel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333" y="1625410"/>
            <a:ext cx="3257825" cy="214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Resilience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216668" y="1376943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651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 Single internet connection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Loss of Internet connection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15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staff cannot access the Internet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15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customers cannot access the company website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corrective control: personal mobile and data plan to process emails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control: install a backup Internet link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150" y="234025"/>
            <a:ext cx="2952576" cy="27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Resilience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data backup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651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 no offsite backup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Loss of data due to site disaster like fire accidents or flooding, no regular data restoration exercise to verify backup data integrity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preventive control: store backup data in a local server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-165100" algn="l" rtl="0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control: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15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dedicated backup software and hardware or cloud backup solution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15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backup data offsite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lvl="1" indent="-215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regular data verification exercises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25" y="273850"/>
            <a:ext cx="3292371" cy="19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963A04-83CD-EC92-5371-AA4A8449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0629" y="1386674"/>
            <a:ext cx="8131629" cy="2556676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Procedure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recovery restoring files from backup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all password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clients affected by letting them know what happened  and how you are fixing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the services of an IT expert or a forensic expert who can find, analyze and preserve electronic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 precisely what happened.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6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6DD5-1F50-61EF-7D4D-8D8B8BD30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22" y="341644"/>
            <a:ext cx="6722347" cy="157759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circle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C033A-4D8B-F017-AA48-729CACC72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22" y="2180492"/>
            <a:ext cx="7918101" cy="2963008"/>
          </a:xfrm>
        </p:spPr>
        <p:txBody>
          <a:bodyPr>
            <a:normAutofit fontScale="25000" lnSpcReduction="20000"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sz="5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Weakness</a:t>
            </a:r>
          </a:p>
          <a:p>
            <a:pPr marL="520700" lvl="1" indent="-14684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HK" sz="5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No dedicated testing team to evaluate the products</a:t>
            </a:r>
          </a:p>
          <a:p>
            <a:pPr marL="1778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HK" sz="5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Risk</a:t>
            </a:r>
          </a:p>
          <a:p>
            <a:pPr marL="520700" lvl="1" indent="-14684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HK" sz="5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Have bugs, performance &amp; security loopholes at products due to poor QC</a:t>
            </a:r>
          </a:p>
          <a:p>
            <a:pPr marL="1778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HK" sz="5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Current Practice</a:t>
            </a:r>
          </a:p>
          <a:p>
            <a:pPr marL="520700" lvl="1" indent="-14684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HK" sz="5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Developers shared testing &amp; support workloads</a:t>
            </a:r>
          </a:p>
          <a:p>
            <a:pPr marL="520700" lvl="1" indent="-134937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HK" sz="5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Develop and test at their own device</a:t>
            </a:r>
          </a:p>
          <a:p>
            <a:pPr marL="1778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HK" sz="5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Proposal Control</a:t>
            </a:r>
          </a:p>
          <a:p>
            <a:pPr marL="520700" lvl="1" indent="-14684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HK" sz="5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Separate testing and support role from development</a:t>
            </a:r>
          </a:p>
          <a:p>
            <a:pPr marL="520700" lvl="1" indent="-134937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HK" sz="5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Setup isolated testing environment </a:t>
            </a:r>
          </a:p>
          <a:p>
            <a:endParaRPr lang="en-US" dirty="0"/>
          </a:p>
        </p:txBody>
      </p:sp>
      <p:pic>
        <p:nvPicPr>
          <p:cNvPr id="4" name="Google Shape;227;p37">
            <a:extLst>
              <a:ext uri="{FF2B5EF4-FFF2-40B4-BE49-F238E27FC236}">
                <a16:creationId xmlns:a16="http://schemas.microsoft.com/office/drawing/2014/main" id="{10D0259C-3187-9883-174B-AA59E7146A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9156" y="1627833"/>
            <a:ext cx="3084844" cy="3166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1189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Macintosh PowerPoint</Application>
  <PresentationFormat>On-screen Show (16:9)</PresentationFormat>
  <Paragraphs>133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Simple Light</vt:lpstr>
      <vt:lpstr>Office Theme</vt:lpstr>
      <vt:lpstr>PowerPoint Presentation</vt:lpstr>
      <vt:lpstr>Introduction</vt:lpstr>
      <vt:lpstr>Physical Control</vt:lpstr>
      <vt:lpstr>Physical Control</vt:lpstr>
      <vt:lpstr>Physical Control</vt:lpstr>
      <vt:lpstr>Infrastructure Resilience</vt:lpstr>
      <vt:lpstr>Infrastructure Resilience</vt:lpstr>
      <vt:lpstr>PowerPoint Presentation</vt:lpstr>
      <vt:lpstr> Software development Development circle</vt:lpstr>
      <vt:lpstr>Software Development</vt:lpstr>
      <vt:lpstr>Software Development</vt:lpstr>
      <vt:lpstr>Cyber Securities</vt:lpstr>
      <vt:lpstr>Cyber Securities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Okezie Louis ADIBE</cp:lastModifiedBy>
  <cp:revision>1</cp:revision>
  <dcterms:modified xsi:type="dcterms:W3CDTF">2023-06-03T11:51:50Z</dcterms:modified>
</cp:coreProperties>
</file>