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8" r:id="rId2"/>
    <p:sldId id="327" r:id="rId3"/>
    <p:sldId id="328" r:id="rId4"/>
    <p:sldId id="329" r:id="rId5"/>
    <p:sldId id="362" r:id="rId6"/>
    <p:sldId id="358" r:id="rId7"/>
    <p:sldId id="361" r:id="rId8"/>
    <p:sldId id="388" r:id="rId9"/>
    <p:sldId id="359" r:id="rId10"/>
    <p:sldId id="389" r:id="rId11"/>
    <p:sldId id="371" r:id="rId12"/>
    <p:sldId id="369" r:id="rId13"/>
    <p:sldId id="370" r:id="rId14"/>
    <p:sldId id="372" r:id="rId15"/>
    <p:sldId id="373" r:id="rId16"/>
    <p:sldId id="390" r:id="rId17"/>
    <p:sldId id="375" r:id="rId18"/>
    <p:sldId id="391" r:id="rId19"/>
    <p:sldId id="3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0C0"/>
    <a:srgbClr val="FFE6CC"/>
    <a:srgbClr val="DAE7FB"/>
    <a:srgbClr val="BE0000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568" autoAdjust="0"/>
  </p:normalViewPr>
  <p:slideViewPr>
    <p:cSldViewPr snapToGrid="0"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ECB0-F330-4BC6-8C1D-7C75579671AD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4DCE-2B96-4CDA-8614-992200F898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2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7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8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54DCE-2B96-4CDA-8614-992200F8988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463B-6A2E-4895-AE88-B0460F94BA61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849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4F38-121F-4F5A-A8A6-64D6FCC835F3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B9D7-747F-4692-A449-778117ED6CA7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B3C-FA54-4ADD-96EF-2C6EC913B95C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000" y="274638"/>
            <a:ext cx="10800000" cy="1143000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24800" y="6191250"/>
            <a:ext cx="3302000" cy="476250"/>
          </a:xfrm>
        </p:spPr>
        <p:txBody>
          <a:bodyPr/>
          <a:lstStyle/>
          <a:p>
            <a:fld id="{50DB23B9-7681-4E73-AD9D-880A5440F673}" type="datetime1">
              <a:rPr lang="zh-TW" altLang="en-US" smtClean="0"/>
              <a:t>2022/7/26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283200" cy="4572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 hasCustomPrompt="1"/>
          </p:nvPr>
        </p:nvSpPr>
        <p:spPr>
          <a:xfrm>
            <a:off x="696000" y="1447800"/>
            <a:ext cx="10800000" cy="4572000"/>
          </a:xfrm>
        </p:spPr>
        <p:txBody>
          <a:bodyPr vert="horz">
            <a:normAutofit/>
          </a:bodyPr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1pPr>
            <a:lvl2pPr>
              <a:defRPr sz="2400" baseline="0">
                <a:latin typeface="Calibri" panose="020F0502020204030204" pitchFamily="34" charset="0"/>
                <a:ea typeface="微軟正黑體" panose="020B0604030504040204" pitchFamily="34" charset="-120"/>
                <a:cs typeface="Times New Roman" pitchFamily="18" charset="0"/>
              </a:defRPr>
            </a:lvl2pPr>
            <a:lvl3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1949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FD-8F0A-404D-81FB-17C3407BF488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6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831A-0651-4C45-A5D5-1A26B0AB06E5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54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8786-0E4C-47EA-AC9E-EA731507A06D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523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952-B965-4D09-8E86-15FA0D506585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2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9FD9E-09FC-48E7-8ADC-E4C2E957C4FB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33A4-2665-4B69-A5DC-8FCBE431627A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096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92FE-DE96-47AA-9239-CD196987B051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1503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F19DB1-11A0-463A-B2AA-DBDC8C4B4B55}" type="datetime1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15A18E-AA88-43ED-A605-D4009C1A63F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2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altLang="zh-TW" sz="4800" dirty="0"/>
              <a:t>NYCU DLP</a:t>
            </a:r>
          </a:p>
          <a:p>
            <a:pPr algn="ctr" defTabSz="914400"/>
            <a:r>
              <a:rPr lang="en-US" altLang="zh-TW" sz="4800" dirty="0" smtClean="0"/>
              <a:t>Lab4 </a:t>
            </a:r>
            <a:r>
              <a:rPr lang="en-US" altLang="zh-TW" sz="4800" dirty="0"/>
              <a:t>- </a:t>
            </a:r>
            <a:r>
              <a:rPr lang="en-US" altLang="zh-TW" dirty="0"/>
              <a:t>Conditional VAE for Video Prediction</a:t>
            </a:r>
            <a:endParaRPr lang="en-US" altLang="zh-TW" sz="48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611722" y="5576341"/>
            <a:ext cx="4896544" cy="483457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altLang="zh-TW" dirty="0" smtClean="0">
                <a:cs typeface="Calibri" panose="020F0502020204030204" pitchFamily="34" charset="0"/>
              </a:rPr>
              <a:t>July 28, 2022</a:t>
            </a:r>
            <a:endParaRPr lang="en-US" altLang="zh-TW" dirty="0">
              <a:cs typeface="Calibri" panose="020F050202020403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02CAAC7-6489-4704-82B3-41528C6E8755}"/>
              </a:ext>
            </a:extLst>
          </p:cNvPr>
          <p:cNvSpPr txBox="1">
            <a:spLocks/>
          </p:cNvSpPr>
          <p:nvPr/>
        </p:nvSpPr>
        <p:spPr>
          <a:xfrm>
            <a:off x="3647728" y="4070278"/>
            <a:ext cx="4896544" cy="9367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Get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5999" y="1447799"/>
            <a:ext cx="11004387" cy="493333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For Linux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For </a:t>
            </a:r>
            <a:r>
              <a:rPr lang="en-US" altLang="zh-TW" dirty="0" smtClean="0"/>
              <a:t>Windows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Click the following link and download it: </a:t>
            </a:r>
            <a:r>
              <a:rPr lang="en-US" altLang="zh-TW" sz="2000" dirty="0" smtClean="0"/>
              <a:t>https</a:t>
            </a:r>
            <a:r>
              <a:rPr lang="en-US" altLang="zh-TW" sz="2000" dirty="0"/>
              <a:t>://reurl.cc/GoyZGd</a:t>
            </a:r>
            <a:endParaRPr lang="en-US" altLang="zh-TW" sz="2000" dirty="0" smtClean="0"/>
          </a:p>
          <a:p>
            <a:pPr marL="320040" lvl="1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81548" y="2015613"/>
            <a:ext cx="10491020" cy="31954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47020" y="2102584"/>
            <a:ext cx="970443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AutoNum type="arabicParenBoth"/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your own machine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zh-TW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sftp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–P 10035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gpu037@140.113.215.196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(password: gpu037FORclass)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processed_data.zip</a:t>
            </a: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exit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(2)   For provided machine</a:t>
            </a:r>
          </a:p>
          <a:p>
            <a:pPr>
              <a:spcBef>
                <a:spcPts val="600"/>
              </a:spcBef>
            </a:pP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sftp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gpu037@1</a:t>
            </a:r>
            <a:r>
              <a:rPr lang="en-US" altLang="zh-TW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92.168.201.35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(password: gpu037FORclass)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	get processed_data.zip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	exit</a:t>
            </a:r>
          </a:p>
          <a:p>
            <a:pPr marL="457200" indent="-457200">
              <a:buAutoNum type="arabicParenBoth"/>
            </a:pP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B4732-177C-4EEC-9DD3-2913B6F8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07C0D-A669-4DAE-A82A-B68D30707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Make videos or gif </a:t>
            </a:r>
            <a:r>
              <a:rPr lang="en-US" altLang="zh-TW" dirty="0" smtClean="0"/>
              <a:t>images </a:t>
            </a:r>
            <a:r>
              <a:rPr lang="en-US" altLang="zh-TW" dirty="0"/>
              <a:t>for test result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select </a:t>
            </a:r>
            <a:r>
              <a:rPr lang="en-US" altLang="zh-TW" dirty="0">
                <a:solidFill>
                  <a:srgbClr val="FF0000"/>
                </a:solidFill>
              </a:rPr>
              <a:t>one sequence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Output the prediction at each time </a:t>
            </a:r>
            <a:r>
              <a:rPr lang="en-US" altLang="zh-TW" dirty="0" smtClean="0"/>
              <a:t>step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select one sequence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6" y="4778684"/>
            <a:ext cx="10058400" cy="860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06" y="2243136"/>
            <a:ext cx="5569452" cy="1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FB311-73A0-4057-8CD7-8BE29B40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Other details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41717-1FAF-48A9-8424-A8056BBB67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Adopt </a:t>
            </a:r>
            <a:r>
              <a:rPr lang="en-US" altLang="zh-TW" dirty="0" smtClean="0"/>
              <a:t>PSNR to evaluate the perceptual quality.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Provide in the sample (</a:t>
            </a:r>
            <a:r>
              <a:rPr lang="en-US" altLang="zh-TW" dirty="0" err="1" smtClean="0"/>
              <a:t>finn_eval_seq</a:t>
            </a:r>
            <a:r>
              <a:rPr lang="en-US" altLang="zh-TW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Given two past frame to prediction next ten frames (average PSNR)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CF71E-6C2E-40BD-A658-90DD151F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– Requirements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85A0-607E-4F63-ACF9-FF235DD3B0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999" y="1447800"/>
            <a:ext cx="11327835" cy="4572000"/>
          </a:xfrm>
        </p:spPr>
        <p:txBody>
          <a:bodyPr/>
          <a:lstStyle/>
          <a:p>
            <a:r>
              <a:rPr lang="en-US" altLang="zh-TW" dirty="0"/>
              <a:t>Modify encoder, decoder, and training functions</a:t>
            </a:r>
          </a:p>
          <a:p>
            <a:r>
              <a:rPr lang="en-US" altLang="zh-TW" dirty="0"/>
              <a:t>Implement </a:t>
            </a:r>
            <a:r>
              <a:rPr lang="en-US" altLang="zh-TW" dirty="0" err="1" smtClean="0"/>
              <a:t>reparameterization</a:t>
            </a:r>
            <a:r>
              <a:rPr lang="en-US" altLang="zh-TW" dirty="0" smtClean="0"/>
              <a:t> </a:t>
            </a:r>
            <a:r>
              <a:rPr lang="en-US" altLang="zh-TW" dirty="0"/>
              <a:t>trick.</a:t>
            </a:r>
          </a:p>
          <a:p>
            <a:r>
              <a:rPr lang="en-US" altLang="zh-TW" dirty="0"/>
              <a:t>Adopt teacher-forcing and KL loss annealing in your training processing. </a:t>
            </a:r>
          </a:p>
          <a:p>
            <a:r>
              <a:rPr lang="en-US" altLang="zh-TW" dirty="0"/>
              <a:t>Plot the </a:t>
            </a:r>
            <a:r>
              <a:rPr lang="en-US" altLang="zh-TW" dirty="0" smtClean="0"/>
              <a:t>loss, average PSNR, KL weight </a:t>
            </a:r>
            <a:r>
              <a:rPr lang="en-US" altLang="zh-TW" dirty="0"/>
              <a:t>and </a:t>
            </a:r>
            <a:r>
              <a:rPr lang="en-US" altLang="zh-TW" dirty="0" smtClean="0"/>
              <a:t>teacher forcing ratio.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58" y="3505828"/>
            <a:ext cx="8961641" cy="31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CA5A4-CA57-41F5-B30E-C18B6322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– Hints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82427-22FB-4737-89FE-F9F7DF8DE1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Warning: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You need to do the lab as early as possible </a:t>
            </a:r>
            <a:r>
              <a:rPr lang="en-US" altLang="zh-TW" dirty="0" smtClean="0"/>
              <a:t>because you may take more than two days to train the model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Model weights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Strongly recommend you save your model weights </a:t>
            </a:r>
            <a:r>
              <a:rPr lang="en-US" altLang="zh-TW" dirty="0" smtClean="0"/>
              <a:t>at each epoch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73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D78DC-88E8-4A67-8206-56EAD63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Report </a:t>
            </a:r>
            <a:r>
              <a:rPr lang="en-US" altLang="zh-TW" dirty="0" smtClean="0"/>
              <a:t>(60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7036A-63EF-42F6-9574-CC8FA4C1B9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1327834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Introduction(5%)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Derivation of </a:t>
            </a:r>
            <a:r>
              <a:rPr lang="en-US" altLang="zh-TW" dirty="0" smtClean="0"/>
              <a:t>CVAE(10%)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Implementation </a:t>
            </a:r>
            <a:r>
              <a:rPr lang="en-US" altLang="zh-TW" dirty="0"/>
              <a:t>details(15%)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Describe how you implement your model. (e.g. </a:t>
            </a:r>
            <a:r>
              <a:rPr lang="en-US" altLang="zh-TW" dirty="0" err="1"/>
              <a:t>dataloader</a:t>
            </a:r>
            <a:r>
              <a:rPr lang="en-US" altLang="zh-TW" dirty="0"/>
              <a:t>, encoder, decoder, </a:t>
            </a:r>
            <a:r>
              <a:rPr lang="en-US" altLang="zh-TW" dirty="0" err="1"/>
              <a:t>etc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Describe the teacher forcing (including main idea, benefits and drawbacks)            </a:t>
            </a:r>
            <a:r>
              <a:rPr lang="en-US" altLang="zh-TW" dirty="0" smtClean="0">
                <a:solidFill>
                  <a:srgbClr val="FF0000"/>
                </a:solidFill>
              </a:rPr>
              <a:t>Notice: You must prove that you use previous predicted frame to predict next frame,  i.e. teacher forcing ratio = 0 when testing </a:t>
            </a:r>
            <a:r>
              <a:rPr lang="en-US" altLang="zh-TW" dirty="0">
                <a:solidFill>
                  <a:srgbClr val="FF0000"/>
                </a:solidFill>
              </a:rPr>
              <a:t>(paste/screenshot your code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- Report (60%)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Results and discussion(30</a:t>
            </a:r>
            <a:r>
              <a:rPr lang="en-US" altLang="zh-TW" dirty="0" smtClean="0"/>
              <a:t>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Show your results of video </a:t>
            </a:r>
            <a:r>
              <a:rPr lang="en-US" altLang="zh-TW" dirty="0" smtClean="0"/>
              <a:t>prediction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 smtClean="0"/>
              <a:t>Make </a:t>
            </a:r>
            <a:r>
              <a:rPr lang="en-US" altLang="zh-TW" sz="2400" dirty="0"/>
              <a:t>videos or gif images for test </a:t>
            </a:r>
            <a:r>
              <a:rPr lang="en-US" altLang="zh-TW" sz="2400" dirty="0" smtClean="0"/>
              <a:t>result (5%)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altLang="zh-TW" sz="2400" dirty="0"/>
              <a:t>Output the prediction at each time step </a:t>
            </a:r>
            <a:r>
              <a:rPr lang="en-US" altLang="zh-TW" sz="2400" dirty="0" smtClean="0"/>
              <a:t> (5%)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Plot the losses, average PSNR and </a:t>
            </a:r>
            <a:r>
              <a:rPr lang="en-US" altLang="zh-TW" dirty="0" smtClean="0"/>
              <a:t>ratios. </a:t>
            </a:r>
            <a:r>
              <a:rPr lang="en-US" altLang="zh-TW" dirty="0"/>
              <a:t>(5%)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Discuss the results according to your settings. (15%)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906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5F5BE-0F47-466B-8B8A-F8BEE9D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Scoring Criteria - </a:t>
            </a:r>
            <a:r>
              <a:rPr lang="en-US" altLang="zh-TW" dirty="0" smtClean="0"/>
              <a:t>Demo(40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016A7-5B08-4EB4-918E-BE119465EF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879428"/>
          </a:xfrm>
        </p:spPr>
        <p:txBody>
          <a:bodyPr>
            <a:normAutofit/>
          </a:bodyPr>
          <a:lstStyle/>
          <a:p>
            <a:r>
              <a:rPr lang="en-US" altLang="zh-TW" dirty="0"/>
              <a:t>Capability of video prediction.(</a:t>
            </a:r>
            <a:r>
              <a:rPr lang="en-US" altLang="zh-TW" dirty="0" smtClean="0"/>
              <a:t>20%)</a:t>
            </a:r>
          </a:p>
          <a:p>
            <a:pPr lvl="1"/>
            <a:r>
              <a:rPr lang="en-US" altLang="zh-TW" dirty="0"/>
              <a:t>Your model should </a:t>
            </a:r>
            <a:r>
              <a:rPr lang="en-US" altLang="zh-TW" dirty="0" smtClean="0"/>
              <a:t>use </a:t>
            </a:r>
            <a:r>
              <a:rPr lang="en-US" altLang="zh-TW" dirty="0"/>
              <a:t>two past frames to predict the next ten </a:t>
            </a:r>
            <a:r>
              <a:rPr lang="en-US" altLang="zh-TW" dirty="0" smtClean="0"/>
              <a:t>frames  </a:t>
            </a:r>
          </a:p>
          <a:p>
            <a:pPr lvl="1"/>
            <a:r>
              <a:rPr lang="en-US" altLang="zh-TW" dirty="0" smtClean="0"/>
              <a:t>PSNR &gt;= 25 		---- 	100%</a:t>
            </a:r>
          </a:p>
          <a:p>
            <a:pPr lvl="1"/>
            <a:r>
              <a:rPr lang="en-US" altLang="zh-TW" dirty="0" smtClean="0"/>
              <a:t>25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24 </a:t>
            </a:r>
            <a:r>
              <a:rPr lang="en-US" altLang="zh-TW" dirty="0"/>
              <a:t>		---- 	90%</a:t>
            </a:r>
          </a:p>
          <a:p>
            <a:pPr lvl="1"/>
            <a:r>
              <a:rPr lang="en-US" altLang="zh-TW" dirty="0" smtClean="0"/>
              <a:t>24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23 </a:t>
            </a:r>
            <a:r>
              <a:rPr lang="en-US" altLang="zh-TW" dirty="0"/>
              <a:t>		----	80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dirty="0" smtClean="0"/>
              <a:t>23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22 </a:t>
            </a:r>
            <a:r>
              <a:rPr lang="en-US" altLang="zh-TW" dirty="0"/>
              <a:t>		----	</a:t>
            </a:r>
            <a:r>
              <a:rPr lang="en-US" altLang="zh-TW" dirty="0" smtClean="0"/>
              <a:t>70%</a:t>
            </a:r>
          </a:p>
          <a:p>
            <a:pPr lvl="1"/>
            <a:r>
              <a:rPr lang="en-US" altLang="zh-TW" dirty="0" smtClean="0"/>
              <a:t>22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21 </a:t>
            </a:r>
            <a:r>
              <a:rPr lang="en-US" altLang="zh-TW" dirty="0"/>
              <a:t>		----	</a:t>
            </a:r>
            <a:r>
              <a:rPr lang="en-US" altLang="zh-TW" dirty="0" smtClean="0"/>
              <a:t>60%</a:t>
            </a:r>
          </a:p>
          <a:p>
            <a:pPr lvl="1"/>
            <a:r>
              <a:rPr lang="en-US" altLang="zh-TW" dirty="0" smtClean="0"/>
              <a:t>21 </a:t>
            </a:r>
            <a:r>
              <a:rPr lang="en-US" altLang="zh-TW" dirty="0"/>
              <a:t>&gt; PSNR &gt;= </a:t>
            </a:r>
            <a:r>
              <a:rPr lang="en-US" altLang="zh-TW" dirty="0" smtClean="0"/>
              <a:t>20 </a:t>
            </a:r>
            <a:r>
              <a:rPr lang="en-US" altLang="zh-TW" dirty="0"/>
              <a:t>		----	</a:t>
            </a:r>
            <a:r>
              <a:rPr lang="en-US" altLang="zh-TW" dirty="0" smtClean="0"/>
              <a:t>50%</a:t>
            </a:r>
            <a:endParaRPr lang="en-US" altLang="zh-TW" dirty="0"/>
          </a:p>
          <a:p>
            <a:pPr lvl="1"/>
            <a:r>
              <a:rPr lang="en-US" altLang="zh-TW" dirty="0"/>
              <a:t>PSNR &lt; </a:t>
            </a:r>
            <a:r>
              <a:rPr lang="en-US" altLang="zh-TW" dirty="0" smtClean="0"/>
              <a:t>20</a:t>
            </a:r>
            <a:r>
              <a:rPr lang="en-US" altLang="zh-TW" dirty="0"/>
              <a:t>		</a:t>
            </a:r>
            <a:r>
              <a:rPr lang="en-US" altLang="zh-TW" dirty="0" smtClean="0"/>
              <a:t>	---- </a:t>
            </a:r>
            <a:r>
              <a:rPr lang="en-US" altLang="zh-TW" dirty="0"/>
              <a:t>	0%</a:t>
            </a:r>
          </a:p>
          <a:p>
            <a:r>
              <a:rPr lang="en-US" altLang="zh-TW" dirty="0" smtClean="0"/>
              <a:t>Questions </a:t>
            </a:r>
            <a:r>
              <a:rPr lang="en-US" altLang="zh-TW" dirty="0"/>
              <a:t>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60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</a:t>
            </a:r>
            <a:r>
              <a:rPr lang="en-US" altLang="zh-TW" dirty="0" smtClean="0"/>
              <a:t>– Extra(20</a:t>
            </a:r>
            <a:r>
              <a:rPr lang="en-US" altLang="zh-TW" dirty="0"/>
              <a:t>%)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Implement learned </a:t>
            </a:r>
            <a:r>
              <a:rPr lang="en-US" altLang="zh-TW" dirty="0" smtClean="0"/>
              <a:t>prior(10%)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Implement </a:t>
            </a:r>
            <a:r>
              <a:rPr lang="en-US" altLang="zh-TW" dirty="0"/>
              <a:t>conditional convolution(10%)</a:t>
            </a:r>
          </a:p>
        </p:txBody>
      </p:sp>
    </p:spTree>
    <p:extLst>
      <p:ext uri="{BB962C8B-B14F-4D97-AF65-F5344CB8AC3E}">
        <p14:creationId xmlns:p14="http://schemas.microsoft.com/office/powerpoint/2010/main" val="252859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926882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/>
              <a:t>Yoojin</a:t>
            </a:r>
            <a:r>
              <a:rPr lang="en-US" altLang="zh-TW" sz="2000" dirty="0"/>
              <a:t> Choi, Mostafa El-</a:t>
            </a:r>
            <a:r>
              <a:rPr lang="en-US" altLang="zh-TW" sz="2000" dirty="0" err="1"/>
              <a:t>Khamy</a:t>
            </a:r>
            <a:r>
              <a:rPr lang="en-US" altLang="zh-TW" sz="2000" dirty="0"/>
              <a:t>, and </a:t>
            </a:r>
            <a:r>
              <a:rPr lang="en-US" altLang="zh-TW" sz="2000" dirty="0" err="1"/>
              <a:t>Jungwon</a:t>
            </a:r>
            <a:r>
              <a:rPr lang="en-US" altLang="zh-TW" sz="2000" dirty="0"/>
              <a:t> Lee. Variable Rate Deep Image Compression </a:t>
            </a:r>
            <a:r>
              <a:rPr lang="en-US" altLang="zh-TW" sz="2000" dirty="0" smtClean="0"/>
              <a:t>With </a:t>
            </a:r>
            <a:r>
              <a:rPr lang="fr-FR" altLang="zh-TW" sz="2000" dirty="0" smtClean="0"/>
              <a:t>a </a:t>
            </a:r>
            <a:r>
              <a:rPr lang="fr-FR" altLang="zh-TW" sz="2000" dirty="0"/>
              <a:t>Conditional Autoencoder. arXiv e-prints, page arXiv:1909.04802, Sept. 2019</a:t>
            </a:r>
            <a:r>
              <a:rPr lang="fr-FR" altLang="zh-TW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Emily Denton and Rob Fergus. Stochastic video generation with a learned prior. </a:t>
            </a:r>
            <a:r>
              <a:rPr lang="en-US" altLang="zh-TW" sz="2000" dirty="0" err="1" smtClean="0"/>
              <a:t>CoRR</a:t>
            </a:r>
            <a:r>
              <a:rPr lang="en-US" altLang="zh-TW" sz="2000" dirty="0" smtClean="0"/>
              <a:t>, abs/1802.07687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2018.</a:t>
            </a:r>
          </a:p>
        </p:txBody>
      </p:sp>
    </p:spTree>
    <p:extLst>
      <p:ext uri="{BB962C8B-B14F-4D97-AF65-F5344CB8AC3E}">
        <p14:creationId xmlns:p14="http://schemas.microsoft.com/office/powerpoint/2010/main" val="13474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</a:p>
          <a:p>
            <a:endParaRPr lang="en-US" altLang="zh-TW" dirty="0"/>
          </a:p>
          <a:p>
            <a:r>
              <a:rPr lang="en-US" altLang="zh-TW" dirty="0"/>
              <a:t>Important Date</a:t>
            </a:r>
          </a:p>
          <a:p>
            <a:endParaRPr lang="en-US" altLang="zh-TW" dirty="0"/>
          </a:p>
          <a:p>
            <a:r>
              <a:rPr lang="en-US" altLang="zh-TW" dirty="0"/>
              <a:t>Lab Description</a:t>
            </a:r>
          </a:p>
          <a:p>
            <a:endParaRPr lang="en-US" altLang="zh-TW" dirty="0"/>
          </a:p>
          <a:p>
            <a:r>
              <a:rPr lang="en-US" altLang="zh-TW" dirty="0"/>
              <a:t>Scoring Criteria</a:t>
            </a:r>
          </a:p>
          <a:p>
            <a:endParaRPr lang="en-US" altLang="zh-TW" dirty="0"/>
          </a:p>
          <a:p>
            <a:r>
              <a:rPr lang="en-US" altLang="zh-TW" dirty="0"/>
              <a:t>Implement Hints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071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38613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In this lab, you need to implement a conditional </a:t>
            </a:r>
            <a:r>
              <a:rPr lang="en-US" altLang="zh-TW" dirty="0" err="1" smtClean="0"/>
              <a:t>Variational</a:t>
            </a:r>
            <a:r>
              <a:rPr lang="en-US" altLang="zh-TW" dirty="0"/>
              <a:t>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 </a:t>
            </a:r>
            <a:r>
              <a:rPr lang="en-US" altLang="zh-TW" dirty="0"/>
              <a:t>(VAE) for </a:t>
            </a:r>
            <a:r>
              <a:rPr lang="en-US" altLang="zh-TW" dirty="0" smtClean="0"/>
              <a:t>video prediction.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Example: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7" y="4572001"/>
            <a:ext cx="11325673" cy="9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AB9E2-8716-486D-9DCF-8900C134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Date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55DC4-EDA9-4313-A922-921DAFFFF2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4920916"/>
          </a:xfrm>
        </p:spPr>
        <p:txBody>
          <a:bodyPr>
            <a:normAutofit/>
          </a:bodyPr>
          <a:lstStyle/>
          <a:p>
            <a:r>
              <a:rPr lang="en-US" altLang="zh-TW" dirty="0"/>
              <a:t>Report Submission Deadline: </a:t>
            </a:r>
            <a:r>
              <a:rPr lang="en-US" altLang="zh-TW" dirty="0" smtClean="0">
                <a:solidFill>
                  <a:srgbClr val="FF0000"/>
                </a:solidFill>
              </a:rPr>
              <a:t>8/16 </a:t>
            </a:r>
            <a:r>
              <a:rPr lang="en-US" altLang="zh-TW" dirty="0">
                <a:solidFill>
                  <a:srgbClr val="FF0000"/>
                </a:solidFill>
              </a:rPr>
              <a:t>(Tue.) </a:t>
            </a:r>
            <a:r>
              <a:rPr lang="en-US" altLang="zh-TW" dirty="0" smtClean="0">
                <a:solidFill>
                  <a:srgbClr val="FF0000"/>
                </a:solidFill>
              </a:rPr>
              <a:t>11:59 </a:t>
            </a:r>
            <a:r>
              <a:rPr lang="en-US" altLang="zh-TW" dirty="0">
                <a:solidFill>
                  <a:srgbClr val="FF0000"/>
                </a:solidFill>
              </a:rPr>
              <a:t>a.m.</a:t>
            </a:r>
          </a:p>
          <a:p>
            <a:endParaRPr lang="en-US" altLang="zh-TW" dirty="0"/>
          </a:p>
          <a:p>
            <a:r>
              <a:rPr lang="en-US" altLang="zh-TW" dirty="0"/>
              <a:t>Demo date: </a:t>
            </a:r>
            <a:r>
              <a:rPr lang="en-US" altLang="zh-TW" dirty="0" smtClean="0">
                <a:solidFill>
                  <a:srgbClr val="FF0000"/>
                </a:solidFill>
              </a:rPr>
              <a:t>8/16 </a:t>
            </a:r>
            <a:r>
              <a:rPr lang="en-US" altLang="zh-TW" dirty="0">
                <a:solidFill>
                  <a:srgbClr val="FF0000"/>
                </a:solidFill>
              </a:rPr>
              <a:t>(Tue.)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Zip all files into one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</a:p>
          <a:p>
            <a:pPr lvl="1"/>
            <a:r>
              <a:rPr lang="en-US" altLang="zh-TW" dirty="0"/>
              <a:t>Report (.pdf)</a:t>
            </a:r>
          </a:p>
          <a:p>
            <a:pPr lvl="1"/>
            <a:r>
              <a:rPr lang="en-US" altLang="zh-TW" dirty="0"/>
              <a:t>Source code</a:t>
            </a:r>
          </a:p>
          <a:p>
            <a:endParaRPr lang="en-US" altLang="zh-TW" dirty="0"/>
          </a:p>
          <a:p>
            <a:r>
              <a:rPr lang="en-US" altLang="zh-TW" dirty="0"/>
              <a:t>Name it like</a:t>
            </a:r>
            <a:r>
              <a:rPr lang="zh-TW" altLang="en-US" dirty="0"/>
              <a:t>「</a:t>
            </a:r>
            <a:r>
              <a:rPr lang="en-US" altLang="zh-TW" dirty="0" smtClean="0"/>
              <a:t>DL_LAB4_yourstudentID_name.zip</a:t>
            </a:r>
            <a:r>
              <a:rPr lang="zh-TW" altLang="en-US" dirty="0"/>
              <a:t>」</a:t>
            </a:r>
          </a:p>
          <a:p>
            <a:pPr lvl="1"/>
            <a:r>
              <a:rPr lang="en-US" altLang="zh-TW" dirty="0"/>
              <a:t>ex: </a:t>
            </a:r>
            <a:r>
              <a:rPr lang="zh-TW" altLang="en-US" dirty="0"/>
              <a:t>「</a:t>
            </a:r>
            <a:r>
              <a:rPr lang="en-US" altLang="zh-TW" dirty="0" smtClean="0"/>
              <a:t>DL_LAB4_310551109_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謝宏笙</a:t>
            </a:r>
            <a:r>
              <a:rPr lang="en-US" altLang="zh-TW" dirty="0" smtClean="0"/>
              <a:t>.zip</a:t>
            </a:r>
            <a:r>
              <a:rPr lang="zh-TW" altLang="en-US" dirty="0"/>
              <a:t>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8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- VAE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E9FA0-08FB-4C91-944A-C6E9A578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55" y="1585270"/>
            <a:ext cx="7338060" cy="18802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95C277E-9BB8-4C5A-8F8C-E84D7C4F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115" y="3849695"/>
            <a:ext cx="7429500" cy="28460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B24FF3-A977-4ECB-A070-EED1C3019AD1}"/>
              </a:ext>
            </a:extLst>
          </p:cNvPr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B5C98EA-EFC4-498A-B8AD-43EA4F4B4A20}"/>
              </a:ext>
            </a:extLst>
          </p:cNvPr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Lab Description – Reparameterization Trick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6000" y="1447800"/>
            <a:ext cx="10800000" cy="5499538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Log variance</a:t>
            </a:r>
          </a:p>
          <a:p>
            <a:pPr lvl="1"/>
            <a:r>
              <a:rPr lang="en-US" altLang="zh-TW" dirty="0"/>
              <a:t>Output should be log variance (not variance)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E2F66D-A75E-45E5-BA21-1994B191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43" y="1417638"/>
            <a:ext cx="4389120" cy="3943350"/>
          </a:xfrm>
          <a:prstGeom prst="rect">
            <a:avLst/>
          </a:prstGeom>
        </p:spPr>
      </p:pic>
      <p:pic>
        <p:nvPicPr>
          <p:cNvPr id="6" name="Google Shape;204;p7">
            <a:extLst>
              <a:ext uri="{FF2B5EF4-FFF2-40B4-BE49-F238E27FC236}">
                <a16:creationId xmlns:a16="http://schemas.microsoft.com/office/drawing/2014/main" id="{8188BC1F-A92A-4099-92EC-8D193747BF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9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5E68-1094-46B5-A12F-37C740A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Lab Description </a:t>
            </a:r>
            <a:r>
              <a:rPr lang="en-US" altLang="zh-TW" dirty="0" smtClean="0"/>
              <a:t>– Overall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CBF01-AB42-456C-AD8A-B0E298FA43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33" y="1860344"/>
            <a:ext cx="3600450" cy="42957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28" y="1458224"/>
            <a:ext cx="4449097" cy="46978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6804" y="6233653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(a) Training procedure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293545" y="6232289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(b) generating procedure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76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smtClean="0"/>
              <a:t>Description -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We use </a:t>
            </a:r>
            <a:r>
              <a:rPr lang="en-US" altLang="zh-TW" dirty="0" err="1"/>
              <a:t>bair</a:t>
            </a:r>
            <a:r>
              <a:rPr lang="en-US" altLang="zh-TW" dirty="0"/>
              <a:t> robot pushing small dataset to train </a:t>
            </a:r>
            <a:r>
              <a:rPr lang="en-US" altLang="zh-TW" dirty="0" smtClean="0"/>
              <a:t>CVAE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This data set contains roughly 44,000 sequences of robot pushing motions, and each sequence include 30 frames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230330"/>
            <a:ext cx="1789470" cy="17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BEF6B-D097-4441-8064-644E26D8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Description - KL Cost Annealing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8DC988-DF9A-4A5E-809B-09C3D3DC81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Initially set your KL weight to 0</a:t>
            </a:r>
          </a:p>
          <a:p>
            <a:r>
              <a:rPr lang="en-US" altLang="zh-TW" dirty="0"/>
              <a:t>Maximum value is 1</a:t>
            </a:r>
          </a:p>
          <a:p>
            <a:endParaRPr lang="zh-TW" altLang="en-US" dirty="0"/>
          </a:p>
        </p:txBody>
      </p:sp>
      <p:pic>
        <p:nvPicPr>
          <p:cNvPr id="4" name="Google Shape;221;p9">
            <a:extLst>
              <a:ext uri="{FF2B5EF4-FFF2-40B4-BE49-F238E27FC236}">
                <a16:creationId xmlns:a16="http://schemas.microsoft.com/office/drawing/2014/main" id="{BCB37EE1-7FFF-4453-998F-D94140378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10556</TotalTime>
  <Words>597</Words>
  <Application>Microsoft Office PowerPoint</Application>
  <PresentationFormat>寬螢幕</PresentationFormat>
  <Paragraphs>134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微軟正黑體</vt:lpstr>
      <vt:lpstr>新細明體</vt:lpstr>
      <vt:lpstr>標楷體</vt:lpstr>
      <vt:lpstr>Calibri</vt:lpstr>
      <vt:lpstr>Franklin Gothic Book</vt:lpstr>
      <vt:lpstr>Perpetua</vt:lpstr>
      <vt:lpstr>Times</vt:lpstr>
      <vt:lpstr>Times New Roman</vt:lpstr>
      <vt:lpstr>Wingdings 2</vt:lpstr>
      <vt:lpstr>公正</vt:lpstr>
      <vt:lpstr>PowerPoint 簡報</vt:lpstr>
      <vt:lpstr>Outline</vt:lpstr>
      <vt:lpstr>Lab Objective</vt:lpstr>
      <vt:lpstr>Important Date</vt:lpstr>
      <vt:lpstr>Lab Description - VAE</vt:lpstr>
      <vt:lpstr>Lab Description – Reparameterization Trick</vt:lpstr>
      <vt:lpstr>Lab Description – Overall architecture</vt:lpstr>
      <vt:lpstr>Lab Description - Dataset</vt:lpstr>
      <vt:lpstr>Lab Description - KL Cost Annealing</vt:lpstr>
      <vt:lpstr>Lab Description – Get dataset</vt:lpstr>
      <vt:lpstr>Lab Description – Requirements</vt:lpstr>
      <vt:lpstr>Lab Description – Other details</vt:lpstr>
      <vt:lpstr>Lab Description – Requirements</vt:lpstr>
      <vt:lpstr>Lab Description – Hints</vt:lpstr>
      <vt:lpstr>Scoring Criteria - Report (60%) </vt:lpstr>
      <vt:lpstr>Scoring Criteria - Report (60%) </vt:lpstr>
      <vt:lpstr>Scoring Criteria - Demo(40%) </vt:lpstr>
      <vt:lpstr>Scoring Criteria – Extra(20%)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Hong Sheng</cp:lastModifiedBy>
  <cp:revision>352</cp:revision>
  <dcterms:created xsi:type="dcterms:W3CDTF">2020-12-24T02:37:04Z</dcterms:created>
  <dcterms:modified xsi:type="dcterms:W3CDTF">2022-07-26T03:16:56Z</dcterms:modified>
</cp:coreProperties>
</file>