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25" r:id="rId4"/>
    <p:sldId id="326" r:id="rId5"/>
    <p:sldId id="308" r:id="rId6"/>
    <p:sldId id="260" r:id="rId7"/>
    <p:sldId id="261" r:id="rId8"/>
    <p:sldId id="263" r:id="rId9"/>
    <p:sldId id="309" r:id="rId10"/>
    <p:sldId id="310" r:id="rId11"/>
    <p:sldId id="304" r:id="rId12"/>
    <p:sldId id="333" r:id="rId13"/>
    <p:sldId id="272" r:id="rId14"/>
    <p:sldId id="329" r:id="rId15"/>
    <p:sldId id="330" r:id="rId16"/>
    <p:sldId id="331" r:id="rId17"/>
    <p:sldId id="332" r:id="rId18"/>
    <p:sldId id="337" r:id="rId19"/>
    <p:sldId id="335" r:id="rId20"/>
    <p:sldId id="338" r:id="rId21"/>
    <p:sldId id="339" r:id="rId22"/>
    <p:sldId id="340" r:id="rId23"/>
    <p:sldId id="341" r:id="rId24"/>
    <p:sldId id="342" r:id="rId25"/>
    <p:sldId id="343" r:id="rId26"/>
    <p:sldId id="292" r:id="rId27"/>
    <p:sldId id="293" r:id="rId28"/>
    <p:sldId id="300" r:id="rId29"/>
    <p:sldId id="294" r:id="rId30"/>
    <p:sldId id="295" r:id="rId31"/>
    <p:sldId id="297" r:id="rId32"/>
    <p:sldId id="298" r:id="rId33"/>
    <p:sldId id="299" r:id="rId34"/>
    <p:sldId id="301" r:id="rId35"/>
    <p:sldId id="302" r:id="rId36"/>
    <p:sldId id="303"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47906" autoAdjust="0"/>
  </p:normalViewPr>
  <p:slideViewPr>
    <p:cSldViewPr>
      <p:cViewPr varScale="1">
        <p:scale>
          <a:sx n="42" d="100"/>
          <a:sy n="42" d="100"/>
        </p:scale>
        <p:origin x="2674"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80EEA-1E3B-42FB-80F6-A653BBE0B1AA}" type="datetimeFigureOut">
              <a:rPr lang="zh-TW" altLang="en-US" smtClean="0"/>
              <a:t>2022/7/4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C8864D-D800-4AB2-80FA-416973E83D23}" type="slidenum">
              <a:rPr lang="zh-TW" altLang="en-US" smtClean="0"/>
              <a:t>‹#›</a:t>
            </a:fld>
            <a:endParaRPr lang="zh-TW" altLang="en-US"/>
          </a:p>
        </p:txBody>
      </p:sp>
    </p:spTree>
    <p:extLst>
      <p:ext uri="{BB962C8B-B14F-4D97-AF65-F5344CB8AC3E}">
        <p14:creationId xmlns:p14="http://schemas.microsoft.com/office/powerpoint/2010/main" val="159038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a:t>
            </a:r>
            <a:r>
              <a:rPr lang="en" altLang="zh-TW" dirty="0" smtClean="0"/>
              <a:t>et’s introduce the deep</a:t>
            </a:r>
            <a:r>
              <a:rPr lang="en" altLang="zh-TW" baseline="0" dirty="0" smtClean="0"/>
              <a:t> learning framework pytorch</a:t>
            </a:r>
            <a:endParaRPr lang="zh-TW" alt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1</a:t>
            </a:fld>
            <a:endParaRPr lang="zh-TW" altLang="en-US"/>
          </a:p>
        </p:txBody>
      </p:sp>
    </p:spTree>
    <p:extLst>
      <p:ext uri="{BB962C8B-B14F-4D97-AF65-F5344CB8AC3E}">
        <p14:creationId xmlns:p14="http://schemas.microsoft.com/office/powerpoint/2010/main" val="77485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You can choose the device you want. For example, if you have two GPUs, you can specify here whether you want to use cuda0 or cuda1. When creating the data, you can put the data into chosen device.</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10</a:t>
            </a:fld>
            <a:endParaRPr lang="zh-TW" altLang="en-US"/>
          </a:p>
        </p:txBody>
      </p:sp>
    </p:spTree>
    <p:extLst>
      <p:ext uri="{BB962C8B-B14F-4D97-AF65-F5344CB8AC3E}">
        <p14:creationId xmlns:p14="http://schemas.microsoft.com/office/powerpoint/2010/main" val="375767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Next, let's talk about </a:t>
            </a:r>
            <a:r>
              <a:rPr lang="en-US" altLang="zh-TW" sz="1200" kern="1200" dirty="0" smtClean="0">
                <a:solidFill>
                  <a:schemeClr val="tx1"/>
                </a:solidFill>
                <a:effectLst/>
                <a:latin typeface="+mn-lt"/>
                <a:ea typeface="+mn-ea"/>
                <a:cs typeface="+mn-cs"/>
              </a:rPr>
              <a:t>another</a:t>
            </a:r>
            <a:r>
              <a:rPr lang="en-US" altLang="zh-TW" sz="1200" kern="1200" baseline="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example</a:t>
            </a:r>
            <a:r>
              <a:rPr lang="en-US" altLang="zh-TW" sz="1200" kern="1200" dirty="0">
                <a:solidFill>
                  <a:schemeClr val="tx1"/>
                </a:solidFill>
                <a:effectLst/>
                <a:latin typeface="+mn-lt"/>
                <a:ea typeface="+mn-ea"/>
                <a:cs typeface="+mn-cs"/>
              </a:rPr>
              <a:t>. This is a two-layer network, a hidden layer, and an output layer. The input </a:t>
            </a:r>
            <a:r>
              <a:rPr lang="en-US" altLang="zh-TW" sz="1200" kern="1200" dirty="0" smtClean="0">
                <a:solidFill>
                  <a:schemeClr val="tx1"/>
                </a:solidFill>
                <a:effectLst/>
                <a:latin typeface="+mn-lt"/>
                <a:ea typeface="+mn-ea"/>
                <a:cs typeface="+mn-cs"/>
              </a:rPr>
              <a:t>dimension is 1000 and the</a:t>
            </a:r>
            <a:r>
              <a:rPr lang="en-US" altLang="zh-TW" sz="1200" kern="1200" baseline="0" dirty="0" smtClean="0">
                <a:solidFill>
                  <a:schemeClr val="tx1"/>
                </a:solidFill>
                <a:effectLst/>
                <a:latin typeface="+mn-lt"/>
                <a:ea typeface="+mn-ea"/>
                <a:cs typeface="+mn-cs"/>
              </a:rPr>
              <a:t> batch size is 64</a:t>
            </a:r>
            <a:r>
              <a:rPr lang="en-US" altLang="zh-TW" sz="1200" kern="1200" dirty="0" smtClean="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and </a:t>
            </a:r>
            <a:r>
              <a:rPr lang="en-US" altLang="zh-TW" sz="1200" kern="1200" dirty="0" err="1">
                <a:solidFill>
                  <a:schemeClr val="tx1"/>
                </a:solidFill>
                <a:effectLst/>
                <a:latin typeface="+mn-lt"/>
                <a:ea typeface="+mn-ea"/>
                <a:cs typeface="+mn-cs"/>
              </a:rPr>
              <a:t>relu</a:t>
            </a:r>
            <a:r>
              <a:rPr lang="en-US" altLang="zh-TW" sz="1200" kern="1200" dirty="0">
                <a:solidFill>
                  <a:schemeClr val="tx1"/>
                </a:solidFill>
                <a:effectLst/>
                <a:latin typeface="+mn-lt"/>
                <a:ea typeface="+mn-ea"/>
                <a:cs typeface="+mn-cs"/>
              </a:rPr>
              <a:t> as activated function in the middle, </a:t>
            </a:r>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11</a:t>
            </a:fld>
            <a:endParaRPr lang="zh-TW" altLang="en-US"/>
          </a:p>
        </p:txBody>
      </p:sp>
    </p:spTree>
    <p:extLst>
      <p:ext uri="{BB962C8B-B14F-4D97-AF65-F5344CB8AC3E}">
        <p14:creationId xmlns:p14="http://schemas.microsoft.com/office/powerpoint/2010/main" val="409344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Start with the flow chart first. At the beginning, you must prepare your data. You may need to do some preprocessing. Next, you need to select the model to be used. </a:t>
            </a:r>
            <a:r>
              <a:rPr lang="en-US" altLang="zh-TW" sz="1200" kern="1200" dirty="0" smtClean="0">
                <a:solidFill>
                  <a:schemeClr val="tx1"/>
                </a:solidFill>
                <a:effectLst/>
                <a:latin typeface="+mn-lt"/>
                <a:ea typeface="+mn-ea"/>
                <a:cs typeface="+mn-cs"/>
              </a:rPr>
              <a:t>And pass the data to the model. We</a:t>
            </a:r>
            <a:r>
              <a:rPr lang="en-US" altLang="zh-TW" sz="1200" kern="1200" baseline="0" dirty="0" smtClean="0">
                <a:solidFill>
                  <a:schemeClr val="tx1"/>
                </a:solidFill>
                <a:effectLst/>
                <a:latin typeface="+mn-lt"/>
                <a:ea typeface="+mn-ea"/>
                <a:cs typeface="+mn-cs"/>
              </a:rPr>
              <a:t> can</a:t>
            </a:r>
            <a:r>
              <a:rPr lang="en-US" altLang="zh-TW" sz="1200" kern="1200" dirty="0" smtClean="0">
                <a:solidFill>
                  <a:schemeClr val="tx1"/>
                </a:solidFill>
                <a:effectLst/>
                <a:latin typeface="+mn-lt"/>
                <a:ea typeface="+mn-ea"/>
                <a:cs typeface="+mn-cs"/>
              </a:rPr>
              <a:t> this</a:t>
            </a:r>
            <a:r>
              <a:rPr lang="en-US" altLang="zh-TW" sz="1200" kern="1200" baseline="0" dirty="0" smtClean="0">
                <a:solidFill>
                  <a:schemeClr val="tx1"/>
                </a:solidFill>
                <a:effectLst/>
                <a:latin typeface="+mn-lt"/>
                <a:ea typeface="+mn-ea"/>
                <a:cs typeface="+mn-cs"/>
              </a:rPr>
              <a:t> as</a:t>
            </a:r>
            <a:r>
              <a:rPr lang="en-US" altLang="zh-TW" sz="1200" kern="1200" dirty="0" smtClean="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forward pass, you can get the output </a:t>
            </a:r>
            <a:r>
              <a:rPr lang="en-US" altLang="zh-TW" sz="1200" kern="1200" dirty="0" smtClean="0">
                <a:solidFill>
                  <a:schemeClr val="tx1"/>
                </a:solidFill>
                <a:effectLst/>
                <a:latin typeface="+mn-lt"/>
                <a:ea typeface="+mn-ea"/>
                <a:cs typeface="+mn-cs"/>
              </a:rPr>
              <a:t>value. And calculate </a:t>
            </a:r>
            <a:r>
              <a:rPr lang="en-US" altLang="zh-TW" sz="1200" kern="1200" dirty="0">
                <a:solidFill>
                  <a:schemeClr val="tx1"/>
                </a:solidFill>
                <a:effectLst/>
                <a:latin typeface="+mn-lt"/>
                <a:ea typeface="+mn-ea"/>
                <a:cs typeface="+mn-cs"/>
              </a:rPr>
              <a:t>the </a:t>
            </a:r>
            <a:r>
              <a:rPr lang="en-US" altLang="zh-TW" sz="1200" kern="1200" dirty="0" smtClean="0">
                <a:solidFill>
                  <a:schemeClr val="tx1"/>
                </a:solidFill>
                <a:effectLst/>
                <a:latin typeface="+mn-lt"/>
                <a:ea typeface="+mn-ea"/>
                <a:cs typeface="+mn-cs"/>
              </a:rPr>
              <a:t>loss </a:t>
            </a:r>
            <a:r>
              <a:rPr lang="en-US" altLang="zh-TW" sz="1200" kern="1200" dirty="0">
                <a:solidFill>
                  <a:schemeClr val="tx1"/>
                </a:solidFill>
                <a:effectLst/>
                <a:latin typeface="+mn-lt"/>
                <a:ea typeface="+mn-ea"/>
                <a:cs typeface="+mn-cs"/>
              </a:rPr>
              <a:t>with the ground truth and output . and then the do the back propagation to obtain the gradient, which can be used to update the parameters, and continue to perform these three green blocks until the loss is </a:t>
            </a:r>
            <a:r>
              <a:rPr lang="en-US" altLang="zh-TW" sz="1200" kern="1200" dirty="0" smtClean="0">
                <a:solidFill>
                  <a:schemeClr val="tx1"/>
                </a:solidFill>
                <a:effectLst/>
                <a:latin typeface="+mn-lt"/>
                <a:ea typeface="+mn-ea"/>
                <a:cs typeface="+mn-cs"/>
              </a:rPr>
              <a:t>converged.</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12</a:t>
            </a:fld>
            <a:endParaRPr lang="zh-TW" altLang="en-US"/>
          </a:p>
        </p:txBody>
      </p:sp>
    </p:spTree>
    <p:extLst>
      <p:ext uri="{BB962C8B-B14F-4D97-AF65-F5344CB8AC3E}">
        <p14:creationId xmlns:p14="http://schemas.microsoft.com/office/powerpoint/2010/main" val="332284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The first step is prepare data.</a:t>
            </a:r>
            <a:r>
              <a:rPr lang="en-US" altLang="zh-TW" sz="1200" kern="1200" baseline="0" dirty="0" smtClean="0">
                <a:solidFill>
                  <a:schemeClr val="tx1"/>
                </a:solidFill>
                <a:effectLst/>
                <a:latin typeface="+mn-lt"/>
                <a:ea typeface="+mn-ea"/>
                <a:cs typeface="+mn-cs"/>
              </a:rPr>
              <a:t> Going back to the previous example, </a:t>
            </a:r>
            <a:r>
              <a:rPr lang="en-US" altLang="zh-TW" sz="1200" kern="1200" dirty="0" smtClean="0">
                <a:solidFill>
                  <a:schemeClr val="tx1"/>
                </a:solidFill>
                <a:effectLst/>
                <a:latin typeface="+mn-lt"/>
                <a:ea typeface="+mn-ea"/>
                <a:cs typeface="+mn-cs"/>
              </a:rPr>
              <a:t>, the input x has 1000 points and  batch size is 64</a:t>
            </a:r>
            <a:r>
              <a:rPr lang="en-US" altLang="zh-TW" sz="1200" kern="1200" baseline="0" dirty="0" smtClean="0">
                <a:solidFill>
                  <a:schemeClr val="tx1"/>
                </a:solidFill>
                <a:effectLst/>
                <a:latin typeface="+mn-lt"/>
                <a:ea typeface="+mn-ea"/>
                <a:cs typeface="+mn-cs"/>
              </a:rPr>
              <a:t>, so the dimension is 64x1000, and ground truth y is 10 points </a:t>
            </a:r>
            <a:r>
              <a:rPr lang="en-US" altLang="zh-TW" sz="1200" kern="1200" baseline="0" dirty="0" err="1" smtClean="0">
                <a:solidFill>
                  <a:schemeClr val="tx1"/>
                </a:solidFill>
                <a:effectLst/>
                <a:latin typeface="+mn-lt"/>
                <a:ea typeface="+mn-ea"/>
                <a:cs typeface="+mn-cs"/>
              </a:rPr>
              <a:t>bcause</a:t>
            </a:r>
            <a:r>
              <a:rPr lang="en-US" altLang="zh-TW" sz="1200" kern="1200" baseline="0" dirty="0" smtClean="0">
                <a:solidFill>
                  <a:schemeClr val="tx1"/>
                </a:solidFill>
                <a:effectLst/>
                <a:latin typeface="+mn-lt"/>
                <a:ea typeface="+mn-ea"/>
                <a:cs typeface="+mn-cs"/>
              </a:rPr>
              <a:t> there are 10 class of the output. And you can also assign the GPU to tensor</a:t>
            </a: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13</a:t>
            </a:fld>
            <a:endParaRPr lang="zh-TW" altLang="en-US"/>
          </a:p>
        </p:txBody>
      </p:sp>
    </p:spTree>
    <p:extLst>
      <p:ext uri="{BB962C8B-B14F-4D97-AF65-F5344CB8AC3E}">
        <p14:creationId xmlns:p14="http://schemas.microsoft.com/office/powerpoint/2010/main" val="3327214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The</a:t>
            </a:r>
            <a:r>
              <a:rPr lang="en-US" altLang="zh-TW" sz="1200" kern="1200" baseline="0" dirty="0" smtClean="0">
                <a:solidFill>
                  <a:schemeClr val="tx1"/>
                </a:solidFill>
                <a:effectLst/>
                <a:latin typeface="+mn-lt"/>
                <a:ea typeface="+mn-ea"/>
                <a:cs typeface="+mn-cs"/>
              </a:rPr>
              <a:t> second step is that build the model. The</a:t>
            </a:r>
            <a:r>
              <a:rPr lang="en-US" altLang="zh-TW" sz="1200" kern="1200" dirty="0" smtClean="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two layers </a:t>
            </a:r>
            <a:r>
              <a:rPr lang="en-US" altLang="zh-TW" sz="1200" kern="1200" dirty="0" smtClean="0">
                <a:solidFill>
                  <a:schemeClr val="tx1"/>
                </a:solidFill>
                <a:effectLst/>
                <a:latin typeface="+mn-lt"/>
                <a:ea typeface="+mn-ea"/>
                <a:cs typeface="+mn-cs"/>
              </a:rPr>
              <a:t>is given</a:t>
            </a:r>
            <a:r>
              <a:rPr lang="en-US" altLang="zh-TW" sz="1200" kern="1200" dirty="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the </a:t>
            </a:r>
            <a:r>
              <a:rPr lang="en-US" altLang="zh-TW" sz="1200" kern="1200" dirty="0">
                <a:solidFill>
                  <a:schemeClr val="tx1"/>
                </a:solidFill>
                <a:effectLst/>
                <a:latin typeface="+mn-lt"/>
                <a:ea typeface="+mn-ea"/>
                <a:cs typeface="+mn-cs"/>
              </a:rPr>
              <a:t>input is 1000, </a:t>
            </a:r>
            <a:r>
              <a:rPr lang="en-US" altLang="zh-TW" sz="1200" kern="1200" dirty="0" smtClean="0">
                <a:solidFill>
                  <a:schemeClr val="tx1"/>
                </a:solidFill>
                <a:effectLst/>
                <a:latin typeface="+mn-lt"/>
                <a:ea typeface="+mn-ea"/>
                <a:cs typeface="+mn-cs"/>
              </a:rPr>
              <a:t>the output of this </a:t>
            </a:r>
            <a:r>
              <a:rPr lang="en-US" altLang="zh-TW" sz="1200" kern="1200" dirty="0">
                <a:solidFill>
                  <a:schemeClr val="tx1"/>
                </a:solidFill>
                <a:effectLst/>
                <a:latin typeface="+mn-lt"/>
                <a:ea typeface="+mn-ea"/>
                <a:cs typeface="+mn-cs"/>
              </a:rPr>
              <a:t>layer is 100, so </a:t>
            </a:r>
            <a:r>
              <a:rPr lang="en-US" altLang="zh-TW" sz="1200" kern="1200" dirty="0" smtClean="0">
                <a:solidFill>
                  <a:schemeClr val="tx1"/>
                </a:solidFill>
                <a:effectLst/>
                <a:latin typeface="+mn-lt"/>
                <a:ea typeface="+mn-ea"/>
                <a:cs typeface="+mn-cs"/>
              </a:rPr>
              <a:t>its weight </a:t>
            </a:r>
            <a:r>
              <a:rPr lang="en-US" altLang="zh-TW" sz="1200" kern="1200" dirty="0">
                <a:solidFill>
                  <a:schemeClr val="tx1"/>
                </a:solidFill>
                <a:effectLst/>
                <a:latin typeface="+mn-lt"/>
                <a:ea typeface="+mn-ea"/>
                <a:cs typeface="+mn-cs"/>
              </a:rPr>
              <a:t>is 1000 X 100, and then </a:t>
            </a:r>
            <a:r>
              <a:rPr lang="en-US" altLang="zh-TW" sz="1200" kern="1200" dirty="0" smtClean="0">
                <a:solidFill>
                  <a:schemeClr val="tx1"/>
                </a:solidFill>
                <a:effectLst/>
                <a:latin typeface="+mn-lt"/>
                <a:ea typeface="+mn-ea"/>
                <a:cs typeface="+mn-cs"/>
              </a:rPr>
              <a:t>the next operation is </a:t>
            </a:r>
            <a:r>
              <a:rPr lang="en-US" altLang="zh-TW" sz="1200" kern="1200" dirty="0" err="1">
                <a:solidFill>
                  <a:schemeClr val="tx1"/>
                </a:solidFill>
                <a:effectLst/>
                <a:latin typeface="+mn-lt"/>
                <a:ea typeface="+mn-ea"/>
                <a:cs typeface="+mn-cs"/>
              </a:rPr>
              <a:t>relu</a:t>
            </a:r>
            <a:r>
              <a:rPr lang="en-US" altLang="zh-TW" sz="1200" kern="1200" dirty="0">
                <a:solidFill>
                  <a:schemeClr val="tx1"/>
                </a:solidFill>
                <a:effectLst/>
                <a:latin typeface="+mn-lt"/>
                <a:ea typeface="+mn-ea"/>
                <a:cs typeface="+mn-cs"/>
              </a:rPr>
              <a:t>, it will not change the </a:t>
            </a:r>
            <a:r>
              <a:rPr lang="en-US" altLang="zh-TW" sz="1200" kern="1200" dirty="0" smtClean="0">
                <a:solidFill>
                  <a:schemeClr val="tx1"/>
                </a:solidFill>
                <a:effectLst/>
                <a:latin typeface="+mn-lt"/>
                <a:ea typeface="+mn-ea"/>
                <a:cs typeface="+mn-cs"/>
              </a:rPr>
              <a:t>dimension, </a:t>
            </a:r>
            <a:r>
              <a:rPr lang="en-US" altLang="zh-TW" sz="1200" kern="1200" dirty="0">
                <a:solidFill>
                  <a:schemeClr val="tx1"/>
                </a:solidFill>
                <a:effectLst/>
                <a:latin typeface="+mn-lt"/>
                <a:ea typeface="+mn-ea"/>
                <a:cs typeface="+mn-cs"/>
              </a:rPr>
              <a:t>so the </a:t>
            </a:r>
            <a:r>
              <a:rPr lang="en-US" altLang="zh-TW" sz="1200" kern="1200" dirty="0" smtClean="0">
                <a:solidFill>
                  <a:schemeClr val="tx1"/>
                </a:solidFill>
                <a:effectLst/>
                <a:latin typeface="+mn-lt"/>
                <a:ea typeface="+mn-ea"/>
                <a:cs typeface="+mn-cs"/>
              </a:rPr>
              <a:t>weight of output </a:t>
            </a:r>
            <a:r>
              <a:rPr lang="en-US" altLang="zh-TW" sz="1200" kern="1200" dirty="0">
                <a:solidFill>
                  <a:schemeClr val="tx1"/>
                </a:solidFill>
                <a:effectLst/>
                <a:latin typeface="+mn-lt"/>
                <a:ea typeface="+mn-ea"/>
                <a:cs typeface="+mn-cs"/>
              </a:rPr>
              <a:t>layer is 100 X 10</a:t>
            </a:r>
            <a:r>
              <a:rPr lang="en-US" altLang="zh-TW" sz="1200" kern="1200" dirty="0" smtClean="0">
                <a:solidFill>
                  <a:schemeClr val="tx1"/>
                </a:solidFill>
                <a:effectLst/>
                <a:latin typeface="+mn-lt"/>
                <a:ea typeface="+mn-ea"/>
                <a:cs typeface="+mn-cs"/>
              </a:rPr>
              <a:t>,</a:t>
            </a:r>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14</a:t>
            </a:fld>
            <a:endParaRPr lang="zh-TW" altLang="en-US"/>
          </a:p>
        </p:txBody>
      </p:sp>
    </p:spTree>
    <p:extLst>
      <p:ext uri="{BB962C8B-B14F-4D97-AF65-F5344CB8AC3E}">
        <p14:creationId xmlns:p14="http://schemas.microsoft.com/office/powerpoint/2010/main" val="3477227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The</a:t>
            </a:r>
            <a:r>
              <a:rPr lang="en-US" altLang="zh-TW" sz="1200" kern="1200" baseline="0" dirty="0" smtClean="0">
                <a:solidFill>
                  <a:schemeClr val="tx1"/>
                </a:solidFill>
                <a:effectLst/>
                <a:latin typeface="+mn-lt"/>
                <a:ea typeface="+mn-ea"/>
                <a:cs typeface="+mn-cs"/>
              </a:rPr>
              <a:t> third step </a:t>
            </a:r>
            <a:r>
              <a:rPr lang="en-US" altLang="zh-TW" sz="1200" kern="1200" dirty="0" smtClean="0">
                <a:solidFill>
                  <a:schemeClr val="tx1"/>
                </a:solidFill>
                <a:effectLst/>
                <a:latin typeface="+mn-lt"/>
                <a:ea typeface="+mn-ea"/>
                <a:cs typeface="+mn-cs"/>
              </a:rPr>
              <a:t>is </a:t>
            </a:r>
            <a:r>
              <a:rPr lang="en-US" altLang="zh-TW" sz="1200" kern="1200" dirty="0">
                <a:solidFill>
                  <a:schemeClr val="tx1"/>
                </a:solidFill>
                <a:effectLst/>
                <a:latin typeface="+mn-lt"/>
                <a:ea typeface="+mn-ea"/>
                <a:cs typeface="+mn-cs"/>
              </a:rPr>
              <a:t>to perform forwarding. At the beginning, the input data and the first layer are </a:t>
            </a:r>
            <a:r>
              <a:rPr lang="en-US" altLang="zh-TW" sz="1200" kern="1200" dirty="0" smtClean="0">
                <a:solidFill>
                  <a:schemeClr val="tx1"/>
                </a:solidFill>
                <a:effectLst/>
                <a:latin typeface="+mn-lt"/>
                <a:ea typeface="+mn-ea"/>
                <a:cs typeface="+mn-cs"/>
              </a:rPr>
              <a:t>calculated,</a:t>
            </a:r>
            <a:r>
              <a:rPr lang="en-US" altLang="zh-TW" sz="1200" kern="1200" baseline="0" dirty="0" smtClean="0">
                <a:solidFill>
                  <a:schemeClr val="tx1"/>
                </a:solidFill>
                <a:effectLst/>
                <a:latin typeface="+mn-lt"/>
                <a:ea typeface="+mn-ea"/>
                <a:cs typeface="+mn-cs"/>
              </a:rPr>
              <a:t> then</a:t>
            </a:r>
            <a:r>
              <a:rPr lang="en-US" altLang="zh-TW" sz="1200" kern="1200" dirty="0" smtClean="0">
                <a:solidFill>
                  <a:schemeClr val="tx1"/>
                </a:solidFill>
                <a:effectLst/>
                <a:latin typeface="+mn-lt"/>
                <a:ea typeface="+mn-ea"/>
                <a:cs typeface="+mn-cs"/>
              </a:rPr>
              <a:t> apply the activation function </a:t>
            </a:r>
            <a:r>
              <a:rPr lang="en-US" altLang="zh-TW" sz="1200" kern="1200" dirty="0" err="1" smtClean="0">
                <a:solidFill>
                  <a:schemeClr val="tx1"/>
                </a:solidFill>
                <a:effectLst/>
                <a:latin typeface="+mn-lt"/>
                <a:ea typeface="+mn-ea"/>
                <a:cs typeface="+mn-cs"/>
              </a:rPr>
              <a:t>ReLU</a:t>
            </a:r>
            <a:r>
              <a:rPr lang="en-US" altLang="zh-TW" sz="1200" kern="1200" dirty="0" smtClean="0">
                <a:solidFill>
                  <a:schemeClr val="tx1"/>
                </a:solidFill>
                <a:effectLst/>
                <a:latin typeface="+mn-lt"/>
                <a:ea typeface="+mn-ea"/>
                <a:cs typeface="+mn-cs"/>
              </a:rPr>
              <a:t>, and the </a:t>
            </a:r>
            <a:r>
              <a:rPr lang="en-US" altLang="zh-TW" sz="1200" kern="1200" dirty="0">
                <a:solidFill>
                  <a:schemeClr val="tx1"/>
                </a:solidFill>
                <a:effectLst/>
                <a:latin typeface="+mn-lt"/>
                <a:ea typeface="+mn-ea"/>
                <a:cs typeface="+mn-cs"/>
              </a:rPr>
              <a:t>second layer is calculated, and then the loss can be done with the ground truth.</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15</a:t>
            </a:fld>
            <a:endParaRPr lang="zh-TW" altLang="en-US"/>
          </a:p>
        </p:txBody>
      </p:sp>
    </p:spTree>
    <p:extLst>
      <p:ext uri="{BB962C8B-B14F-4D97-AF65-F5344CB8AC3E}">
        <p14:creationId xmlns:p14="http://schemas.microsoft.com/office/powerpoint/2010/main" val="3438019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The fourth step is backward.</a:t>
            </a:r>
            <a:r>
              <a:rPr lang="en-US" altLang="zh-TW" sz="1200" kern="1200" baseline="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Because </a:t>
            </a:r>
            <a:r>
              <a:rPr lang="en-US" altLang="zh-TW" sz="1200" kern="1200" dirty="0">
                <a:solidFill>
                  <a:schemeClr val="tx1"/>
                </a:solidFill>
                <a:effectLst/>
                <a:latin typeface="+mn-lt"/>
                <a:ea typeface="+mn-ea"/>
                <a:cs typeface="+mn-cs"/>
              </a:rPr>
              <a:t>it is simple here, the calculation of the gradient can be done on your own. </a:t>
            </a:r>
            <a:r>
              <a:rPr lang="en-US" altLang="zh-TW" sz="1200" kern="1200" dirty="0" err="1" smtClean="0">
                <a:solidFill>
                  <a:schemeClr val="tx1"/>
                </a:solidFill>
                <a:effectLst/>
                <a:latin typeface="+mn-lt"/>
                <a:ea typeface="+mn-ea"/>
                <a:cs typeface="+mn-cs"/>
              </a:rPr>
              <a:t>Buf</a:t>
            </a:r>
            <a:r>
              <a:rPr lang="en-US" altLang="zh-TW" sz="1200" kern="1200" dirty="0" smtClean="0">
                <a:solidFill>
                  <a:schemeClr val="tx1"/>
                </a:solidFill>
                <a:effectLst/>
                <a:latin typeface="+mn-lt"/>
                <a:ea typeface="+mn-ea"/>
                <a:cs typeface="+mn-cs"/>
              </a:rPr>
              <a:t> if the model is large,</a:t>
            </a:r>
            <a:r>
              <a:rPr lang="en-US" altLang="zh-TW" sz="1200" kern="1200" baseline="0" dirty="0" smtClean="0">
                <a:solidFill>
                  <a:schemeClr val="tx1"/>
                </a:solidFill>
                <a:effectLst/>
                <a:latin typeface="+mn-lt"/>
                <a:ea typeface="+mn-ea"/>
                <a:cs typeface="+mn-cs"/>
              </a:rPr>
              <a:t> the code will become very complicated. </a:t>
            </a:r>
            <a:r>
              <a:rPr lang="en-US" altLang="zh-TW" sz="1200" kern="1200" dirty="0" smtClean="0">
                <a:solidFill>
                  <a:schemeClr val="tx1"/>
                </a:solidFill>
                <a:effectLst/>
                <a:latin typeface="+mn-lt"/>
                <a:ea typeface="+mn-ea"/>
                <a:cs typeface="+mn-cs"/>
              </a:rPr>
              <a:t>Using </a:t>
            </a:r>
            <a:r>
              <a:rPr lang="en-US" altLang="zh-TW" sz="1200" kern="1200" dirty="0">
                <a:solidFill>
                  <a:schemeClr val="tx1"/>
                </a:solidFill>
                <a:effectLst/>
                <a:latin typeface="+mn-lt"/>
                <a:ea typeface="+mn-ea"/>
                <a:cs typeface="+mn-cs"/>
              </a:rPr>
              <a:t>partial derivative from the end. push it backward. Here is the back propagation. The detailed process will be discussed in the </a:t>
            </a:r>
            <a:r>
              <a:rPr lang="en-US" altLang="zh-TW" sz="1200" kern="1200" dirty="0" smtClean="0">
                <a:solidFill>
                  <a:schemeClr val="tx1"/>
                </a:solidFill>
                <a:effectLst/>
                <a:latin typeface="+mn-lt"/>
                <a:ea typeface="+mn-ea"/>
                <a:cs typeface="+mn-cs"/>
              </a:rPr>
              <a:t>class.</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16</a:t>
            </a:fld>
            <a:endParaRPr lang="zh-TW" altLang="en-US"/>
          </a:p>
        </p:txBody>
      </p:sp>
    </p:spTree>
    <p:extLst>
      <p:ext uri="{BB962C8B-B14F-4D97-AF65-F5344CB8AC3E}">
        <p14:creationId xmlns:p14="http://schemas.microsoft.com/office/powerpoint/2010/main" val="154379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Finally, you can get the gradient, you can update the parameters with the learning rate and </a:t>
            </a:r>
            <a:r>
              <a:rPr lang="en-US" altLang="zh-TW" sz="1200" kern="1200" dirty="0" smtClean="0">
                <a:solidFill>
                  <a:schemeClr val="tx1"/>
                </a:solidFill>
                <a:effectLst/>
                <a:latin typeface="+mn-lt"/>
                <a:ea typeface="+mn-ea"/>
                <a:cs typeface="+mn-cs"/>
              </a:rPr>
              <a:t>gradient.</a:t>
            </a:r>
            <a:r>
              <a:rPr lang="en-US" altLang="zh-TW" sz="1200" kern="1200" baseline="0" dirty="0" smtClean="0">
                <a:solidFill>
                  <a:schemeClr val="tx1"/>
                </a:solidFill>
                <a:effectLst/>
                <a:latin typeface="+mn-lt"/>
                <a:ea typeface="+mn-ea"/>
                <a:cs typeface="+mn-cs"/>
              </a:rPr>
              <a:t> And repeat the step3 to step5 until the loss converge</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17</a:t>
            </a:fld>
            <a:endParaRPr lang="zh-TW" altLang="en-US"/>
          </a:p>
        </p:txBody>
      </p:sp>
    </p:spTree>
    <p:extLst>
      <p:ext uri="{BB962C8B-B14F-4D97-AF65-F5344CB8AC3E}">
        <p14:creationId xmlns:p14="http://schemas.microsoft.com/office/powerpoint/2010/main" val="3188452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And</a:t>
            </a:r>
            <a:r>
              <a:rPr lang="en-US" altLang="zh-TW" baseline="0" dirty="0" smtClean="0"/>
              <a:t> this example we can use the deep learning framework </a:t>
            </a:r>
            <a:r>
              <a:rPr lang="en-US" altLang="zh-TW" baseline="0" dirty="0" err="1" smtClean="0"/>
              <a:t>pytorch</a:t>
            </a:r>
            <a:r>
              <a:rPr lang="en-US" altLang="zh-TW" baseline="0" dirty="0" smtClean="0"/>
              <a:t> to implement it easily. The next part we give the other TA </a:t>
            </a:r>
            <a:r>
              <a:rPr lang="en-US" altLang="zh-TW" baseline="0" smtClean="0"/>
              <a:t>to explain </a:t>
            </a:r>
            <a:r>
              <a:rPr lang="en-US" altLang="zh-TW" baseline="0" dirty="0" smtClean="0"/>
              <a:t>it.</a:t>
            </a:r>
            <a:endParaRPr lang="zh-TW" alt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18</a:t>
            </a:fld>
            <a:endParaRPr lang="zh-TW" altLang="en-US"/>
          </a:p>
        </p:txBody>
      </p:sp>
    </p:spTree>
    <p:extLst>
      <p:ext uri="{BB962C8B-B14F-4D97-AF65-F5344CB8AC3E}">
        <p14:creationId xmlns:p14="http://schemas.microsoft.com/office/powerpoint/2010/main" val="2246983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Here we use random data as input,  x is the input, and y is the ground truth. Then </a:t>
            </a:r>
            <a:r>
              <a:rPr lang="en-US" altLang="zh-TW" sz="1200" kern="1200" dirty="0" err="1">
                <a:solidFill>
                  <a:schemeClr val="tx1"/>
                </a:solidFill>
                <a:effectLst/>
                <a:latin typeface="+mn-lt"/>
                <a:ea typeface="+mn-ea"/>
                <a:cs typeface="+mn-cs"/>
              </a:rPr>
              <a:t>dataloader</a:t>
            </a:r>
            <a:r>
              <a:rPr lang="en-US" altLang="zh-TW" sz="1200" kern="1200" dirty="0">
                <a:solidFill>
                  <a:schemeClr val="tx1"/>
                </a:solidFill>
                <a:effectLst/>
                <a:latin typeface="+mn-lt"/>
                <a:ea typeface="+mn-ea"/>
                <a:cs typeface="+mn-cs"/>
              </a:rPr>
              <a:t> is needed. You need to set a batch size, because most of the time, there are a lot of training data, which is impossible to throw it all into the GPU at a same time, and it needs to be divided into many batch. The following part is to calculate the loss of the output by the model after input the data to the model.</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19</a:t>
            </a:fld>
            <a:endParaRPr lang="zh-TW" altLang="en-US"/>
          </a:p>
        </p:txBody>
      </p:sp>
    </p:spTree>
    <p:extLst>
      <p:ext uri="{BB962C8B-B14F-4D97-AF65-F5344CB8AC3E}">
        <p14:creationId xmlns:p14="http://schemas.microsoft.com/office/powerpoint/2010/main" val="378016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Nowadays, There are many deep learning frameworks that can be used.</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a:t>
            </a:fld>
            <a:endParaRPr lang="zh-TW" altLang="en-US"/>
          </a:p>
        </p:txBody>
      </p:sp>
    </p:spTree>
    <p:extLst>
      <p:ext uri="{BB962C8B-B14F-4D97-AF65-F5344CB8AC3E}">
        <p14:creationId xmlns:p14="http://schemas.microsoft.com/office/powerpoint/2010/main" val="3463317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The next step is to build a model</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In General, it will be written as a class, which is divided into two parts.</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20</a:t>
            </a:fld>
            <a:endParaRPr lang="zh-TW" altLang="en-US"/>
          </a:p>
        </p:txBody>
      </p:sp>
    </p:spTree>
    <p:extLst>
      <p:ext uri="{BB962C8B-B14F-4D97-AF65-F5344CB8AC3E}">
        <p14:creationId xmlns:p14="http://schemas.microsoft.com/office/powerpoint/2010/main" val="2996705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Initial part is to declare what content is in the model, such as convolution pooling or padding..</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21</a:t>
            </a:fld>
            <a:endParaRPr lang="zh-TW" altLang="en-US"/>
          </a:p>
        </p:txBody>
      </p:sp>
    </p:spTree>
    <p:extLst>
      <p:ext uri="{BB962C8B-B14F-4D97-AF65-F5344CB8AC3E}">
        <p14:creationId xmlns:p14="http://schemas.microsoft.com/office/powerpoint/2010/main" val="1309161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forward part is flow chat, which steps need to be performed. Finally, call this class and specify the device</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22</a:t>
            </a:fld>
            <a:endParaRPr lang="zh-TW" altLang="en-US"/>
          </a:p>
        </p:txBody>
      </p:sp>
    </p:spTree>
    <p:extLst>
      <p:ext uri="{BB962C8B-B14F-4D97-AF65-F5344CB8AC3E}">
        <p14:creationId xmlns:p14="http://schemas.microsoft.com/office/powerpoint/2010/main" val="1199361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provides many loss functions that can be used. MSE is used here, and you must choose the one you need such as cross entropy.</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23</a:t>
            </a:fld>
            <a:endParaRPr lang="zh-TW" altLang="en-US"/>
          </a:p>
        </p:txBody>
      </p:sp>
    </p:spTree>
    <p:extLst>
      <p:ext uri="{BB962C8B-B14F-4D97-AF65-F5344CB8AC3E}">
        <p14:creationId xmlns:p14="http://schemas.microsoft.com/office/powerpoint/2010/main" val="1559090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just said that torch can help us calculate the gradient. After forwarding, just use </a:t>
            </a:r>
            <a:r>
              <a:rPr lang="en-US" altLang="zh-TW" sz="1200" kern="1200" dirty="0" err="1">
                <a:solidFill>
                  <a:schemeClr val="tx1"/>
                </a:solidFill>
                <a:effectLst/>
                <a:latin typeface="+mn-lt"/>
                <a:ea typeface="+mn-ea"/>
                <a:cs typeface="+mn-cs"/>
              </a:rPr>
              <a:t>loss.backward</a:t>
            </a:r>
            <a:r>
              <a:rPr lang="en-US" altLang="zh-TW" sz="1200" kern="1200" dirty="0">
                <a:solidFill>
                  <a:schemeClr val="tx1"/>
                </a:solidFill>
                <a:effectLst/>
                <a:latin typeface="+mn-lt"/>
                <a:ea typeface="+mn-ea"/>
                <a:cs typeface="+mn-cs"/>
              </a:rPr>
              <a:t>. to do the back propagation.</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24</a:t>
            </a:fld>
            <a:endParaRPr lang="zh-TW" altLang="en-US"/>
          </a:p>
        </p:txBody>
      </p:sp>
    </p:spTree>
    <p:extLst>
      <p:ext uri="{BB962C8B-B14F-4D97-AF65-F5344CB8AC3E}">
        <p14:creationId xmlns:p14="http://schemas.microsoft.com/office/powerpoint/2010/main" val="344126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After that, we can update the parameters. </a:t>
            </a: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provides an optimizer to do this. There are also many </a:t>
            </a:r>
            <a:r>
              <a:rPr lang="en-US" altLang="zh-TW" sz="1200" kern="1200" dirty="0" err="1">
                <a:solidFill>
                  <a:schemeClr val="tx1"/>
                </a:solidFill>
                <a:effectLst/>
                <a:latin typeface="+mn-lt"/>
                <a:ea typeface="+mn-ea"/>
                <a:cs typeface="+mn-cs"/>
              </a:rPr>
              <a:t>opitmizers</a:t>
            </a:r>
            <a:r>
              <a:rPr lang="en-US" altLang="zh-TW" sz="1200" kern="1200" dirty="0">
                <a:solidFill>
                  <a:schemeClr val="tx1"/>
                </a:solidFill>
                <a:effectLst/>
                <a:latin typeface="+mn-lt"/>
                <a:ea typeface="+mn-ea"/>
                <a:cs typeface="+mn-cs"/>
              </a:rPr>
              <a:t> that can be used. Adam is used here. Remember to set your learning rate when using it.</a:t>
            </a:r>
            <a:endParaRPr lang="zh-TW" altLang="zh-TW" sz="120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25</a:t>
            </a:fld>
            <a:endParaRPr lang="zh-TW" altLang="en-US"/>
          </a:p>
        </p:txBody>
      </p:sp>
    </p:spTree>
    <p:extLst>
      <p:ext uri="{BB962C8B-B14F-4D97-AF65-F5344CB8AC3E}">
        <p14:creationId xmlns:p14="http://schemas.microsoft.com/office/powerpoint/2010/main" val="403865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This is a practical example. CNN is used to do the classification of numbers. The code below is given at the below </a:t>
            </a:r>
            <a:r>
              <a:rPr lang="en-US" altLang="zh-TW" sz="1200" kern="1200" dirty="0" err="1">
                <a:solidFill>
                  <a:schemeClr val="tx1"/>
                </a:solidFill>
                <a:effectLst/>
                <a:latin typeface="+mn-lt"/>
                <a:ea typeface="+mn-ea"/>
                <a:cs typeface="+mn-cs"/>
              </a:rPr>
              <a:t>addres</a:t>
            </a:r>
            <a:r>
              <a:rPr lang="en-US" altLang="zh-TW" sz="1200" kern="1200" dirty="0">
                <a:solidFill>
                  <a:schemeClr val="tx1"/>
                </a:solidFill>
                <a:effectLst/>
                <a:latin typeface="+mn-lt"/>
                <a:ea typeface="+mn-ea"/>
                <a:cs typeface="+mn-cs"/>
              </a:rPr>
              <a:t>. You can implement it yourself.</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26</a:t>
            </a:fld>
            <a:endParaRPr lang="zh-TW" altLang="en-US"/>
          </a:p>
        </p:txBody>
      </p:sp>
    </p:spTree>
    <p:extLst>
      <p:ext uri="{BB962C8B-B14F-4D97-AF65-F5344CB8AC3E}">
        <p14:creationId xmlns:p14="http://schemas.microsoft.com/office/powerpoint/2010/main" val="3715204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This is a complete process. Use a </a:t>
            </a:r>
            <a:r>
              <a:rPr lang="en-US" altLang="zh-TW" sz="1200" kern="1200" dirty="0" err="1">
                <a:solidFill>
                  <a:schemeClr val="tx1"/>
                </a:solidFill>
                <a:effectLst/>
                <a:latin typeface="+mn-lt"/>
                <a:ea typeface="+mn-ea"/>
                <a:cs typeface="+mn-cs"/>
              </a:rPr>
              <a:t>dataloader</a:t>
            </a:r>
            <a:r>
              <a:rPr lang="en-US" altLang="zh-TW" sz="1200" kern="1200" dirty="0">
                <a:solidFill>
                  <a:schemeClr val="tx1"/>
                </a:solidFill>
                <a:effectLst/>
                <a:latin typeface="+mn-lt"/>
                <a:ea typeface="+mn-ea"/>
                <a:cs typeface="+mn-cs"/>
              </a:rPr>
              <a:t>, design your own network, define the optimizer and loss function, set up a learning rate. After that, you can start to train your model and test it . Do not forget to save your model.</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27</a:t>
            </a:fld>
            <a:endParaRPr lang="zh-TW" altLang="en-US"/>
          </a:p>
        </p:txBody>
      </p:sp>
    </p:spTree>
    <p:extLst>
      <p:ext uri="{BB962C8B-B14F-4D97-AF65-F5344CB8AC3E}">
        <p14:creationId xmlns:p14="http://schemas.microsoft.com/office/powerpoint/2010/main" val="644196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Next, there will be some hyper-parameters that need to be set by yourself.</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28</a:t>
            </a:fld>
            <a:endParaRPr lang="zh-TW" altLang="en-US"/>
          </a:p>
        </p:txBody>
      </p:sp>
    </p:spTree>
    <p:extLst>
      <p:ext uri="{BB962C8B-B14F-4D97-AF65-F5344CB8AC3E}">
        <p14:creationId xmlns:p14="http://schemas.microsoft.com/office/powerpoint/2010/main" val="2950831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provides some datasets, you can download if you are interested</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29</a:t>
            </a:fld>
            <a:endParaRPr lang="zh-TW" altLang="en-US"/>
          </a:p>
        </p:txBody>
      </p:sp>
    </p:spTree>
    <p:extLst>
      <p:ext uri="{BB962C8B-B14F-4D97-AF65-F5344CB8AC3E}">
        <p14:creationId xmlns:p14="http://schemas.microsoft.com/office/powerpoint/2010/main" val="214628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most popular are </a:t>
            </a:r>
            <a:r>
              <a:rPr lang="en-US" altLang="zh-TW" sz="1200" kern="1200" dirty="0" err="1">
                <a:solidFill>
                  <a:schemeClr val="tx1"/>
                </a:solidFill>
                <a:effectLst/>
                <a:latin typeface="+mn-lt"/>
                <a:ea typeface="+mn-ea"/>
                <a:cs typeface="+mn-cs"/>
              </a:rPr>
              <a:t>tensorflow</a:t>
            </a:r>
            <a:r>
              <a:rPr lang="en-US" altLang="zh-TW" sz="1200" kern="1200" dirty="0">
                <a:solidFill>
                  <a:schemeClr val="tx1"/>
                </a:solidFill>
                <a:effectLst/>
                <a:latin typeface="+mn-lt"/>
                <a:ea typeface="+mn-ea"/>
                <a:cs typeface="+mn-cs"/>
              </a:rPr>
              <a:t> and </a:t>
            </a:r>
            <a:r>
              <a:rPr lang="en-US" altLang="zh-TW" sz="1200" kern="1200" dirty="0" err="1">
                <a:solidFill>
                  <a:schemeClr val="tx1"/>
                </a:solidFill>
                <a:effectLst/>
                <a:latin typeface="+mn-lt"/>
                <a:ea typeface="+mn-ea"/>
                <a:cs typeface="+mn-cs"/>
              </a:rPr>
              <a:t>pytorch</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a:t>
            </a:fld>
            <a:endParaRPr lang="zh-TW" altLang="en-US"/>
          </a:p>
        </p:txBody>
      </p:sp>
    </p:spTree>
    <p:extLst>
      <p:ext uri="{BB962C8B-B14F-4D97-AF65-F5344CB8AC3E}">
        <p14:creationId xmlns:p14="http://schemas.microsoft.com/office/powerpoint/2010/main" val="2702917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Next, let’s talk about data loader. At first, we need to use transform to transform the data into tensor form, and you can do some normalize or argumentation, such as rotation, etc.</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30</a:t>
            </a:fld>
            <a:endParaRPr lang="zh-TW" altLang="en-US"/>
          </a:p>
        </p:txBody>
      </p:sp>
    </p:spTree>
    <p:extLst>
      <p:ext uri="{BB962C8B-B14F-4D97-AF65-F5344CB8AC3E}">
        <p14:creationId xmlns:p14="http://schemas.microsoft.com/office/powerpoint/2010/main" val="2871510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Initial is to declare what content is in the model , such as convolution pooling padding.. The forward part is flow chat, determined what steps need to be performed.</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31</a:t>
            </a:fld>
            <a:endParaRPr lang="zh-TW" altLang="en-US"/>
          </a:p>
        </p:txBody>
      </p:sp>
    </p:spTree>
    <p:extLst>
      <p:ext uri="{BB962C8B-B14F-4D97-AF65-F5344CB8AC3E}">
        <p14:creationId xmlns:p14="http://schemas.microsoft.com/office/powerpoint/2010/main" val="3919839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Next is optimizer and loss</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Just use this function to determine the loss using output and target.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Optimizer can also choose by yourself, remember to set the learning rate</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32</a:t>
            </a:fld>
            <a:endParaRPr lang="zh-TW" altLang="en-US"/>
          </a:p>
        </p:txBody>
      </p:sp>
    </p:spTree>
    <p:extLst>
      <p:ext uri="{BB962C8B-B14F-4D97-AF65-F5344CB8AC3E}">
        <p14:creationId xmlns:p14="http://schemas.microsoft.com/office/powerpoint/2010/main" val="56513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provides Learning rate scheduling to dynamically adjust the size of </a:t>
            </a:r>
            <a:r>
              <a:rPr lang="en-US" altLang="zh-TW" sz="1200" kern="1200" dirty="0" err="1">
                <a:solidFill>
                  <a:schemeClr val="tx1"/>
                </a:solidFill>
                <a:effectLst/>
                <a:latin typeface="+mn-lt"/>
                <a:ea typeface="+mn-ea"/>
                <a:cs typeface="+mn-cs"/>
              </a:rPr>
              <a:t>lr</a:t>
            </a:r>
            <a:r>
              <a:rPr lang="en-US" altLang="zh-TW" sz="1200" kern="1200" dirty="0">
                <a:solidFill>
                  <a:schemeClr val="tx1"/>
                </a:solidFill>
                <a:effectLst/>
                <a:latin typeface="+mn-lt"/>
                <a:ea typeface="+mn-ea"/>
                <a:cs typeface="+mn-cs"/>
              </a:rPr>
              <a:t>. Usually, the </a:t>
            </a:r>
            <a:r>
              <a:rPr lang="en-US" altLang="zh-TW" sz="1200" kern="1200" dirty="0" err="1">
                <a:solidFill>
                  <a:schemeClr val="tx1"/>
                </a:solidFill>
                <a:effectLst/>
                <a:latin typeface="+mn-lt"/>
                <a:ea typeface="+mn-ea"/>
                <a:cs typeface="+mn-cs"/>
              </a:rPr>
              <a:t>lr</a:t>
            </a:r>
            <a:r>
              <a:rPr lang="en-US" altLang="zh-TW" sz="1200" kern="1200" dirty="0">
                <a:solidFill>
                  <a:schemeClr val="tx1"/>
                </a:solidFill>
                <a:effectLst/>
                <a:latin typeface="+mn-lt"/>
                <a:ea typeface="+mn-ea"/>
                <a:cs typeface="+mn-cs"/>
              </a:rPr>
              <a:t> will get smaller in the later epoch of training. You can set the conditions you want.</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33</a:t>
            </a:fld>
            <a:endParaRPr lang="zh-TW" altLang="en-US"/>
          </a:p>
        </p:txBody>
      </p:sp>
    </p:spTree>
    <p:extLst>
      <p:ext uri="{BB962C8B-B14F-4D97-AF65-F5344CB8AC3E}">
        <p14:creationId xmlns:p14="http://schemas.microsoft.com/office/powerpoint/2010/main" val="965495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the beginning, </a:t>
            </a:r>
            <a:r>
              <a:rPr lang="en-US" altLang="zh-TW" sz="1200" kern="1200" dirty="0" err="1">
                <a:solidFill>
                  <a:schemeClr val="tx1"/>
                </a:solidFill>
                <a:effectLst/>
                <a:latin typeface="+mn-lt"/>
                <a:ea typeface="+mn-ea"/>
                <a:cs typeface="+mn-cs"/>
              </a:rPr>
              <a:t>model.train</a:t>
            </a:r>
            <a:r>
              <a:rPr lang="en-US" altLang="zh-TW" sz="1200" kern="1200" dirty="0">
                <a:solidFill>
                  <a:schemeClr val="tx1"/>
                </a:solidFill>
                <a:effectLst/>
                <a:latin typeface="+mn-lt"/>
                <a:ea typeface="+mn-ea"/>
                <a:cs typeface="+mn-cs"/>
              </a:rPr>
              <a:t> will be used to represent that the model is about to start training. First, clean the gradient. Input the data into the model, use the output and ground truth to calculate the loss, and then calculate the gradient to update the parameters</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34</a:t>
            </a:fld>
            <a:endParaRPr lang="zh-TW" altLang="en-US"/>
          </a:p>
        </p:txBody>
      </p:sp>
    </p:spTree>
    <p:extLst>
      <p:ext uri="{BB962C8B-B14F-4D97-AF65-F5344CB8AC3E}">
        <p14:creationId xmlns:p14="http://schemas.microsoft.com/office/powerpoint/2010/main" val="3620829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a:solidFill>
                  <a:schemeClr val="tx1"/>
                </a:solidFill>
                <a:effectLst/>
                <a:latin typeface="+mn-lt"/>
                <a:ea typeface="+mn-ea"/>
                <a:cs typeface="+mn-cs"/>
              </a:rPr>
              <a:t>model.eval</a:t>
            </a:r>
            <a:r>
              <a:rPr lang="en-US" altLang="zh-TW" sz="1200" kern="1200" dirty="0">
                <a:solidFill>
                  <a:schemeClr val="tx1"/>
                </a:solidFill>
                <a:effectLst/>
                <a:latin typeface="+mn-lt"/>
                <a:ea typeface="+mn-ea"/>
                <a:cs typeface="+mn-cs"/>
              </a:rPr>
              <a:t> will be used to represent that the model is about to start testing, and with </a:t>
            </a:r>
            <a:r>
              <a:rPr lang="en-US" altLang="zh-TW" sz="1200" kern="1200" dirty="0" err="1">
                <a:solidFill>
                  <a:schemeClr val="tx1"/>
                </a:solidFill>
                <a:effectLst/>
                <a:latin typeface="+mn-lt"/>
                <a:ea typeface="+mn-ea"/>
                <a:cs typeface="+mn-cs"/>
              </a:rPr>
              <a:t>torch.no_gradient</a:t>
            </a:r>
            <a:r>
              <a:rPr lang="en-US" altLang="zh-TW" sz="1200" kern="1200" dirty="0">
                <a:solidFill>
                  <a:schemeClr val="tx1"/>
                </a:solidFill>
                <a:effectLst/>
                <a:latin typeface="+mn-lt"/>
                <a:ea typeface="+mn-ea"/>
                <a:cs typeface="+mn-cs"/>
              </a:rPr>
              <a:t> will be used to avoid continuous update of the model, and the output and ground truth will be used to calculate accuracy.</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35</a:t>
            </a:fld>
            <a:endParaRPr lang="zh-TW" altLang="en-US"/>
          </a:p>
        </p:txBody>
      </p:sp>
    </p:spTree>
    <p:extLst>
      <p:ext uri="{BB962C8B-B14F-4D97-AF65-F5344CB8AC3E}">
        <p14:creationId xmlns:p14="http://schemas.microsoft.com/office/powerpoint/2010/main" val="23590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0" lang="en-US" altLang="zh-TW" sz="1200" kern="1200" dirty="0" smtClean="0">
                <a:solidFill>
                  <a:schemeClr val="tx1"/>
                </a:solidFill>
                <a:effectLst/>
                <a:latin typeface="+mn-lt"/>
                <a:ea typeface="+mn-ea"/>
                <a:cs typeface="+mn-cs"/>
              </a:rPr>
              <a:t>In</a:t>
            </a:r>
            <a:r>
              <a:rPr kumimoji="0" lang="en-US" altLang="zh-TW" sz="1200" kern="1200" baseline="0" dirty="0" smtClean="0">
                <a:solidFill>
                  <a:schemeClr val="tx1"/>
                </a:solidFill>
                <a:effectLst/>
                <a:latin typeface="+mn-lt"/>
                <a:ea typeface="+mn-ea"/>
                <a:cs typeface="+mn-cs"/>
              </a:rPr>
              <a:t> this class we use </a:t>
            </a:r>
            <a:r>
              <a:rPr kumimoji="0" lang="en-US" altLang="zh-TW" sz="1200" kern="1200" baseline="0" dirty="0" err="1" smtClean="0">
                <a:solidFill>
                  <a:schemeClr val="tx1"/>
                </a:solidFill>
                <a:effectLst/>
                <a:latin typeface="+mn-lt"/>
                <a:ea typeface="+mn-ea"/>
                <a:cs typeface="+mn-cs"/>
              </a:rPr>
              <a:t>pytorch</a:t>
            </a:r>
            <a:r>
              <a:rPr kumimoji="0" lang="en-US" altLang="zh-TW" sz="1200" kern="1200" baseline="0" dirty="0" smtClean="0">
                <a:solidFill>
                  <a:schemeClr val="tx1"/>
                </a:solidFill>
                <a:effectLst/>
                <a:latin typeface="+mn-lt"/>
                <a:ea typeface="+mn-ea"/>
                <a:cs typeface="+mn-cs"/>
              </a:rPr>
              <a:t> as our framework</a:t>
            </a:r>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4</a:t>
            </a:fld>
            <a:endParaRPr lang="zh-TW" altLang="en-US"/>
          </a:p>
        </p:txBody>
      </p:sp>
    </p:spTree>
    <p:extLst>
      <p:ext uri="{BB962C8B-B14F-4D97-AF65-F5344CB8AC3E}">
        <p14:creationId xmlns:p14="http://schemas.microsoft.com/office/powerpoint/2010/main" val="275908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Next,</a:t>
            </a:r>
            <a:r>
              <a:rPr lang="en-US" altLang="zh-TW" sz="1200" kern="1200" baseline="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let’s </a:t>
            </a:r>
            <a:r>
              <a:rPr lang="en-US" altLang="zh-TW" sz="1200" kern="1200" dirty="0">
                <a:solidFill>
                  <a:schemeClr val="tx1"/>
                </a:solidFill>
                <a:effectLst/>
                <a:latin typeface="+mn-lt"/>
                <a:ea typeface="+mn-ea"/>
                <a:cs typeface="+mn-cs"/>
              </a:rPr>
              <a:t>talk about the advantages of </a:t>
            </a: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First, there are many </a:t>
            </a:r>
            <a:r>
              <a:rPr lang="en-US" altLang="zh-TW" sz="1200" kern="1200" dirty="0" smtClean="0">
                <a:solidFill>
                  <a:schemeClr val="tx1"/>
                </a:solidFill>
                <a:effectLst/>
                <a:latin typeface="+mn-lt"/>
                <a:ea typeface="+mn-ea"/>
                <a:cs typeface="+mn-cs"/>
              </a:rPr>
              <a:t>packages </a:t>
            </a:r>
            <a:r>
              <a:rPr lang="en-US" altLang="zh-TW" sz="1200" kern="1200" dirty="0">
                <a:solidFill>
                  <a:schemeClr val="tx1"/>
                </a:solidFill>
                <a:effectLst/>
                <a:latin typeface="+mn-lt"/>
                <a:ea typeface="+mn-ea"/>
                <a:cs typeface="+mn-cs"/>
              </a:rPr>
              <a:t>that can be used. You don’t need to write it </a:t>
            </a:r>
            <a:r>
              <a:rPr lang="en-US" altLang="zh-TW" sz="1200" kern="1200" dirty="0" smtClean="0">
                <a:solidFill>
                  <a:schemeClr val="tx1"/>
                </a:solidFill>
                <a:effectLst/>
                <a:latin typeface="+mn-lt"/>
                <a:ea typeface="+mn-ea"/>
                <a:cs typeface="+mn-cs"/>
              </a:rPr>
              <a:t>by yourself</a:t>
            </a:r>
            <a:r>
              <a:rPr lang="en-US" altLang="zh-TW" sz="1200" kern="1200" dirty="0">
                <a:solidFill>
                  <a:schemeClr val="tx1"/>
                </a:solidFill>
                <a:effectLst/>
                <a:latin typeface="+mn-lt"/>
                <a:ea typeface="+mn-ea"/>
                <a:cs typeface="+mn-cs"/>
              </a:rPr>
              <a:t>. Second, the gradient will be automatically calculated in </a:t>
            </a:r>
            <a:r>
              <a:rPr lang="en-US" altLang="zh-TW" sz="1200" kern="1200" dirty="0" err="1">
                <a:solidFill>
                  <a:schemeClr val="tx1"/>
                </a:solidFill>
                <a:effectLst/>
                <a:latin typeface="+mn-lt"/>
                <a:ea typeface="+mn-ea"/>
                <a:cs typeface="+mn-cs"/>
              </a:rPr>
              <a:t>pytorch</a:t>
            </a:r>
            <a:r>
              <a:rPr lang="en-US" altLang="zh-TW" sz="1200" kern="1200" dirty="0">
                <a:solidFill>
                  <a:schemeClr val="tx1"/>
                </a:solidFill>
                <a:effectLst/>
                <a:latin typeface="+mn-lt"/>
                <a:ea typeface="+mn-ea"/>
                <a:cs typeface="+mn-cs"/>
              </a:rPr>
              <a:t>. Last, The whole model can be accelerated </a:t>
            </a:r>
            <a:r>
              <a:rPr lang="en-US" altLang="zh-TW" sz="1200" kern="1200" dirty="0" smtClean="0">
                <a:solidFill>
                  <a:schemeClr val="tx1"/>
                </a:solidFill>
                <a:effectLst/>
                <a:latin typeface="+mn-lt"/>
                <a:ea typeface="+mn-ea"/>
                <a:cs typeface="+mn-cs"/>
              </a:rPr>
              <a:t>on</a:t>
            </a:r>
            <a:r>
              <a:rPr lang="en-US" altLang="zh-TW" sz="1200" kern="1200" baseline="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GPU </a:t>
            </a:r>
            <a:r>
              <a:rPr lang="en-US" altLang="zh-TW" sz="1200" kern="1200" dirty="0">
                <a:solidFill>
                  <a:schemeClr val="tx1"/>
                </a:solidFill>
                <a:effectLst/>
                <a:latin typeface="+mn-lt"/>
                <a:ea typeface="+mn-ea"/>
                <a:cs typeface="+mn-cs"/>
              </a:rPr>
              <a:t>to make </a:t>
            </a:r>
            <a:r>
              <a:rPr lang="en-US" altLang="zh-TW" sz="1200" kern="1200" dirty="0" smtClean="0">
                <a:solidFill>
                  <a:schemeClr val="tx1"/>
                </a:solidFill>
                <a:effectLst/>
                <a:latin typeface="+mn-lt"/>
                <a:ea typeface="+mn-ea"/>
                <a:cs typeface="+mn-cs"/>
              </a:rPr>
              <a:t>the process </a:t>
            </a:r>
            <a:r>
              <a:rPr lang="en-US" altLang="zh-TW" sz="1200" kern="1200" dirty="0">
                <a:solidFill>
                  <a:schemeClr val="tx1"/>
                </a:solidFill>
                <a:effectLst/>
                <a:latin typeface="+mn-lt"/>
                <a:ea typeface="+mn-ea"/>
                <a:cs typeface="+mn-cs"/>
              </a:rPr>
              <a:t>more efficient. </a:t>
            </a:r>
            <a:r>
              <a:rPr lang="en-US" altLang="zh-TW" sz="1200" kern="1200" baseline="0" dirty="0" smtClean="0">
                <a:solidFill>
                  <a:schemeClr val="tx1"/>
                </a:solidFill>
                <a:effectLst/>
                <a:latin typeface="+mn-lt"/>
                <a:ea typeface="+mn-ea"/>
                <a:cs typeface="+mn-cs"/>
              </a:rPr>
              <a:t> And Please use </a:t>
            </a:r>
            <a:r>
              <a:rPr lang="en-US" altLang="zh-TW" sz="1200" kern="1200" baseline="0" dirty="0" err="1" smtClean="0">
                <a:solidFill>
                  <a:schemeClr val="tx1"/>
                </a:solidFill>
                <a:effectLst/>
                <a:latin typeface="+mn-lt"/>
                <a:ea typeface="+mn-ea"/>
                <a:cs typeface="+mn-cs"/>
              </a:rPr>
              <a:t>pytorch</a:t>
            </a:r>
            <a:r>
              <a:rPr lang="en-US" altLang="zh-TW" sz="1200" kern="1200" baseline="0" dirty="0" smtClean="0">
                <a:solidFill>
                  <a:schemeClr val="tx1"/>
                </a:solidFill>
                <a:effectLst/>
                <a:latin typeface="+mn-lt"/>
                <a:ea typeface="+mn-ea"/>
                <a:cs typeface="+mn-cs"/>
              </a:rPr>
              <a:t> to complete your </a:t>
            </a:r>
            <a:r>
              <a:rPr lang="en-US" altLang="zh-TW" sz="1200" kern="1200" baseline="0" dirty="0" err="1" smtClean="0">
                <a:solidFill>
                  <a:schemeClr val="tx1"/>
                </a:solidFill>
                <a:effectLst/>
                <a:latin typeface="+mn-lt"/>
                <a:ea typeface="+mn-ea"/>
                <a:cs typeface="+mn-cs"/>
              </a:rPr>
              <a:t>homeworks</a:t>
            </a:r>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5</a:t>
            </a:fld>
            <a:endParaRPr lang="zh-TW" altLang="en-US"/>
          </a:p>
        </p:txBody>
      </p:sp>
    </p:spTree>
    <p:extLst>
      <p:ext uri="{BB962C8B-B14F-4D97-AF65-F5344CB8AC3E}">
        <p14:creationId xmlns:p14="http://schemas.microsoft.com/office/powerpoint/2010/main" val="159441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And next let’s talk about why we need to use the deep</a:t>
            </a:r>
            <a:r>
              <a:rPr lang="en-US" altLang="zh-TW" sz="1200" kern="1200" baseline="0" dirty="0" smtClean="0">
                <a:solidFill>
                  <a:schemeClr val="tx1"/>
                </a:solidFill>
                <a:effectLst/>
                <a:latin typeface="+mn-lt"/>
                <a:ea typeface="+mn-ea"/>
                <a:cs typeface="+mn-cs"/>
              </a:rPr>
              <a:t> learning framework </a:t>
            </a:r>
            <a:r>
              <a:rPr lang="en-US" altLang="zh-TW" sz="1200" kern="1200" baseline="0" dirty="0" err="1" smtClean="0">
                <a:solidFill>
                  <a:schemeClr val="tx1"/>
                </a:solidFill>
                <a:effectLst/>
                <a:latin typeface="+mn-lt"/>
                <a:ea typeface="+mn-ea"/>
                <a:cs typeface="+mn-cs"/>
              </a:rPr>
              <a:t>pytorch</a:t>
            </a:r>
            <a:r>
              <a:rPr lang="en-US" altLang="zh-TW" sz="1200" kern="1200" dirty="0" smtClean="0">
                <a:solidFill>
                  <a:schemeClr val="tx1"/>
                </a:solidFill>
                <a:effectLst/>
                <a:latin typeface="+mn-lt"/>
                <a:ea typeface="+mn-ea"/>
                <a:cs typeface="+mn-cs"/>
              </a:rPr>
              <a:t>.</a:t>
            </a:r>
            <a:r>
              <a:rPr lang="en-US" altLang="zh-TW" sz="1200" kern="1200" baseline="0" dirty="0" smtClean="0">
                <a:solidFill>
                  <a:schemeClr val="tx1"/>
                </a:solidFill>
                <a:effectLst/>
                <a:latin typeface="+mn-lt"/>
                <a:ea typeface="+mn-ea"/>
                <a:cs typeface="+mn-cs"/>
              </a:rPr>
              <a:t> What happen if we just use the </a:t>
            </a:r>
            <a:r>
              <a:rPr lang="en-US" altLang="zh-TW" sz="1200" kern="1200" baseline="0" dirty="0" err="1" smtClean="0">
                <a:solidFill>
                  <a:schemeClr val="tx1"/>
                </a:solidFill>
                <a:effectLst/>
                <a:latin typeface="+mn-lt"/>
                <a:ea typeface="+mn-ea"/>
                <a:cs typeface="+mn-cs"/>
              </a:rPr>
              <a:t>numpy</a:t>
            </a:r>
            <a:r>
              <a:rPr lang="en-US" altLang="zh-TW" sz="1200" kern="1200" baseline="0" dirty="0" smtClean="0">
                <a:solidFill>
                  <a:schemeClr val="tx1"/>
                </a:solidFill>
                <a:effectLst/>
                <a:latin typeface="+mn-lt"/>
                <a:ea typeface="+mn-ea"/>
                <a:cs typeface="+mn-cs"/>
              </a:rPr>
              <a:t>. Let’s start from the </a:t>
            </a:r>
            <a:r>
              <a:rPr lang="en-US" altLang="zh-TW" sz="1200" kern="1200" baseline="0" dirty="0" err="1" smtClean="0">
                <a:solidFill>
                  <a:schemeClr val="tx1"/>
                </a:solidFill>
                <a:effectLst/>
                <a:latin typeface="+mn-lt"/>
                <a:ea typeface="+mn-ea"/>
                <a:cs typeface="+mn-cs"/>
              </a:rPr>
              <a:t>numpy</a:t>
            </a:r>
            <a:r>
              <a:rPr lang="en-US" altLang="zh-TW" sz="1200" kern="1200" baseline="0" dirty="0" smtClean="0">
                <a:solidFill>
                  <a:schemeClr val="tx1"/>
                </a:solidFill>
                <a:effectLst/>
                <a:latin typeface="+mn-lt"/>
                <a:ea typeface="+mn-ea"/>
                <a:cs typeface="+mn-cs"/>
              </a:rPr>
              <a:t>. This is a simple example</a:t>
            </a:r>
            <a:r>
              <a:rPr lang="en-US" altLang="zh-TW" sz="1200" kern="1200" dirty="0" smtClean="0">
                <a:solidFill>
                  <a:schemeClr val="tx1"/>
                </a:solidFill>
                <a:effectLst/>
                <a:latin typeface="+mn-lt"/>
                <a:ea typeface="+mn-ea"/>
                <a:cs typeface="+mn-cs"/>
              </a:rPr>
              <a:t>. The</a:t>
            </a:r>
            <a:r>
              <a:rPr lang="en-US" altLang="zh-TW" sz="1200" kern="1200" baseline="0" dirty="0" smtClean="0">
                <a:solidFill>
                  <a:schemeClr val="tx1"/>
                </a:solidFill>
                <a:effectLst/>
                <a:latin typeface="+mn-lt"/>
                <a:ea typeface="+mn-ea"/>
                <a:cs typeface="+mn-cs"/>
              </a:rPr>
              <a:t> equation is x times y plus z</a:t>
            </a:r>
            <a:r>
              <a:rPr lang="en-US" altLang="zh-TW" sz="1200" kern="1200" dirty="0" smtClean="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and they are all 3 by 4 arrays. At the beginning, I assign initial values randomly , a is equals X multiplied by Y, and b equals a </a:t>
            </a:r>
            <a:r>
              <a:rPr lang="en-US" altLang="zh-TW" sz="1200" kern="1200" dirty="0" smtClean="0">
                <a:solidFill>
                  <a:schemeClr val="tx1"/>
                </a:solidFill>
                <a:effectLst/>
                <a:latin typeface="+mn-lt"/>
                <a:ea typeface="+mn-ea"/>
                <a:cs typeface="+mn-cs"/>
              </a:rPr>
              <a:t>plus </a:t>
            </a:r>
            <a:r>
              <a:rPr lang="en-US" altLang="zh-TW" sz="1200" kern="1200" dirty="0">
                <a:solidFill>
                  <a:schemeClr val="tx1"/>
                </a:solidFill>
                <a:effectLst/>
                <a:latin typeface="+mn-lt"/>
                <a:ea typeface="+mn-ea"/>
                <a:cs typeface="+mn-cs"/>
              </a:rPr>
              <a:t>Z, and finally C is the sum of element of b</a:t>
            </a:r>
            <a:r>
              <a:rPr lang="zh-TW" altLang="zh-TW" dirty="0">
                <a:effectLst/>
              </a:rPr>
              <a:t> </a:t>
            </a:r>
            <a:endParaRPr lang="zh-TW" altLang="en-US" dirty="0"/>
          </a:p>
        </p:txBody>
      </p:sp>
      <p:sp>
        <p:nvSpPr>
          <p:cNvPr id="4" name="投影片編號版面配置區 3"/>
          <p:cNvSpPr>
            <a:spLocks noGrp="1"/>
          </p:cNvSpPr>
          <p:nvPr>
            <p:ph type="sldNum" sz="quarter" idx="10"/>
          </p:nvPr>
        </p:nvSpPr>
        <p:spPr/>
        <p:txBody>
          <a:bodyPr/>
          <a:lstStyle/>
          <a:p>
            <a:fld id="{4EC8864D-D800-4AB2-80FA-416973E83D23}" type="slidenum">
              <a:rPr lang="zh-TW" altLang="en-US" smtClean="0"/>
              <a:t>6</a:t>
            </a:fld>
            <a:endParaRPr lang="zh-TW" altLang="en-US"/>
          </a:p>
        </p:txBody>
      </p:sp>
    </p:spTree>
    <p:extLst>
      <p:ext uri="{BB962C8B-B14F-4D97-AF65-F5344CB8AC3E}">
        <p14:creationId xmlns:p14="http://schemas.microsoft.com/office/powerpoint/2010/main" val="261700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However, there are some problems with using </a:t>
            </a:r>
            <a:r>
              <a:rPr lang="en-US" altLang="zh-TW" sz="1200" kern="1200" dirty="0" err="1">
                <a:solidFill>
                  <a:schemeClr val="tx1"/>
                </a:solidFill>
                <a:effectLst/>
                <a:latin typeface="+mn-lt"/>
                <a:ea typeface="+mn-ea"/>
                <a:cs typeface="+mn-cs"/>
              </a:rPr>
              <a:t>numpy</a:t>
            </a:r>
            <a:r>
              <a:rPr lang="en-US" altLang="zh-TW" sz="1200" kern="1200" dirty="0">
                <a:solidFill>
                  <a:schemeClr val="tx1"/>
                </a:solidFill>
                <a:effectLst/>
                <a:latin typeface="+mn-lt"/>
                <a:ea typeface="+mn-ea"/>
                <a:cs typeface="+mn-cs"/>
              </a:rPr>
              <a:t>, that is, it cannot be executed on the GPU, and the gradient must be calculated by hand-craft. In the example, each update requires six commands. If the </a:t>
            </a:r>
            <a:r>
              <a:rPr lang="en-US" altLang="zh-TW" sz="1200" kern="1200" dirty="0" smtClean="0">
                <a:solidFill>
                  <a:schemeClr val="tx1"/>
                </a:solidFill>
                <a:effectLst/>
                <a:latin typeface="+mn-lt"/>
                <a:ea typeface="+mn-ea"/>
                <a:cs typeface="+mn-cs"/>
              </a:rPr>
              <a:t>model </a:t>
            </a:r>
            <a:r>
              <a:rPr lang="en-US" altLang="zh-TW" sz="1200" kern="1200" dirty="0">
                <a:solidFill>
                  <a:schemeClr val="tx1"/>
                </a:solidFill>
                <a:effectLst/>
                <a:latin typeface="+mn-lt"/>
                <a:ea typeface="+mn-ea"/>
                <a:cs typeface="+mn-cs"/>
              </a:rPr>
              <a:t>is very large, the code will </a:t>
            </a:r>
            <a:r>
              <a:rPr lang="en-US" altLang="zh-TW" sz="1200" kern="1200" dirty="0" smtClean="0">
                <a:solidFill>
                  <a:schemeClr val="tx1"/>
                </a:solidFill>
                <a:effectLst/>
                <a:latin typeface="+mn-lt"/>
                <a:ea typeface="+mn-ea"/>
                <a:cs typeface="+mn-cs"/>
              </a:rPr>
              <a:t>be </a:t>
            </a:r>
            <a:r>
              <a:rPr lang="en-US" altLang="zh-TW" sz="1200" kern="1200" dirty="0">
                <a:solidFill>
                  <a:schemeClr val="tx1"/>
                </a:solidFill>
                <a:effectLst/>
                <a:latin typeface="+mn-lt"/>
                <a:ea typeface="+mn-ea"/>
                <a:cs typeface="+mn-cs"/>
              </a:rPr>
              <a:t>v</a:t>
            </a:r>
            <a:r>
              <a:rPr lang="en-US" altLang="zh-TW" sz="1200" kern="1200" dirty="0" smtClean="0">
                <a:solidFill>
                  <a:schemeClr val="tx1"/>
                </a:solidFill>
                <a:effectLst/>
                <a:latin typeface="+mn-lt"/>
                <a:ea typeface="+mn-ea"/>
                <a:cs typeface="+mn-cs"/>
              </a:rPr>
              <a:t>ery complicated.</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7</a:t>
            </a:fld>
            <a:endParaRPr lang="zh-TW" altLang="en-US"/>
          </a:p>
        </p:txBody>
      </p:sp>
    </p:spTree>
    <p:extLst>
      <p:ext uri="{BB962C8B-B14F-4D97-AF65-F5344CB8AC3E}">
        <p14:creationId xmlns:p14="http://schemas.microsoft.com/office/powerpoint/2010/main" val="18990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And if we use </a:t>
            </a:r>
            <a:r>
              <a:rPr lang="en-US" altLang="zh-TW" sz="1200" kern="1200" dirty="0" err="1" smtClean="0">
                <a:solidFill>
                  <a:schemeClr val="tx1"/>
                </a:solidFill>
                <a:effectLst/>
                <a:latin typeface="+mn-lt"/>
                <a:ea typeface="+mn-ea"/>
                <a:cs typeface="+mn-cs"/>
              </a:rPr>
              <a:t>pytorch</a:t>
            </a:r>
            <a:r>
              <a:rPr lang="en-US" altLang="zh-TW" sz="1200" kern="1200" dirty="0" smtClean="0">
                <a:solidFill>
                  <a:schemeClr val="tx1"/>
                </a:solidFill>
                <a:effectLst/>
                <a:latin typeface="+mn-lt"/>
                <a:ea typeface="+mn-ea"/>
                <a:cs typeface="+mn-cs"/>
              </a:rPr>
              <a:t>, on </a:t>
            </a:r>
            <a:r>
              <a:rPr lang="en-US" altLang="zh-TW" sz="1200" kern="1200" dirty="0">
                <a:solidFill>
                  <a:schemeClr val="tx1"/>
                </a:solidFill>
                <a:effectLst/>
                <a:latin typeface="+mn-lt"/>
                <a:ea typeface="+mn-ea"/>
                <a:cs typeface="+mn-cs"/>
              </a:rPr>
              <a:t>the right, you can see that the form of tensor used in </a:t>
            </a:r>
            <a:r>
              <a:rPr lang="en-US" altLang="zh-TW" sz="1200" kern="1200" dirty="0" err="1">
                <a:solidFill>
                  <a:schemeClr val="tx1"/>
                </a:solidFill>
                <a:effectLst/>
                <a:latin typeface="+mn-lt"/>
                <a:ea typeface="+mn-ea"/>
                <a:cs typeface="+mn-cs"/>
              </a:rPr>
              <a:t>pytoch</a:t>
            </a:r>
            <a:r>
              <a:rPr lang="en-US" altLang="zh-TW" sz="1200" kern="1200" dirty="0">
                <a:solidFill>
                  <a:schemeClr val="tx1"/>
                </a:solidFill>
                <a:effectLst/>
                <a:latin typeface="+mn-lt"/>
                <a:ea typeface="+mn-ea"/>
                <a:cs typeface="+mn-cs"/>
              </a:rPr>
              <a:t> is quite </a:t>
            </a:r>
            <a:r>
              <a:rPr lang="en-US" altLang="zh-TW" sz="1200" kern="1200" dirty="0" smtClean="0">
                <a:solidFill>
                  <a:schemeClr val="tx1"/>
                </a:solidFill>
                <a:effectLst/>
                <a:latin typeface="+mn-lt"/>
                <a:ea typeface="+mn-ea"/>
                <a:cs typeface="+mn-cs"/>
              </a:rPr>
              <a:t>similar with </a:t>
            </a:r>
            <a:r>
              <a:rPr lang="en-US" altLang="zh-TW" sz="1200" kern="1200" dirty="0">
                <a:solidFill>
                  <a:schemeClr val="tx1"/>
                </a:solidFill>
                <a:effectLst/>
                <a:latin typeface="+mn-lt"/>
                <a:ea typeface="+mn-ea"/>
                <a:cs typeface="+mn-cs"/>
              </a:rPr>
              <a:t>the </a:t>
            </a:r>
            <a:r>
              <a:rPr lang="en-US" altLang="zh-TW" sz="1200" kern="1200" dirty="0" err="1">
                <a:solidFill>
                  <a:schemeClr val="tx1"/>
                </a:solidFill>
                <a:effectLst/>
                <a:latin typeface="+mn-lt"/>
                <a:ea typeface="+mn-ea"/>
                <a:cs typeface="+mn-cs"/>
              </a:rPr>
              <a:t>numpy</a:t>
            </a:r>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8</a:t>
            </a:fld>
            <a:endParaRPr lang="zh-TW" altLang="en-US"/>
          </a:p>
        </p:txBody>
      </p:sp>
    </p:spTree>
    <p:extLst>
      <p:ext uri="{BB962C8B-B14F-4D97-AF65-F5344CB8AC3E}">
        <p14:creationId xmlns:p14="http://schemas.microsoft.com/office/powerpoint/2010/main" val="371590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Next, let’s talk about how to calculate the gradient. When creating the data, just set the require gradient to true, then call the backward </a:t>
            </a:r>
            <a:r>
              <a:rPr lang="en-US" altLang="zh-TW" sz="1200" kern="1200" dirty="0" smtClean="0">
                <a:solidFill>
                  <a:schemeClr val="tx1"/>
                </a:solidFill>
                <a:effectLst/>
                <a:latin typeface="+mn-lt"/>
                <a:ea typeface="+mn-ea"/>
                <a:cs typeface="+mn-cs"/>
              </a:rPr>
              <a:t>function of </a:t>
            </a:r>
            <a:r>
              <a:rPr lang="en-US" altLang="zh-TW" sz="1200" kern="1200" dirty="0">
                <a:solidFill>
                  <a:schemeClr val="tx1"/>
                </a:solidFill>
                <a:effectLst/>
                <a:latin typeface="+mn-lt"/>
                <a:ea typeface="+mn-ea"/>
                <a:cs typeface="+mn-cs"/>
              </a:rPr>
              <a:t>C, and all the previous gradients will be automatically calculated</a:t>
            </a:r>
            <a:r>
              <a:rPr lang="en-US" altLang="zh-TW" sz="1200" kern="1200" dirty="0" smtClean="0">
                <a:solidFill>
                  <a:schemeClr val="tx1"/>
                </a:solidFill>
                <a:effectLst/>
                <a:latin typeface="+mn-lt"/>
                <a:ea typeface="+mn-ea"/>
                <a:cs typeface="+mn-cs"/>
              </a:rPr>
              <a:t>. It’s more easy and efficient than the </a:t>
            </a:r>
            <a:r>
              <a:rPr lang="en-US" altLang="zh-TW" sz="1200" kern="1200" dirty="0" err="1" smtClean="0">
                <a:solidFill>
                  <a:schemeClr val="tx1"/>
                </a:solidFill>
                <a:effectLst/>
                <a:latin typeface="+mn-lt"/>
                <a:ea typeface="+mn-ea"/>
                <a:cs typeface="+mn-cs"/>
              </a:rPr>
              <a:t>mumpy</a:t>
            </a:r>
            <a:r>
              <a:rPr lang="en-US" altLang="zh-TW" sz="1200" kern="1200" dirty="0" smtClean="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4EC8864D-D800-4AB2-80FA-416973E83D23}" type="slidenum">
              <a:rPr lang="zh-TW" altLang="en-US" smtClean="0"/>
              <a:t>9</a:t>
            </a:fld>
            <a:endParaRPr lang="zh-TW" altLang="en-US"/>
          </a:p>
        </p:txBody>
      </p:sp>
    </p:spTree>
    <p:extLst>
      <p:ext uri="{BB962C8B-B14F-4D97-AF65-F5344CB8AC3E}">
        <p14:creationId xmlns:p14="http://schemas.microsoft.com/office/powerpoint/2010/main" val="370616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2022/7/4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ytorch/examples/tree/master/mnis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48680" y="2130425"/>
            <a:ext cx="7772400" cy="1470025"/>
          </a:xfrm>
        </p:spPr>
        <p:txBody>
          <a:bodyPr>
            <a:normAutofit fontScale="90000"/>
          </a:bodyPr>
          <a:lstStyle/>
          <a:p>
            <a:r>
              <a:rPr lang="en-US" altLang="zh-TW" sz="6000" dirty="0">
                <a:latin typeface="Cambria" panose="02040503050406030204" pitchFamily="18" charset="0"/>
                <a:ea typeface="Cambria" panose="02040503050406030204" pitchFamily="18" charset="0"/>
              </a:rPr>
              <a:t>Deep Learning Software</a:t>
            </a:r>
            <a:r>
              <a:rPr lang="en-US" altLang="zh-TW" dirty="0">
                <a:latin typeface="Cambria" panose="02040503050406030204" pitchFamily="18" charset="0"/>
                <a:ea typeface="Cambria" panose="02040503050406030204" pitchFamily="18" charset="0"/>
              </a:rPr>
              <a:t/>
            </a:r>
            <a:br>
              <a:rPr lang="en-US" altLang="zh-TW" dirty="0">
                <a:latin typeface="Cambria" panose="02040503050406030204" pitchFamily="18" charset="0"/>
                <a:ea typeface="Cambria" panose="02040503050406030204" pitchFamily="18" charset="0"/>
              </a:rPr>
            </a:br>
            <a:r>
              <a:rPr lang="en-US" altLang="zh-TW" dirty="0" err="1">
                <a:latin typeface="Cambria" panose="02040503050406030204" pitchFamily="18" charset="0"/>
                <a:ea typeface="Cambria" panose="02040503050406030204" pitchFamily="18" charset="0"/>
              </a:rPr>
              <a:t>PyTorch</a:t>
            </a:r>
            <a:endParaRPr lang="zh-TW" altLang="en-US" dirty="0">
              <a:latin typeface="Cambria" panose="02040503050406030204" pitchFamily="18" charset="0"/>
            </a:endParaRPr>
          </a:p>
        </p:txBody>
      </p:sp>
      <p:sp>
        <p:nvSpPr>
          <p:cNvPr id="3" name="副標題 2"/>
          <p:cNvSpPr>
            <a:spLocks noGrp="1"/>
          </p:cNvSpPr>
          <p:nvPr>
            <p:ph type="subTitle" idx="1"/>
          </p:nvPr>
        </p:nvSpPr>
        <p:spPr>
          <a:xfrm>
            <a:off x="646448" y="3908648"/>
            <a:ext cx="7776864" cy="1752600"/>
          </a:xfrm>
        </p:spPr>
        <p:txBody>
          <a:bodyPr>
            <a:normAutofit/>
          </a:bodyPr>
          <a:lstStyle/>
          <a:p>
            <a:r>
              <a:rPr lang="en-US" altLang="zh-TW" sz="2000" dirty="0">
                <a:solidFill>
                  <a:schemeClr val="tx1"/>
                </a:solidFill>
                <a:latin typeface="Cambria" panose="02040503050406030204" pitchFamily="18" charset="0"/>
                <a:ea typeface="Cambria" panose="02040503050406030204" pitchFamily="18" charset="0"/>
              </a:rPr>
              <a:t>Department of Computer Science, NYCU</a:t>
            </a:r>
          </a:p>
          <a:p>
            <a:endParaRPr lang="en-US" altLang="zh-TW" sz="2000" dirty="0">
              <a:solidFill>
                <a:schemeClr val="tx1"/>
              </a:solidFill>
              <a:latin typeface="Cambria" panose="02040503050406030204" pitchFamily="18" charset="0"/>
              <a:ea typeface="Cambria" panose="02040503050406030204" pitchFamily="18" charset="0"/>
            </a:endParaRPr>
          </a:p>
          <a:p>
            <a:r>
              <a:rPr lang="en-US" altLang="zh-TW" sz="2000" dirty="0">
                <a:solidFill>
                  <a:schemeClr val="tx1"/>
                </a:solidFill>
                <a:latin typeface="Cambria" panose="02040503050406030204" pitchFamily="18" charset="0"/>
                <a:ea typeface="Cambria" panose="02040503050406030204" pitchFamily="18" charset="0"/>
              </a:rPr>
              <a:t>TA   </a:t>
            </a:r>
            <a:r>
              <a:rPr lang="zh-TW" altLang="en-US" sz="2000" dirty="0">
                <a:solidFill>
                  <a:schemeClr val="tx1"/>
                </a:solidFill>
                <a:latin typeface="Cambria" panose="02040503050406030204" pitchFamily="18" charset="0"/>
                <a:ea typeface="Cambria" panose="02040503050406030204" pitchFamily="18" charset="0"/>
              </a:rPr>
              <a:t>葉宥</a:t>
            </a:r>
            <a:r>
              <a:rPr lang="zh-TW" altLang="en-US" sz="2000" dirty="0" smtClean="0">
                <a:solidFill>
                  <a:schemeClr val="tx1"/>
                </a:solidFill>
                <a:latin typeface="Cambria" panose="02040503050406030204" pitchFamily="18" charset="0"/>
                <a:ea typeface="Cambria" panose="02040503050406030204" pitchFamily="18" charset="0"/>
              </a:rPr>
              <a:t>麟</a:t>
            </a:r>
            <a:r>
              <a:rPr lang="zh-TW" altLang="en-US" sz="2000" dirty="0">
                <a:solidFill>
                  <a:schemeClr val="tx1"/>
                </a:solidFill>
                <a:latin typeface="Cambria" panose="02040503050406030204" pitchFamily="18" charset="0"/>
                <a:ea typeface="Cambria" panose="02040503050406030204" pitchFamily="18" charset="0"/>
              </a:rPr>
              <a:t> </a:t>
            </a:r>
            <a:r>
              <a:rPr lang="zh-TW" altLang="en-US" sz="2000" dirty="0" smtClean="0">
                <a:solidFill>
                  <a:schemeClr val="tx1"/>
                </a:solidFill>
                <a:latin typeface="Cambria" panose="02040503050406030204" pitchFamily="18" charset="0"/>
                <a:ea typeface="Cambria" panose="02040503050406030204" pitchFamily="18" charset="0"/>
              </a:rPr>
              <a:t>賴佑家</a:t>
            </a:r>
            <a:endParaRPr lang="en-US" altLang="zh-TW" sz="2000" dirty="0">
              <a:solidFill>
                <a:schemeClr val="tx1"/>
              </a:solidFill>
              <a:latin typeface="Cambria" panose="02040503050406030204" pitchFamily="18" charset="0"/>
              <a:ea typeface="Cambria" panose="02040503050406030204" pitchFamily="18" charset="0"/>
            </a:endParaRPr>
          </a:p>
        </p:txBody>
      </p:sp>
      <p:sp>
        <p:nvSpPr>
          <p:cNvPr id="4" name="文字方塊 3"/>
          <p:cNvSpPr txBox="1"/>
          <p:nvPr/>
        </p:nvSpPr>
        <p:spPr>
          <a:xfrm>
            <a:off x="2666741" y="6195774"/>
            <a:ext cx="3940438" cy="369332"/>
          </a:xfrm>
          <a:prstGeom prst="rect">
            <a:avLst/>
          </a:prstGeom>
          <a:noFill/>
        </p:spPr>
        <p:txBody>
          <a:bodyPr wrap="none" rtlCol="0">
            <a:spAutoFit/>
          </a:bodyPr>
          <a:lstStyle/>
          <a:p>
            <a:r>
              <a:rPr lang="en-US" altLang="zh-TW" dirty="0">
                <a:latin typeface="Cambria" panose="02040503050406030204" pitchFamily="18" charset="0"/>
                <a:ea typeface="Cambria" panose="02040503050406030204" pitchFamily="18" charset="0"/>
              </a:rPr>
              <a:t>Some slides are from Stanford CS231n</a:t>
            </a:r>
            <a:endParaRPr lang="zh-TW" altLang="en-US" dirty="0">
              <a:latin typeface="Cambria" panose="02040503050406030204" pitchFamily="18" charset="0"/>
            </a:endParaRPr>
          </a:p>
        </p:txBody>
      </p:sp>
    </p:spTree>
    <p:extLst>
      <p:ext uri="{BB962C8B-B14F-4D97-AF65-F5344CB8AC3E}">
        <p14:creationId xmlns:p14="http://schemas.microsoft.com/office/powerpoint/2010/main" val="352613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268760"/>
            <a:ext cx="9061803"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20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Example</a:t>
            </a:r>
            <a:endParaRPr lang="zh-TW" altLang="en-US" dirty="0">
              <a:latin typeface="Cambria" panose="02040503050406030204" pitchFamily="18" charset="0"/>
            </a:endParaRPr>
          </a:p>
        </p:txBody>
      </p:sp>
      <p:sp>
        <p:nvSpPr>
          <p:cNvPr id="3" name="內容版面配置區 2"/>
          <p:cNvSpPr>
            <a:spLocks noGrp="1"/>
          </p:cNvSpPr>
          <p:nvPr>
            <p:ph idx="1"/>
          </p:nvPr>
        </p:nvSpPr>
        <p:spPr/>
        <p:txBody>
          <a:bodyPr>
            <a:normAutofit/>
          </a:bodyPr>
          <a:lstStyle/>
          <a:p>
            <a:r>
              <a:rPr lang="en-US" altLang="zh-TW" sz="2400" dirty="0">
                <a:latin typeface="Cambria" panose="02040503050406030204" pitchFamily="18" charset="0"/>
                <a:ea typeface="Cambria" panose="02040503050406030204" pitchFamily="18" charset="0"/>
              </a:rPr>
              <a:t>2-layer network</a:t>
            </a:r>
            <a:endParaRPr lang="zh-TW" altLang="en-US" sz="2400" dirty="0">
              <a:latin typeface="Cambria" panose="02040503050406030204" pitchFamily="18" charset="0"/>
            </a:endParaRPr>
          </a:p>
        </p:txBody>
      </p:sp>
      <p:sp>
        <p:nvSpPr>
          <p:cNvPr id="4" name="文字方塊 3"/>
          <p:cNvSpPr txBox="1"/>
          <p:nvPr/>
        </p:nvSpPr>
        <p:spPr>
          <a:xfrm>
            <a:off x="2267744" y="2420888"/>
            <a:ext cx="3312368"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dirty="0">
                <a:latin typeface="Cambria" panose="02040503050406030204" pitchFamily="18" charset="0"/>
                <a:ea typeface="Cambria" panose="02040503050406030204" pitchFamily="18" charset="0"/>
              </a:rPr>
              <a:t>Input: 1000 , batch size = 64</a:t>
            </a:r>
            <a:endParaRPr lang="zh-TW" altLang="en-US" dirty="0">
              <a:latin typeface="Cambria" panose="02040503050406030204" pitchFamily="18" charset="0"/>
            </a:endParaRPr>
          </a:p>
        </p:txBody>
      </p:sp>
      <p:sp>
        <p:nvSpPr>
          <p:cNvPr id="5" name="文字方塊 4"/>
          <p:cNvSpPr txBox="1"/>
          <p:nvPr/>
        </p:nvSpPr>
        <p:spPr>
          <a:xfrm>
            <a:off x="2267744" y="3135980"/>
            <a:ext cx="3312368"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dirty="0">
                <a:latin typeface="Cambria" panose="02040503050406030204" pitchFamily="18" charset="0"/>
                <a:ea typeface="Cambria" panose="02040503050406030204" pitchFamily="18" charset="0"/>
              </a:rPr>
              <a:t>Hidden Layer: 100</a:t>
            </a:r>
            <a:endParaRPr lang="zh-TW" altLang="en-US" dirty="0">
              <a:latin typeface="Cambria" panose="02040503050406030204" pitchFamily="18" charset="0"/>
            </a:endParaRPr>
          </a:p>
        </p:txBody>
      </p:sp>
      <p:sp>
        <p:nvSpPr>
          <p:cNvPr id="6" name="文字方塊 5"/>
          <p:cNvSpPr txBox="1"/>
          <p:nvPr/>
        </p:nvSpPr>
        <p:spPr>
          <a:xfrm>
            <a:off x="2267744" y="4801456"/>
            <a:ext cx="3312367"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dirty="0">
                <a:latin typeface="Cambria" panose="02040503050406030204" pitchFamily="18" charset="0"/>
                <a:ea typeface="Cambria" panose="02040503050406030204" pitchFamily="18" charset="0"/>
              </a:rPr>
              <a:t>Out Layer: 10</a:t>
            </a:r>
            <a:endParaRPr lang="zh-TW" alt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7" name="文字方塊 6"/>
              <p:cNvSpPr txBox="1"/>
              <p:nvPr/>
            </p:nvSpPr>
            <p:spPr>
              <a:xfrm>
                <a:off x="5742206" y="2420888"/>
                <a:ext cx="15327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a:rPr lang="en-US" altLang="zh-TW" b="0" i="1" smtClean="0">
                          <a:latin typeface="Cambria Math"/>
                        </a:rPr>
                        <m:t>64</m:t>
                      </m:r>
                      <m:r>
                        <a:rPr lang="en-US" altLang="zh-TW" b="0" i="1" smtClean="0">
                          <a:latin typeface="Cambria Math"/>
                          <a:ea typeface="Cambria Math"/>
                        </a:rPr>
                        <m:t>×1000</m:t>
                      </m:r>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742206" y="2420888"/>
                <a:ext cx="15327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777958" y="5516248"/>
                <a:ext cx="13853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y</m:t>
                      </m:r>
                      <m:r>
                        <a:rPr lang="en-US" altLang="zh-TW" b="0" i="0" smtClean="0">
                          <a:latin typeface="Cambria Math" panose="02040503050406030204" pitchFamily="18" charset="0"/>
                        </a:rPr>
                        <m:t> :</m:t>
                      </m:r>
                      <m:r>
                        <a:rPr lang="en-US" altLang="zh-TW" b="0" i="1" smtClean="0">
                          <a:latin typeface="Cambria Math"/>
                        </a:rPr>
                        <m:t>64</m:t>
                      </m:r>
                      <m:r>
                        <a:rPr lang="en-US" altLang="zh-TW" b="0" i="1" smtClean="0">
                          <a:latin typeface="Cambria Math"/>
                          <a:ea typeface="Cambria Math"/>
                        </a:rPr>
                        <m:t>×10</m:t>
                      </m:r>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777958" y="5516248"/>
                <a:ext cx="1385316"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742206" y="3133622"/>
                <a:ext cx="18101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w</m:t>
                      </m:r>
                      <m:r>
                        <a:rPr lang="en-US" altLang="zh-TW" b="0" i="0" smtClean="0">
                          <a:latin typeface="Cambria Math" panose="02040503050406030204" pitchFamily="18" charset="0"/>
                        </a:rPr>
                        <m:t>1:</m:t>
                      </m:r>
                      <m:r>
                        <a:rPr lang="en-US" altLang="zh-TW" i="1">
                          <a:latin typeface="Cambria Math"/>
                        </a:rPr>
                        <m:t>1</m:t>
                      </m:r>
                      <m:r>
                        <a:rPr lang="en-US" altLang="zh-TW" b="0" i="1" smtClean="0">
                          <a:latin typeface="Cambria Math"/>
                        </a:rPr>
                        <m:t>000</m:t>
                      </m:r>
                      <m:r>
                        <a:rPr lang="en-US" altLang="zh-TW" b="0" i="1" smtClean="0">
                          <a:latin typeface="Cambria Math"/>
                          <a:ea typeface="Cambria Math"/>
                        </a:rPr>
                        <m:t>×100</m:t>
                      </m:r>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742206" y="3133622"/>
                <a:ext cx="181011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777958" y="4801456"/>
                <a:ext cx="15536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w</m:t>
                      </m:r>
                      <m:r>
                        <a:rPr lang="en-US" altLang="zh-TW" b="0" i="0" smtClean="0">
                          <a:latin typeface="Cambria Math" panose="02040503050406030204" pitchFamily="18" charset="0"/>
                        </a:rPr>
                        <m:t>2:</m:t>
                      </m:r>
                      <m:r>
                        <a:rPr lang="en-US" altLang="zh-TW" i="1">
                          <a:latin typeface="Cambria Math"/>
                        </a:rPr>
                        <m:t>1</m:t>
                      </m:r>
                      <m:r>
                        <a:rPr lang="en-US" altLang="zh-TW" b="0" i="1" smtClean="0">
                          <a:latin typeface="Cambria Math"/>
                        </a:rPr>
                        <m:t>00</m:t>
                      </m:r>
                      <m:r>
                        <a:rPr lang="en-US" altLang="zh-TW" b="0" i="1" smtClean="0">
                          <a:latin typeface="Cambria Math"/>
                          <a:ea typeface="Cambria Math"/>
                        </a:rPr>
                        <m:t>×10</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777958" y="4801456"/>
                <a:ext cx="1553630" cy="369332"/>
              </a:xfrm>
              <a:prstGeom prst="rect">
                <a:avLst/>
              </a:prstGeom>
              <a:blipFill>
                <a:blip r:embed="rId6"/>
                <a:stretch>
                  <a:fillRect/>
                </a:stretch>
              </a:blipFill>
            </p:spPr>
            <p:txBody>
              <a:bodyPr/>
              <a:lstStyle/>
              <a:p>
                <a:r>
                  <a:rPr lang="en-US">
                    <a:noFill/>
                  </a:rPr>
                  <a:t> </a:t>
                </a:r>
              </a:p>
            </p:txBody>
          </p:sp>
        </mc:Fallback>
      </mc:AlternateContent>
      <p:sp>
        <p:nvSpPr>
          <p:cNvPr id="11" name="文字方塊 10"/>
          <p:cNvSpPr txBox="1"/>
          <p:nvPr/>
        </p:nvSpPr>
        <p:spPr>
          <a:xfrm>
            <a:off x="2267743" y="3865352"/>
            <a:ext cx="3312368"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dirty="0" err="1">
                <a:latin typeface="Cambria" panose="02040503050406030204" pitchFamily="18" charset="0"/>
                <a:ea typeface="Cambria" panose="02040503050406030204" pitchFamily="18" charset="0"/>
              </a:rPr>
              <a:t>ReLU</a:t>
            </a:r>
            <a:endParaRPr lang="zh-TW" altLang="en-US" dirty="0">
              <a:latin typeface="Cambria" panose="02040503050406030204" pitchFamily="18" charset="0"/>
            </a:endParaRPr>
          </a:p>
        </p:txBody>
      </p:sp>
      <p:cxnSp>
        <p:nvCxnSpPr>
          <p:cNvPr id="13" name="直線單箭頭接點 12"/>
          <p:cNvCxnSpPr>
            <a:stCxn id="4" idx="2"/>
            <a:endCxn id="5" idx="0"/>
          </p:cNvCxnSpPr>
          <p:nvPr/>
        </p:nvCxnSpPr>
        <p:spPr>
          <a:xfrm>
            <a:off x="3923928" y="2790220"/>
            <a:ext cx="0" cy="34576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 name="直線單箭頭接點 13"/>
          <p:cNvCxnSpPr>
            <a:stCxn id="5" idx="2"/>
            <a:endCxn id="11" idx="0"/>
          </p:cNvCxnSpPr>
          <p:nvPr/>
        </p:nvCxnSpPr>
        <p:spPr>
          <a:xfrm flipH="1">
            <a:off x="3923927" y="3505312"/>
            <a:ext cx="1" cy="360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6" name="直線單箭頭接點 15"/>
          <p:cNvCxnSpPr>
            <a:stCxn id="11" idx="2"/>
            <a:endCxn id="6" idx="0"/>
          </p:cNvCxnSpPr>
          <p:nvPr/>
        </p:nvCxnSpPr>
        <p:spPr>
          <a:xfrm>
            <a:off x="3923927" y="4234684"/>
            <a:ext cx="1" cy="566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mc:AlternateContent xmlns:mc="http://schemas.openxmlformats.org/markup-compatibility/2006" xmlns:a14="http://schemas.microsoft.com/office/drawing/2010/main">
        <mc:Choice Requires="a14">
          <p:sp>
            <p:nvSpPr>
              <p:cNvPr id="18" name="文字方塊 17"/>
              <p:cNvSpPr txBox="1"/>
              <p:nvPr/>
            </p:nvSpPr>
            <p:spPr>
              <a:xfrm>
                <a:off x="5742206" y="3685332"/>
                <a:ext cx="2498376"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𝑅𝑒𝐿𝑈</m:t>
                      </m:r>
                      <m:d>
                        <m:dPr>
                          <m:ctrlPr>
                            <a:rPr lang="en-US" altLang="zh-TW" b="0" i="1" smtClean="0">
                              <a:latin typeface="Cambria Math" panose="02040503050406030204" pitchFamily="18" charset="0"/>
                            </a:rPr>
                          </m:ctrlPr>
                        </m:dPr>
                        <m:e>
                          <m:r>
                            <a:rPr lang="en-US" altLang="zh-TW" b="0" i="1" smtClean="0">
                              <a:latin typeface="Cambria Math"/>
                            </a:rPr>
                            <m:t>𝑥</m:t>
                          </m:r>
                        </m:e>
                      </m:d>
                      <m:r>
                        <a:rPr lang="en-US" altLang="zh-TW" b="0" i="1" smtClean="0">
                          <a:latin typeface="Cambria Math"/>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a:rPr>
                                <m:t>𝑥</m:t>
                              </m:r>
                              <m:r>
                                <a:rPr lang="en-US" altLang="zh-TW" b="0" i="1" smtClean="0">
                                  <a:latin typeface="Cambria Math"/>
                                </a:rPr>
                                <m:t> </m:t>
                              </m:r>
                              <m:r>
                                <a:rPr lang="en-US" altLang="zh-TW" b="0" i="1" smtClean="0">
                                  <a:latin typeface="Cambria Math"/>
                                </a:rPr>
                                <m:t>𝑖𝑓</m:t>
                              </m:r>
                              <m:r>
                                <a:rPr lang="en-US" altLang="zh-TW" b="0" i="1" smtClean="0">
                                  <a:latin typeface="Cambria Math"/>
                                </a:rPr>
                                <m:t> </m:t>
                              </m:r>
                              <m:r>
                                <a:rPr lang="en-US" altLang="zh-TW" b="0" i="1" smtClean="0">
                                  <a:latin typeface="Cambria Math"/>
                                </a:rPr>
                                <m:t>𝑥</m:t>
                              </m:r>
                              <m:r>
                                <a:rPr lang="en-US" altLang="zh-TW" b="0" i="1" smtClean="0">
                                  <a:latin typeface="Cambria Math"/>
                                </a:rPr>
                                <m:t>&gt;0</m:t>
                              </m:r>
                            </m:e>
                            <m:e>
                              <m:r>
                                <a:rPr lang="en-US" altLang="zh-TW" b="0" i="1" smtClean="0">
                                  <a:latin typeface="Cambria Math"/>
                                </a:rPr>
                                <m:t>0 </m:t>
                              </m:r>
                              <m:r>
                                <a:rPr lang="en-US" altLang="zh-TW" b="0" i="1" smtClean="0">
                                  <a:latin typeface="Cambria Math"/>
                                </a:rPr>
                                <m:t>𝑖𝑓</m:t>
                              </m:r>
                              <m:r>
                                <a:rPr lang="en-US" altLang="zh-TW" b="0" i="1" smtClean="0">
                                  <a:latin typeface="Cambria Math"/>
                                </a:rPr>
                                <m:t> </m:t>
                              </m:r>
                              <m:r>
                                <a:rPr lang="en-US" altLang="zh-TW" b="0" i="1" smtClean="0">
                                  <a:latin typeface="Cambria Math"/>
                                </a:rPr>
                                <m:t>𝑥</m:t>
                              </m:r>
                              <m:r>
                                <a:rPr lang="en-US" altLang="zh-TW" b="0" i="1" smtClean="0">
                                  <a:latin typeface="Cambria Math"/>
                                  <a:ea typeface="Cambria Math"/>
                                </a:rPr>
                                <m:t>≤0</m:t>
                              </m:r>
                            </m:e>
                          </m:eqArr>
                        </m:e>
                      </m:d>
                    </m:oMath>
                  </m:oMathPara>
                </a14:m>
                <a:endParaRPr lang="zh-TW" altLang="en-US"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742206" y="3685332"/>
                <a:ext cx="2498376" cy="624210"/>
              </a:xfrm>
              <a:prstGeom prst="rect">
                <a:avLst/>
              </a:prstGeom>
              <a:blipFill>
                <a:blip r:embed="rId7"/>
                <a:stretch>
                  <a:fillRect b="-6863"/>
                </a:stretch>
              </a:blipFill>
            </p:spPr>
            <p:txBody>
              <a:bodyPr/>
              <a:lstStyle/>
              <a:p>
                <a:r>
                  <a:rPr lang="en-US">
                    <a:noFill/>
                  </a:rPr>
                  <a:t> </a:t>
                </a:r>
              </a:p>
            </p:txBody>
          </p:sp>
        </mc:Fallback>
      </mc:AlternateContent>
      <p:cxnSp>
        <p:nvCxnSpPr>
          <p:cNvPr id="20" name="直線單箭頭接點 19"/>
          <p:cNvCxnSpPr>
            <a:stCxn id="21" idx="0"/>
            <a:endCxn id="6" idx="2"/>
          </p:cNvCxnSpPr>
          <p:nvPr/>
        </p:nvCxnSpPr>
        <p:spPr>
          <a:xfrm flipV="1">
            <a:off x="3923927" y="5170788"/>
            <a:ext cx="1" cy="3507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2267743" y="5521536"/>
                <a:ext cx="3312368" cy="1040093"/>
              </a:xfrm>
              <a:prstGeom prst="rect">
                <a:avLst/>
              </a:prstGeom>
              <a:noFill/>
            </p:spPr>
            <p:txBody>
              <a:bodyPr wrap="square" rtlCol="0">
                <a:spAutoFit/>
              </a:bodyPr>
              <a:lstStyle/>
              <a:p>
                <a:pPr algn="ctr"/>
                <a:r>
                  <a:rPr lang="en-US" altLang="zh-TW" dirty="0">
                    <a:latin typeface="Cambria" panose="02040503050406030204" pitchFamily="18" charset="0"/>
                    <a:ea typeface="Cambria" panose="02040503050406030204" pitchFamily="18" charset="0"/>
                  </a:rPr>
                  <a:t>Loss : sum of square error  </a:t>
                </a:r>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altLang="zh-TW" b="1" i="1" smtClean="0">
                              <a:latin typeface="Cambria Math" panose="02040503050406030204" pitchFamily="18" charset="0"/>
                            </a:rPr>
                          </m:ctrlPr>
                        </m:naryPr>
                        <m:sub/>
                        <m:sup/>
                        <m:e>
                          <m:sSup>
                            <m:sSupPr>
                              <m:ctrlPr>
                                <a:rPr lang="en-US" altLang="zh-TW" b="1" i="1" smtClean="0">
                                  <a:latin typeface="Cambria Math" panose="02040503050406030204" pitchFamily="18" charset="0"/>
                                </a:rPr>
                              </m:ctrlPr>
                            </m:sSupPr>
                            <m:e>
                              <m:d>
                                <m:dPr>
                                  <m:ctrlPr>
                                    <a:rPr lang="en-US" altLang="zh-TW" b="1" i="1">
                                      <a:latin typeface="Cambria Math" panose="02040503050406030204" pitchFamily="18" charset="0"/>
                                    </a:rPr>
                                  </m:ctrlPr>
                                </m:dPr>
                                <m:e>
                                  <m:r>
                                    <a:rPr lang="en-US" altLang="zh-TW" b="1" i="1">
                                      <a:latin typeface="Cambria Math"/>
                                    </a:rPr>
                                    <m:t>𝒚</m:t>
                                  </m:r>
                                  <m:r>
                                    <a:rPr lang="en-US" altLang="zh-TW" b="1" i="1">
                                      <a:latin typeface="Cambria Math"/>
                                    </a:rPr>
                                    <m:t>−</m:t>
                                  </m:r>
                                  <m:acc>
                                    <m:accPr>
                                      <m:chr m:val="̂"/>
                                      <m:ctrlPr>
                                        <a:rPr lang="en-US" altLang="zh-TW" b="1" i="1">
                                          <a:latin typeface="Cambria Math" panose="02040503050406030204" pitchFamily="18" charset="0"/>
                                        </a:rPr>
                                      </m:ctrlPr>
                                    </m:accPr>
                                    <m:e>
                                      <m:r>
                                        <a:rPr lang="en-US" altLang="zh-TW" b="1" i="1">
                                          <a:latin typeface="Cambria Math"/>
                                        </a:rPr>
                                        <m:t>𝒚</m:t>
                                      </m:r>
                                    </m:e>
                                  </m:acc>
                                </m:e>
                              </m:d>
                            </m:e>
                            <m:sup>
                              <m:r>
                                <a:rPr lang="en-US" altLang="zh-TW" b="1" i="1" smtClean="0">
                                  <a:latin typeface="Cambria Math"/>
                                </a:rPr>
                                <m:t>𝟐</m:t>
                              </m:r>
                            </m:sup>
                          </m:sSup>
                        </m:e>
                      </m:nary>
                    </m:oMath>
                  </m:oMathPara>
                </a14:m>
                <a:endParaRPr lang="zh-TW" altLang="en-US" b="1" dirty="0">
                  <a:latin typeface="Cambria" panose="02040503050406030204" pitchFamily="18" charset="0"/>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2267743" y="5521536"/>
                <a:ext cx="3312368" cy="1040093"/>
              </a:xfrm>
              <a:prstGeom prst="rect">
                <a:avLst/>
              </a:prstGeom>
              <a:blipFill>
                <a:blip r:embed="rId8"/>
                <a:stretch>
                  <a:fillRect t="-4118"/>
                </a:stretch>
              </a:blipFill>
            </p:spPr>
            <p:txBody>
              <a:bodyPr/>
              <a:lstStyle/>
              <a:p>
                <a:r>
                  <a:rPr lang="en-US">
                    <a:noFill/>
                  </a:rPr>
                  <a:t> </a:t>
                </a:r>
              </a:p>
            </p:txBody>
          </p:sp>
        </mc:Fallback>
      </mc:AlternateContent>
    </p:spTree>
    <p:extLst>
      <p:ext uri="{BB962C8B-B14F-4D97-AF65-F5344CB8AC3E}">
        <p14:creationId xmlns:p14="http://schemas.microsoft.com/office/powerpoint/2010/main" val="191662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03847" y="1674674"/>
            <a:ext cx="273630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TW" sz="2400" dirty="0">
                <a:latin typeface="Cambria" panose="02040503050406030204" pitchFamily="18" charset="0"/>
                <a:ea typeface="Cambria" panose="02040503050406030204" pitchFamily="18" charset="0"/>
              </a:rPr>
              <a:t>Prepare data</a:t>
            </a:r>
            <a:endParaRPr lang="zh-TW" altLang="en-US" sz="2400" dirty="0">
              <a:latin typeface="Cambria" panose="02040503050406030204" pitchFamily="18" charset="0"/>
            </a:endParaRPr>
          </a:p>
        </p:txBody>
      </p:sp>
      <p:sp>
        <p:nvSpPr>
          <p:cNvPr id="3" name="文字方塊 2"/>
          <p:cNvSpPr txBox="1"/>
          <p:nvPr/>
        </p:nvSpPr>
        <p:spPr>
          <a:xfrm>
            <a:off x="3203847" y="2645911"/>
            <a:ext cx="2736304" cy="4616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400" dirty="0">
                <a:latin typeface="Cambria" panose="02040503050406030204" pitchFamily="18" charset="0"/>
                <a:ea typeface="Cambria" panose="02040503050406030204" pitchFamily="18" charset="0"/>
              </a:rPr>
              <a:t>Create model</a:t>
            </a:r>
            <a:endParaRPr lang="zh-TW" altLang="en-US" sz="2400" dirty="0">
              <a:latin typeface="Cambria" panose="02040503050406030204" pitchFamily="18" charset="0"/>
            </a:endParaRPr>
          </a:p>
        </p:txBody>
      </p:sp>
      <p:sp>
        <p:nvSpPr>
          <p:cNvPr id="4" name="文字方塊 3"/>
          <p:cNvSpPr txBox="1"/>
          <p:nvPr/>
        </p:nvSpPr>
        <p:spPr>
          <a:xfrm>
            <a:off x="3203847" y="4588386"/>
            <a:ext cx="2736303"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TW" sz="2400" dirty="0">
                <a:latin typeface="Cambria" panose="02040503050406030204" pitchFamily="18" charset="0"/>
                <a:ea typeface="Cambria" panose="02040503050406030204" pitchFamily="18" charset="0"/>
              </a:rPr>
              <a:t>Backward pass</a:t>
            </a:r>
            <a:endParaRPr lang="zh-TW" altLang="en-US" sz="2400" dirty="0">
              <a:latin typeface="Cambria" panose="02040503050406030204" pitchFamily="18" charset="0"/>
            </a:endParaRPr>
          </a:p>
        </p:txBody>
      </p:sp>
      <p:sp>
        <p:nvSpPr>
          <p:cNvPr id="5" name="文字方塊 4"/>
          <p:cNvSpPr txBox="1"/>
          <p:nvPr/>
        </p:nvSpPr>
        <p:spPr>
          <a:xfrm>
            <a:off x="3203848" y="3617149"/>
            <a:ext cx="2736304"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TW" sz="2400" dirty="0">
                <a:latin typeface="Cambria" panose="02040503050406030204" pitchFamily="18" charset="0"/>
                <a:ea typeface="Cambria" panose="02040503050406030204" pitchFamily="18" charset="0"/>
              </a:rPr>
              <a:t>Forward pass</a:t>
            </a:r>
            <a:endParaRPr lang="zh-TW" altLang="en-US" sz="2400" dirty="0">
              <a:latin typeface="Cambria" panose="02040503050406030204" pitchFamily="18" charset="0"/>
            </a:endParaRPr>
          </a:p>
        </p:txBody>
      </p:sp>
      <p:cxnSp>
        <p:nvCxnSpPr>
          <p:cNvPr id="6" name="直線單箭頭接點 5"/>
          <p:cNvCxnSpPr>
            <a:stCxn id="2" idx="2"/>
            <a:endCxn id="3" idx="0"/>
          </p:cNvCxnSpPr>
          <p:nvPr/>
        </p:nvCxnSpPr>
        <p:spPr>
          <a:xfrm>
            <a:off x="4571999" y="2136339"/>
            <a:ext cx="0" cy="5095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直線單箭頭接點 6"/>
          <p:cNvCxnSpPr>
            <a:stCxn id="3" idx="2"/>
            <a:endCxn id="5" idx="0"/>
          </p:cNvCxnSpPr>
          <p:nvPr/>
        </p:nvCxnSpPr>
        <p:spPr>
          <a:xfrm>
            <a:off x="4571999" y="3107576"/>
            <a:ext cx="1" cy="5095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直線單箭頭接點 7"/>
          <p:cNvCxnSpPr>
            <a:stCxn id="5" idx="2"/>
            <a:endCxn id="4" idx="0"/>
          </p:cNvCxnSpPr>
          <p:nvPr/>
        </p:nvCxnSpPr>
        <p:spPr>
          <a:xfrm flipH="1">
            <a:off x="4571999" y="4078814"/>
            <a:ext cx="1" cy="5095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文字方塊 8"/>
          <p:cNvSpPr txBox="1"/>
          <p:nvPr/>
        </p:nvSpPr>
        <p:spPr>
          <a:xfrm>
            <a:off x="3203847" y="5559623"/>
            <a:ext cx="2736303"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TW" sz="2400" dirty="0">
                <a:latin typeface="Cambria" panose="02040503050406030204" pitchFamily="18" charset="0"/>
                <a:ea typeface="Cambria" panose="02040503050406030204" pitchFamily="18" charset="0"/>
              </a:rPr>
              <a:t>Update weights</a:t>
            </a:r>
            <a:endParaRPr lang="zh-TW" altLang="en-US" sz="2400" dirty="0">
              <a:latin typeface="Cambria" panose="02040503050406030204" pitchFamily="18" charset="0"/>
            </a:endParaRPr>
          </a:p>
        </p:txBody>
      </p:sp>
      <p:cxnSp>
        <p:nvCxnSpPr>
          <p:cNvPr id="10" name="直線單箭頭接點 9"/>
          <p:cNvCxnSpPr>
            <a:stCxn id="4" idx="2"/>
            <a:endCxn id="9" idx="0"/>
          </p:cNvCxnSpPr>
          <p:nvPr/>
        </p:nvCxnSpPr>
        <p:spPr>
          <a:xfrm>
            <a:off x="4571999" y="5050051"/>
            <a:ext cx="0" cy="5095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肘形接點 13"/>
          <p:cNvCxnSpPr>
            <a:stCxn id="9" idx="3"/>
            <a:endCxn id="5" idx="3"/>
          </p:cNvCxnSpPr>
          <p:nvPr/>
        </p:nvCxnSpPr>
        <p:spPr>
          <a:xfrm flipV="1">
            <a:off x="5940150" y="3847982"/>
            <a:ext cx="2" cy="1942474"/>
          </a:xfrm>
          <a:prstGeom prst="bentConnector3">
            <a:avLst>
              <a:gd name="adj1" fmla="val 11430100000"/>
            </a:avLst>
          </a:prstGeom>
          <a:ln>
            <a:tailEnd type="triangle"/>
          </a:ln>
        </p:spPr>
        <p:style>
          <a:lnRef idx="2">
            <a:schemeClr val="dk1"/>
          </a:lnRef>
          <a:fillRef idx="0">
            <a:schemeClr val="dk1"/>
          </a:fillRef>
          <a:effectRef idx="1">
            <a:schemeClr val="dk1"/>
          </a:effectRef>
          <a:fontRef idx="minor">
            <a:schemeClr val="tx1"/>
          </a:fontRef>
        </p:style>
      </p:cxnSp>
      <p:sp>
        <p:nvSpPr>
          <p:cNvPr id="35" name="標題 1"/>
          <p:cNvSpPr txBox="1">
            <a:spLocks/>
          </p:cNvSpPr>
          <p:nvPr/>
        </p:nvSpPr>
        <p:spPr>
          <a:xfrm>
            <a:off x="457200" y="274638"/>
            <a:ext cx="8229600" cy="9052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dirty="0">
                <a:latin typeface="Cambria" panose="02040503050406030204" pitchFamily="18" charset="0"/>
                <a:ea typeface="Cambria" panose="02040503050406030204" pitchFamily="18" charset="0"/>
              </a:rPr>
              <a:t>Flow Chart</a:t>
            </a:r>
            <a:endParaRPr lang="zh-TW" altLang="en-US" dirty="0">
              <a:latin typeface="Cambria" panose="02040503050406030204" pitchFamily="18" charset="0"/>
            </a:endParaRPr>
          </a:p>
        </p:txBody>
      </p:sp>
      <p:sp>
        <p:nvSpPr>
          <p:cNvPr id="36" name="左大括弧 35"/>
          <p:cNvSpPr/>
          <p:nvPr/>
        </p:nvSpPr>
        <p:spPr>
          <a:xfrm>
            <a:off x="2555776" y="3717032"/>
            <a:ext cx="432048" cy="230425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7" name="文字方塊 36"/>
          <p:cNvSpPr txBox="1"/>
          <p:nvPr/>
        </p:nvSpPr>
        <p:spPr>
          <a:xfrm>
            <a:off x="1259632" y="4653136"/>
            <a:ext cx="1195840" cy="400110"/>
          </a:xfrm>
          <a:prstGeom prst="rect">
            <a:avLst/>
          </a:prstGeom>
          <a:noFill/>
        </p:spPr>
        <p:txBody>
          <a:bodyPr wrap="none" rtlCol="0">
            <a:spAutoFit/>
          </a:bodyPr>
          <a:lstStyle/>
          <a:p>
            <a:r>
              <a:rPr lang="en-US" sz="2000" b="1" dirty="0">
                <a:latin typeface="Cambria" panose="02040503050406030204" pitchFamily="18" charset="0"/>
                <a:ea typeface="Cambria" panose="02040503050406030204" pitchFamily="18" charset="0"/>
              </a:rPr>
              <a:t>Training</a:t>
            </a:r>
          </a:p>
        </p:txBody>
      </p:sp>
      <p:sp>
        <p:nvSpPr>
          <p:cNvPr id="39" name="文字方塊 38"/>
          <p:cNvSpPr txBox="1"/>
          <p:nvPr/>
        </p:nvSpPr>
        <p:spPr>
          <a:xfrm>
            <a:off x="1857552" y="4869160"/>
            <a:ext cx="184731" cy="369332"/>
          </a:xfrm>
          <a:prstGeom prst="rect">
            <a:avLst/>
          </a:prstGeom>
          <a:noFill/>
        </p:spPr>
        <p:txBody>
          <a:bodyPr wrap="none" rtlCol="0">
            <a:spAutoFit/>
          </a:bodyPr>
          <a:lstStyle/>
          <a:p>
            <a:endParaRPr lang="en-US" dirty="0"/>
          </a:p>
        </p:txBody>
      </p:sp>
      <p:sp>
        <p:nvSpPr>
          <p:cNvPr id="40" name="文字方塊 39"/>
          <p:cNvSpPr txBox="1"/>
          <p:nvPr/>
        </p:nvSpPr>
        <p:spPr>
          <a:xfrm>
            <a:off x="6185461" y="4361328"/>
            <a:ext cx="2275496" cy="1015663"/>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rPr>
              <a:t>Repeat n times</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or</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until convergence</a:t>
            </a:r>
          </a:p>
        </p:txBody>
      </p:sp>
    </p:spTree>
    <p:extLst>
      <p:ext uri="{BB962C8B-B14F-4D97-AF65-F5344CB8AC3E}">
        <p14:creationId xmlns:p14="http://schemas.microsoft.com/office/powerpoint/2010/main" val="157654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4150724" y="44624"/>
            <a:ext cx="4957780" cy="6813376"/>
          </a:xfrm>
          <a:prstGeom prst="rect">
            <a:avLst/>
          </a:prstGeom>
        </p:spPr>
      </p:pic>
      <p:pic>
        <p:nvPicPr>
          <p:cNvPr id="3" name="圖片 2"/>
          <p:cNvPicPr>
            <a:picLocks noChangeAspect="1"/>
          </p:cNvPicPr>
          <p:nvPr/>
        </p:nvPicPr>
        <p:blipFill>
          <a:blip r:embed="rId4"/>
          <a:stretch>
            <a:fillRect/>
          </a:stretch>
        </p:blipFill>
        <p:spPr>
          <a:xfrm>
            <a:off x="206576" y="4005064"/>
            <a:ext cx="3899204" cy="2719913"/>
          </a:xfrm>
          <a:prstGeom prst="rect">
            <a:avLst/>
          </a:prstGeom>
        </p:spPr>
      </p:pic>
      <p:sp>
        <p:nvSpPr>
          <p:cNvPr id="19" name="文字方塊 18"/>
          <p:cNvSpPr txBox="1"/>
          <p:nvPr/>
        </p:nvSpPr>
        <p:spPr>
          <a:xfrm>
            <a:off x="203879" y="1628800"/>
            <a:ext cx="3899204" cy="163121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Create random tensors as input and ground truth</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run on GPU, just use a different device, like a following:</a:t>
            </a:r>
          </a:p>
        </p:txBody>
      </p:sp>
      <p:sp>
        <p:nvSpPr>
          <p:cNvPr id="20" name="矩形 19"/>
          <p:cNvSpPr/>
          <p:nvPr/>
        </p:nvSpPr>
        <p:spPr>
          <a:xfrm>
            <a:off x="4068585" y="1171740"/>
            <a:ext cx="4823895" cy="673083"/>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4216" y="3861048"/>
            <a:ext cx="1152128" cy="51625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2393326" y="5877272"/>
            <a:ext cx="1152128" cy="51625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Step1. Prepare Data</a:t>
            </a:r>
          </a:p>
          <a:p>
            <a:r>
              <a:rPr lang="en-US" sz="2800" b="1" dirty="0">
                <a:solidFill>
                  <a:schemeClr val="accent1"/>
                </a:solidFill>
                <a:latin typeface="Cambria" panose="02040503050406030204" pitchFamily="18" charset="0"/>
                <a:ea typeface="Cambria" panose="02040503050406030204" pitchFamily="18" charset="0"/>
              </a:rPr>
              <a:t>PyTorch Tensors</a:t>
            </a:r>
          </a:p>
        </p:txBody>
      </p:sp>
      <p:pic>
        <p:nvPicPr>
          <p:cNvPr id="24" name="圖片 23"/>
          <p:cNvPicPr>
            <a:picLocks noChangeAspect="1"/>
          </p:cNvPicPr>
          <p:nvPr/>
        </p:nvPicPr>
        <p:blipFill>
          <a:blip r:embed="rId5"/>
          <a:stretch>
            <a:fillRect/>
          </a:stretch>
        </p:blipFill>
        <p:spPr>
          <a:xfrm>
            <a:off x="251520" y="3234307"/>
            <a:ext cx="3528392" cy="317669"/>
          </a:xfrm>
          <a:prstGeom prst="rect">
            <a:avLst/>
          </a:prstGeom>
        </p:spPr>
      </p:pic>
    </p:spTree>
    <p:extLst>
      <p:ext uri="{BB962C8B-B14F-4D97-AF65-F5344CB8AC3E}">
        <p14:creationId xmlns:p14="http://schemas.microsoft.com/office/powerpoint/2010/main" val="323590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4150724" y="44624"/>
            <a:ext cx="4957780" cy="6813376"/>
          </a:xfrm>
          <a:prstGeom prst="rect">
            <a:avLst/>
          </a:prstGeom>
        </p:spPr>
      </p:pic>
      <p:pic>
        <p:nvPicPr>
          <p:cNvPr id="3" name="圖片 2"/>
          <p:cNvPicPr>
            <a:picLocks noChangeAspect="1"/>
          </p:cNvPicPr>
          <p:nvPr/>
        </p:nvPicPr>
        <p:blipFill>
          <a:blip r:embed="rId4"/>
          <a:stretch>
            <a:fillRect/>
          </a:stretch>
        </p:blipFill>
        <p:spPr>
          <a:xfrm>
            <a:off x="206576" y="4005064"/>
            <a:ext cx="3899204" cy="2719913"/>
          </a:xfrm>
          <a:prstGeom prst="rect">
            <a:avLst/>
          </a:prstGeom>
        </p:spPr>
      </p:pic>
      <p:sp>
        <p:nvSpPr>
          <p:cNvPr id="19" name="文字方塊 18"/>
          <p:cNvSpPr txBox="1"/>
          <p:nvPr/>
        </p:nvSpPr>
        <p:spPr>
          <a:xfrm>
            <a:off x="203879" y="1628800"/>
            <a:ext cx="389920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Create random tensors as layer weights</a:t>
            </a:r>
          </a:p>
        </p:txBody>
      </p:sp>
      <p:sp>
        <p:nvSpPr>
          <p:cNvPr id="20" name="矩形 19"/>
          <p:cNvSpPr/>
          <p:nvPr/>
        </p:nvSpPr>
        <p:spPr>
          <a:xfrm>
            <a:off x="4100844" y="1916832"/>
            <a:ext cx="5007660" cy="64807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56670" y="4365104"/>
            <a:ext cx="1251233" cy="51625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2456669" y="5445224"/>
            <a:ext cx="1251233" cy="51625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Step2. Create Model</a:t>
            </a:r>
          </a:p>
          <a:p>
            <a:r>
              <a:rPr lang="en-US" sz="2800" b="1" dirty="0">
                <a:solidFill>
                  <a:schemeClr val="accent1"/>
                </a:solidFill>
                <a:latin typeface="Cambria" panose="02040503050406030204" pitchFamily="18" charset="0"/>
                <a:ea typeface="Cambria" panose="02040503050406030204" pitchFamily="18" charset="0"/>
              </a:rPr>
              <a:t>PyTorch Tensors</a:t>
            </a:r>
          </a:p>
        </p:txBody>
      </p:sp>
    </p:spTree>
    <p:extLst>
      <p:ext uri="{BB962C8B-B14F-4D97-AF65-F5344CB8AC3E}">
        <p14:creationId xmlns:p14="http://schemas.microsoft.com/office/powerpoint/2010/main" val="57908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50724" y="44624"/>
            <a:ext cx="4957780" cy="6813376"/>
          </a:xfrm>
          <a:prstGeom prst="rect">
            <a:avLst/>
          </a:prstGeom>
        </p:spPr>
      </p:pic>
      <p:pic>
        <p:nvPicPr>
          <p:cNvPr id="3" name="圖片 2"/>
          <p:cNvPicPr>
            <a:picLocks noChangeAspect="1"/>
          </p:cNvPicPr>
          <p:nvPr/>
        </p:nvPicPr>
        <p:blipFill>
          <a:blip r:embed="rId4"/>
          <a:stretch>
            <a:fillRect/>
          </a:stretch>
        </p:blipFill>
        <p:spPr>
          <a:xfrm>
            <a:off x="206576" y="4005064"/>
            <a:ext cx="3899204" cy="2719913"/>
          </a:xfrm>
          <a:prstGeom prst="rect">
            <a:avLst/>
          </a:prstGeom>
        </p:spPr>
      </p:pic>
      <p:sp>
        <p:nvSpPr>
          <p:cNvPr id="19" name="文字方塊 18"/>
          <p:cNvSpPr txBox="1"/>
          <p:nvPr/>
        </p:nvSpPr>
        <p:spPr>
          <a:xfrm>
            <a:off x="203879" y="1628800"/>
            <a:ext cx="38992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Compute predictions and loss</a:t>
            </a:r>
          </a:p>
        </p:txBody>
      </p:sp>
      <p:sp>
        <p:nvSpPr>
          <p:cNvPr id="20" name="矩形 19"/>
          <p:cNvSpPr/>
          <p:nvPr/>
        </p:nvSpPr>
        <p:spPr>
          <a:xfrm>
            <a:off x="4427984" y="2924944"/>
            <a:ext cx="2880320" cy="100811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131871" y="3861047"/>
            <a:ext cx="2351897" cy="2863929"/>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Step3. Forward pass</a:t>
            </a:r>
          </a:p>
          <a:p>
            <a:r>
              <a:rPr lang="en-US" sz="2800" b="1" dirty="0">
                <a:solidFill>
                  <a:schemeClr val="accent1"/>
                </a:solidFill>
                <a:latin typeface="Cambria" panose="02040503050406030204" pitchFamily="18" charset="0"/>
                <a:ea typeface="Cambria" panose="02040503050406030204" pitchFamily="18" charset="0"/>
              </a:rPr>
              <a:t>PyTorch Tensors</a:t>
            </a:r>
          </a:p>
        </p:txBody>
      </p:sp>
    </p:spTree>
    <p:extLst>
      <p:ext uri="{BB962C8B-B14F-4D97-AF65-F5344CB8AC3E}">
        <p14:creationId xmlns:p14="http://schemas.microsoft.com/office/powerpoint/2010/main" val="268494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4150724" y="44624"/>
            <a:ext cx="4957780" cy="6813376"/>
          </a:xfrm>
          <a:prstGeom prst="rect">
            <a:avLst/>
          </a:prstGeom>
        </p:spPr>
      </p:pic>
      <p:pic>
        <p:nvPicPr>
          <p:cNvPr id="3" name="圖片 2"/>
          <p:cNvPicPr>
            <a:picLocks noChangeAspect="1"/>
          </p:cNvPicPr>
          <p:nvPr/>
        </p:nvPicPr>
        <p:blipFill>
          <a:blip r:embed="rId4"/>
          <a:stretch>
            <a:fillRect/>
          </a:stretch>
        </p:blipFill>
        <p:spPr>
          <a:xfrm>
            <a:off x="206576" y="4005064"/>
            <a:ext cx="3899204" cy="2719913"/>
          </a:xfrm>
          <a:prstGeom prst="rect">
            <a:avLst/>
          </a:prstGeom>
        </p:spPr>
      </p:pic>
      <p:sp>
        <p:nvSpPr>
          <p:cNvPr id="19" name="文字方塊 18"/>
          <p:cNvSpPr txBox="1"/>
          <p:nvPr/>
        </p:nvSpPr>
        <p:spPr>
          <a:xfrm>
            <a:off x="203879" y="1628800"/>
            <a:ext cx="38992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Manually compute gradients </a:t>
            </a:r>
          </a:p>
        </p:txBody>
      </p:sp>
      <p:sp>
        <p:nvSpPr>
          <p:cNvPr id="20" name="矩形 19"/>
          <p:cNvSpPr/>
          <p:nvPr/>
        </p:nvSpPr>
        <p:spPr>
          <a:xfrm>
            <a:off x="4427984" y="4077072"/>
            <a:ext cx="4320480" cy="1584176"/>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Step4. Backward pass</a:t>
            </a:r>
          </a:p>
          <a:p>
            <a:r>
              <a:rPr lang="en-US" sz="2800" b="1" dirty="0">
                <a:solidFill>
                  <a:schemeClr val="accent1"/>
                </a:solidFill>
                <a:latin typeface="Cambria" panose="02040503050406030204" pitchFamily="18" charset="0"/>
                <a:ea typeface="Cambria" panose="02040503050406030204" pitchFamily="18" charset="0"/>
              </a:rPr>
              <a:t>PyTorch Tensors</a:t>
            </a:r>
          </a:p>
        </p:txBody>
      </p:sp>
    </p:spTree>
    <p:extLst>
      <p:ext uri="{BB962C8B-B14F-4D97-AF65-F5344CB8AC3E}">
        <p14:creationId xmlns:p14="http://schemas.microsoft.com/office/powerpoint/2010/main" val="356713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4150724" y="44624"/>
            <a:ext cx="4957780" cy="6813376"/>
          </a:xfrm>
          <a:prstGeom prst="rect">
            <a:avLst/>
          </a:prstGeom>
        </p:spPr>
      </p:pic>
      <p:pic>
        <p:nvPicPr>
          <p:cNvPr id="3" name="圖片 2"/>
          <p:cNvPicPr>
            <a:picLocks noChangeAspect="1"/>
          </p:cNvPicPr>
          <p:nvPr/>
        </p:nvPicPr>
        <p:blipFill>
          <a:blip r:embed="rId4"/>
          <a:stretch>
            <a:fillRect/>
          </a:stretch>
        </p:blipFill>
        <p:spPr>
          <a:xfrm>
            <a:off x="206576" y="4005064"/>
            <a:ext cx="3899204" cy="2719913"/>
          </a:xfrm>
          <a:prstGeom prst="rect">
            <a:avLst/>
          </a:prstGeom>
        </p:spPr>
      </p:pic>
      <p:sp>
        <p:nvSpPr>
          <p:cNvPr id="19" name="文字方塊 18"/>
          <p:cNvSpPr txBox="1"/>
          <p:nvPr/>
        </p:nvSpPr>
        <p:spPr>
          <a:xfrm>
            <a:off x="203879" y="1628800"/>
            <a:ext cx="38992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Gradient descent step on weights </a:t>
            </a:r>
          </a:p>
        </p:txBody>
      </p:sp>
      <p:sp>
        <p:nvSpPr>
          <p:cNvPr id="20" name="矩形 19"/>
          <p:cNvSpPr/>
          <p:nvPr/>
        </p:nvSpPr>
        <p:spPr>
          <a:xfrm>
            <a:off x="4427984" y="5661248"/>
            <a:ext cx="3672408" cy="72008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Step5. Update Weights</a:t>
            </a:r>
          </a:p>
          <a:p>
            <a:r>
              <a:rPr lang="en-US" sz="2800" b="1" dirty="0">
                <a:solidFill>
                  <a:schemeClr val="accent1"/>
                </a:solidFill>
                <a:latin typeface="Cambria" panose="02040503050406030204" pitchFamily="18" charset="0"/>
                <a:ea typeface="Cambria" panose="02040503050406030204" pitchFamily="18" charset="0"/>
              </a:rPr>
              <a:t>PyTorch Tensors</a:t>
            </a:r>
          </a:p>
        </p:txBody>
      </p:sp>
    </p:spTree>
    <p:extLst>
      <p:ext uri="{BB962C8B-B14F-4D97-AF65-F5344CB8AC3E}">
        <p14:creationId xmlns:p14="http://schemas.microsoft.com/office/powerpoint/2010/main" val="228640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標題 1"/>
          <p:cNvSpPr txBox="1">
            <a:spLocks/>
          </p:cNvSpPr>
          <p:nvPr/>
        </p:nvSpPr>
        <p:spPr>
          <a:xfrm>
            <a:off x="467544" y="2348880"/>
            <a:ext cx="8229600" cy="16561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4800" dirty="0">
                <a:latin typeface="Cambria" panose="02040503050406030204" pitchFamily="18" charset="0"/>
                <a:ea typeface="Cambria" panose="02040503050406030204" pitchFamily="18" charset="0"/>
              </a:rPr>
              <a:t>Easily implement your own deep learning model by using </a:t>
            </a:r>
            <a:r>
              <a:rPr lang="en-US" altLang="zh-TW" sz="4800" b="1" dirty="0">
                <a:latin typeface="Cambria" panose="02040503050406030204" pitchFamily="18" charset="0"/>
                <a:ea typeface="Cambria" panose="02040503050406030204" pitchFamily="18" charset="0"/>
              </a:rPr>
              <a:t>PyTorch</a:t>
            </a:r>
            <a:r>
              <a:rPr lang="en-US" altLang="zh-TW" sz="4800" dirty="0">
                <a:latin typeface="Cambria" panose="02040503050406030204" pitchFamily="18" charset="0"/>
                <a:ea typeface="Cambria" panose="02040503050406030204" pitchFamily="18" charset="0"/>
              </a:rPr>
              <a:t>  </a:t>
            </a:r>
            <a:endParaRPr lang="zh-TW" altLang="en-US" sz="4800" dirty="0">
              <a:latin typeface="Cambria" panose="02040503050406030204" pitchFamily="18" charset="0"/>
            </a:endParaRPr>
          </a:p>
        </p:txBody>
      </p:sp>
    </p:spTree>
    <p:extLst>
      <p:ext uri="{BB962C8B-B14F-4D97-AF65-F5344CB8AC3E}">
        <p14:creationId xmlns:p14="http://schemas.microsoft.com/office/powerpoint/2010/main" val="285260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79" y="1628800"/>
            <a:ext cx="3899204" cy="5324535"/>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DataLoader</a:t>
            </a:r>
            <a:r>
              <a:rPr lang="en-US" sz="2000" dirty="0">
                <a:latin typeface="Cambria" panose="02040503050406030204" pitchFamily="18" charset="0"/>
                <a:ea typeface="Cambria" panose="02040503050406030204" pitchFamily="18" charset="0"/>
              </a:rPr>
              <a:t> wraps a </a:t>
            </a:r>
            <a:r>
              <a:rPr lang="en-US" sz="2000" b="1" dirty="0">
                <a:latin typeface="Cambria" panose="02040503050406030204" pitchFamily="18" charset="0"/>
                <a:ea typeface="Cambria" panose="02040503050406030204" pitchFamily="18" charset="0"/>
              </a:rPr>
              <a:t>Dataset</a:t>
            </a:r>
            <a:r>
              <a:rPr lang="en-US" sz="2000" dirty="0">
                <a:latin typeface="Cambria" panose="02040503050406030204" pitchFamily="18" charset="0"/>
                <a:ea typeface="Cambria" panose="02040503050406030204" pitchFamily="18" charset="0"/>
              </a:rPr>
              <a:t> and provides </a:t>
            </a:r>
            <a:r>
              <a:rPr lang="en-US" sz="2000" dirty="0" err="1">
                <a:latin typeface="Cambria" panose="02040503050406030204" pitchFamily="18" charset="0"/>
                <a:ea typeface="Cambria" panose="02040503050406030204" pitchFamily="18" charset="0"/>
              </a:rPr>
              <a:t>minibatches</a:t>
            </a:r>
            <a:r>
              <a:rPr lang="en-US" sz="2000" dirty="0">
                <a:latin typeface="Cambria" panose="02040503050406030204" pitchFamily="18" charset="0"/>
                <a:ea typeface="Cambria" panose="02040503050406030204" pitchFamily="18" charset="0"/>
              </a:rPr>
              <a:t>, shuffling, multithreading, for you</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When you need to load custom data, just write your own Dataset class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Iterate over loader to form mini-</a:t>
            </a:r>
            <a:r>
              <a:rPr lang="en-US" sz="2000" dirty="0" err="1">
                <a:latin typeface="Cambria" panose="02040503050406030204" pitchFamily="18" charset="0"/>
                <a:ea typeface="Cambria" panose="02040503050406030204" pitchFamily="18" charset="0"/>
              </a:rPr>
              <a:t>batchs</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i="1" dirty="0">
                <a:latin typeface="Cambria" panose="02040503050406030204" pitchFamily="18" charset="0"/>
                <a:ea typeface="Cambria" panose="02040503050406030204" pitchFamily="18" charset="0"/>
              </a:rPr>
              <a:t>https://github.com/utkuozbulak/pytorch-custom-dataset-examples</a:t>
            </a:r>
          </a:p>
          <a:p>
            <a:pPr algn="just"/>
            <a:endParaRPr lang="en-US" sz="2000" dirty="0">
              <a:latin typeface="Cambria" panose="02040503050406030204" pitchFamily="18" charset="0"/>
              <a:ea typeface="Cambria" panose="02040503050406030204" pitchFamily="18" charset="0"/>
            </a:endParaRP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Step1. Prepare Data</a:t>
            </a:r>
          </a:p>
          <a:p>
            <a:r>
              <a:rPr lang="en-US" sz="2800" b="1" dirty="0">
                <a:solidFill>
                  <a:schemeClr val="accent1"/>
                </a:solidFill>
                <a:latin typeface="Cambria" panose="02040503050406030204" pitchFamily="18" charset="0"/>
                <a:ea typeface="Cambria" panose="02040503050406030204" pitchFamily="18" charset="0"/>
              </a:rPr>
              <a:t>PyTorch.utils.data</a:t>
            </a:r>
          </a:p>
        </p:txBody>
      </p:sp>
      <p:sp>
        <p:nvSpPr>
          <p:cNvPr id="20" name="矩形 19"/>
          <p:cNvSpPr/>
          <p:nvPr/>
        </p:nvSpPr>
        <p:spPr>
          <a:xfrm>
            <a:off x="4283968" y="1052736"/>
            <a:ext cx="4823695" cy="64807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4283967" y="5013176"/>
            <a:ext cx="4823695" cy="72008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線單箭頭接點 7"/>
          <p:cNvCxnSpPr/>
          <p:nvPr/>
        </p:nvCxnSpPr>
        <p:spPr>
          <a:xfrm>
            <a:off x="3347864" y="4653136"/>
            <a:ext cx="755219" cy="57606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直線單箭頭接點 15"/>
          <p:cNvCxnSpPr/>
          <p:nvPr/>
        </p:nvCxnSpPr>
        <p:spPr>
          <a:xfrm flipV="1">
            <a:off x="3347864" y="980728"/>
            <a:ext cx="755219" cy="50405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358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Frameworks</a:t>
            </a:r>
            <a:endParaRPr lang="zh-TW" altLang="en-US" dirty="0">
              <a:latin typeface="Cambria" panose="02040503050406030204" pitchFamily="18" charset="0"/>
            </a:endParaRPr>
          </a:p>
        </p:txBody>
      </p:sp>
      <p:pic>
        <p:nvPicPr>
          <p:cNvPr id="1028" name="Picture 4" descr="ãTENSORFLOW ICONãçåçæå°çµæ"/>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30" r="19555" b="4054"/>
          <a:stretch/>
        </p:blipFill>
        <p:spPr bwMode="auto">
          <a:xfrm>
            <a:off x="733881" y="1601372"/>
            <a:ext cx="1569070" cy="1363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PYTORCH ICON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468385"/>
            <a:ext cx="2664296" cy="53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KERAS ICONãçåçæå°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9849" y="3435703"/>
            <a:ext cx="2016224" cy="584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ãcntk ICON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4703" y="2850427"/>
            <a:ext cx="1872208" cy="1263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CHAINER ICONãçåçæå°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283" y="4406086"/>
            <a:ext cx="1802266" cy="9446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ãCAFFE framework ICONãçåçæå°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2487" y="4393079"/>
            <a:ext cx="2182962" cy="11460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CAFFE framework ICONãçåçæå°çµæ"/>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9000" y="5064073"/>
            <a:ext cx="1301006" cy="130100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paddlepaddle.org/static/images/logo.png"/>
          <p:cNvPicPr>
            <a:picLocks noChangeAspect="1" noChangeArrowheads="1"/>
          </p:cNvPicPr>
          <p:nvPr/>
        </p:nvPicPr>
        <p:blipFill>
          <a:blip r:embed="rId10">
            <a:duotone>
              <a:prstClr val="black"/>
              <a:schemeClr val="tx1">
                <a:tint val="45000"/>
                <a:satMod val="400000"/>
              </a:schemeClr>
            </a:duotone>
            <a:extLst>
              <a:ext uri="{BEBA8EAE-BF5A-486C-A8C5-ECC9F3942E4B}">
                <a14:imgProps xmlns:a14="http://schemas.microsoft.com/office/drawing/2010/main">
                  <a14:imgLayer r:embed="rId11">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817046" y="1745041"/>
            <a:ext cx="2800309" cy="11053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ãMXNETãçåçæå°çµæ"/>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4310" y="5652493"/>
            <a:ext cx="2341646" cy="80084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ãDL4jãçåçæå°çµæ"/>
          <p:cNvPicPr>
            <a:picLocks noChangeAspect="1" noChangeArrowheads="1"/>
          </p:cNvPicPr>
          <p:nvPr/>
        </p:nvPicPr>
        <p:blipFill>
          <a:blip r:embed="rId13" cstate="print">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081737" y="4355182"/>
            <a:ext cx="2219574" cy="82637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ãtorch deep learningãçåçæå°çµæ"/>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81603" y="3755952"/>
            <a:ext cx="1814533" cy="685292"/>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988192" y="6296807"/>
            <a:ext cx="1877437" cy="400110"/>
          </a:xfrm>
          <a:prstGeom prst="rect">
            <a:avLst/>
          </a:prstGeom>
          <a:noFill/>
        </p:spPr>
        <p:txBody>
          <a:bodyPr wrap="none" rtlCol="0">
            <a:spAutoFit/>
          </a:bodyPr>
          <a:lstStyle/>
          <a:p>
            <a:r>
              <a:rPr lang="en-US" sz="2000" b="1" dirty="0">
                <a:latin typeface="Cambria" panose="02040503050406030204" pitchFamily="18" charset="0"/>
                <a:ea typeface="Cambria" panose="02040503050406030204" pitchFamily="18" charset="0"/>
              </a:rPr>
              <a:t>And others……</a:t>
            </a:r>
          </a:p>
        </p:txBody>
      </p:sp>
    </p:spTree>
    <p:extLst>
      <p:ext uri="{BB962C8B-B14F-4D97-AF65-F5344CB8AC3E}">
        <p14:creationId xmlns:p14="http://schemas.microsoft.com/office/powerpoint/2010/main" val="162334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79" y="1628800"/>
            <a:ext cx="3899204" cy="3785652"/>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Higher-level wrapper for working with neural nets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Use this ! It will make your life easier</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A PyTorch Module is a neural net layer, it can contain weights or other modules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Define your whole model as a single module</a:t>
            </a: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Step2. Create Model</a:t>
            </a:r>
          </a:p>
          <a:p>
            <a:r>
              <a:rPr lang="en-US" sz="2800" b="1" dirty="0">
                <a:solidFill>
                  <a:schemeClr val="accent1"/>
                </a:solidFill>
                <a:latin typeface="Cambria" panose="02040503050406030204" pitchFamily="18" charset="0"/>
                <a:ea typeface="Cambria" panose="02040503050406030204" pitchFamily="18" charset="0"/>
              </a:rPr>
              <a:t>PyTorch.nn</a:t>
            </a:r>
          </a:p>
        </p:txBody>
      </p:sp>
      <p:sp>
        <p:nvSpPr>
          <p:cNvPr id="20" name="矩形 19"/>
          <p:cNvSpPr/>
          <p:nvPr/>
        </p:nvSpPr>
        <p:spPr>
          <a:xfrm>
            <a:off x="4283968" y="1772816"/>
            <a:ext cx="4823695" cy="2592288"/>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線單箭頭接點 2"/>
          <p:cNvCxnSpPr/>
          <p:nvPr/>
        </p:nvCxnSpPr>
        <p:spPr>
          <a:xfrm flipV="1">
            <a:off x="3203848" y="4149080"/>
            <a:ext cx="899235" cy="43204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25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79" y="1628800"/>
            <a:ext cx="3899204" cy="70788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Initializer sets up two children (Module can contain Modules)</a:t>
            </a: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Step2. Create Model</a:t>
            </a:r>
          </a:p>
          <a:p>
            <a:r>
              <a:rPr lang="en-US" sz="2800" b="1" dirty="0">
                <a:solidFill>
                  <a:schemeClr val="accent1"/>
                </a:solidFill>
                <a:latin typeface="Cambria" panose="02040503050406030204" pitchFamily="18" charset="0"/>
                <a:ea typeface="Cambria" panose="02040503050406030204" pitchFamily="18" charset="0"/>
              </a:rPr>
              <a:t>PyTorch.nn</a:t>
            </a:r>
          </a:p>
        </p:txBody>
      </p:sp>
      <p:sp>
        <p:nvSpPr>
          <p:cNvPr id="20" name="矩形 19"/>
          <p:cNvSpPr/>
          <p:nvPr/>
        </p:nvSpPr>
        <p:spPr>
          <a:xfrm>
            <a:off x="4283968" y="1988840"/>
            <a:ext cx="4823695" cy="792088"/>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2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79" y="1628800"/>
            <a:ext cx="3899204" cy="163121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Define forward pass using child modules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No need to define backward – autograd will handle it</a:t>
            </a: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Step2. Create Model</a:t>
            </a:r>
          </a:p>
          <a:p>
            <a:r>
              <a:rPr lang="en-US" sz="2800" b="1" dirty="0">
                <a:solidFill>
                  <a:schemeClr val="accent1"/>
                </a:solidFill>
                <a:latin typeface="Cambria" panose="02040503050406030204" pitchFamily="18" charset="0"/>
                <a:ea typeface="Cambria" panose="02040503050406030204" pitchFamily="18" charset="0"/>
              </a:rPr>
              <a:t>PyTorch.nn</a:t>
            </a:r>
          </a:p>
        </p:txBody>
      </p:sp>
      <p:sp>
        <p:nvSpPr>
          <p:cNvPr id="20" name="矩形 19"/>
          <p:cNvSpPr/>
          <p:nvPr/>
        </p:nvSpPr>
        <p:spPr>
          <a:xfrm>
            <a:off x="4283968" y="2852936"/>
            <a:ext cx="4823695" cy="936104"/>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22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80" y="1628800"/>
            <a:ext cx="3899204" cy="4401205"/>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Define forward pass using child modules</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Feed data to model, and compute loss</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dirty="0" err="1">
                <a:latin typeface="Cambria" panose="02040503050406030204" pitchFamily="18" charset="0"/>
                <a:ea typeface="Cambria" panose="02040503050406030204" pitchFamily="18" charset="0"/>
              </a:rPr>
              <a:t>nn.functional</a:t>
            </a:r>
            <a:r>
              <a:rPr lang="en-US" sz="2000" dirty="0">
                <a:latin typeface="Cambria" panose="02040503050406030204" pitchFamily="18" charset="0"/>
                <a:ea typeface="Cambria" panose="02040503050406030204" pitchFamily="18" charset="0"/>
              </a:rPr>
              <a:t> has useful helpers like loss functions</a:t>
            </a: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Step3. Forward pass</a:t>
            </a:r>
          </a:p>
          <a:p>
            <a:r>
              <a:rPr lang="en-US" sz="2800" b="1" dirty="0">
                <a:solidFill>
                  <a:schemeClr val="accent1"/>
                </a:solidFill>
                <a:latin typeface="Cambria" panose="02040503050406030204" pitchFamily="18" charset="0"/>
                <a:ea typeface="Cambria" panose="02040503050406030204" pitchFamily="18" charset="0"/>
              </a:rPr>
              <a:t>PyTorch.nn</a:t>
            </a:r>
          </a:p>
        </p:txBody>
      </p:sp>
      <p:sp>
        <p:nvSpPr>
          <p:cNvPr id="20" name="矩形 19"/>
          <p:cNvSpPr/>
          <p:nvPr/>
        </p:nvSpPr>
        <p:spPr>
          <a:xfrm>
            <a:off x="4283968" y="2852936"/>
            <a:ext cx="4823695" cy="100811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127" y="5013176"/>
            <a:ext cx="4823695" cy="72008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單箭頭接點 8"/>
          <p:cNvCxnSpPr/>
          <p:nvPr/>
        </p:nvCxnSpPr>
        <p:spPr>
          <a:xfrm>
            <a:off x="2483768" y="4221088"/>
            <a:ext cx="1619315" cy="100811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5652120" y="5373216"/>
            <a:ext cx="3312368" cy="360040"/>
          </a:xfrm>
          <a:prstGeom prst="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直線單箭頭接點 11"/>
          <p:cNvCxnSpPr/>
          <p:nvPr/>
        </p:nvCxnSpPr>
        <p:spPr>
          <a:xfrm>
            <a:off x="4103083" y="5589240"/>
            <a:ext cx="1439676" cy="0"/>
          </a:xfrm>
          <a:prstGeom prst="straightConnector1">
            <a:avLst/>
          </a:prstGeom>
          <a:ln>
            <a:solidFill>
              <a:schemeClr val="tx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4060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80" y="1628800"/>
            <a:ext cx="3899204" cy="5016758"/>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Forward pass looks exactly the same as before, but we don’t need to track intermediate values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PyTorch keeps track of them for us in the computational graph</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Compute gradient of loss with respect to all model weights (they have </a:t>
            </a:r>
            <a:r>
              <a:rPr lang="en-US" sz="2000" dirty="0" err="1">
                <a:latin typeface="Cambria" panose="02040503050406030204" pitchFamily="18" charset="0"/>
                <a:ea typeface="Cambria" panose="02040503050406030204" pitchFamily="18" charset="0"/>
              </a:rPr>
              <a:t>requires_grad</a:t>
            </a:r>
            <a:r>
              <a:rPr lang="en-US" sz="2000" dirty="0">
                <a:latin typeface="Cambria" panose="02040503050406030204" pitchFamily="18" charset="0"/>
                <a:ea typeface="Cambria" panose="02040503050406030204" pitchFamily="18" charset="0"/>
              </a:rPr>
              <a:t>=True)</a:t>
            </a: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Step4. Backward pass </a:t>
            </a:r>
            <a:r>
              <a:rPr lang="en-US" sz="2800" b="1" dirty="0">
                <a:solidFill>
                  <a:schemeClr val="accent1"/>
                </a:solidFill>
                <a:latin typeface="Cambria" panose="02040503050406030204" pitchFamily="18" charset="0"/>
                <a:ea typeface="Cambria" panose="02040503050406030204" pitchFamily="18" charset="0"/>
              </a:rPr>
              <a:t>PyTorch.autograd</a:t>
            </a:r>
          </a:p>
        </p:txBody>
      </p:sp>
      <p:sp>
        <p:nvSpPr>
          <p:cNvPr id="8" name="矩形 7"/>
          <p:cNvSpPr/>
          <p:nvPr/>
        </p:nvSpPr>
        <p:spPr>
          <a:xfrm>
            <a:off x="4283127" y="6021288"/>
            <a:ext cx="2161081" cy="324036"/>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4284809" y="2780928"/>
            <a:ext cx="4823695" cy="100811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直線單箭頭接點 15"/>
          <p:cNvCxnSpPr/>
          <p:nvPr/>
        </p:nvCxnSpPr>
        <p:spPr>
          <a:xfrm>
            <a:off x="3707904" y="2276872"/>
            <a:ext cx="575223" cy="3600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直線單箭頭接點 17"/>
          <p:cNvCxnSpPr/>
          <p:nvPr/>
        </p:nvCxnSpPr>
        <p:spPr>
          <a:xfrm>
            <a:off x="4032693" y="6057292"/>
            <a:ext cx="252000" cy="12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122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355976" y="19006"/>
            <a:ext cx="4751686" cy="6827752"/>
          </a:xfrm>
          <a:prstGeom prst="rect">
            <a:avLst/>
          </a:prstGeom>
        </p:spPr>
      </p:pic>
      <p:sp>
        <p:nvSpPr>
          <p:cNvPr id="19" name="文字方塊 18"/>
          <p:cNvSpPr txBox="1"/>
          <p:nvPr/>
        </p:nvSpPr>
        <p:spPr>
          <a:xfrm>
            <a:off x="203879" y="3678376"/>
            <a:ext cx="3576032" cy="1323439"/>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Use an </a:t>
            </a:r>
            <a:r>
              <a:rPr lang="en-US" sz="2000" b="1" dirty="0">
                <a:latin typeface="Cambria" panose="02040503050406030204" pitchFamily="18" charset="0"/>
                <a:ea typeface="Cambria" panose="02040503050406030204" pitchFamily="18" charset="0"/>
              </a:rPr>
              <a:t>optimizer</a:t>
            </a:r>
            <a:r>
              <a:rPr lang="en-US" sz="2000" dirty="0">
                <a:latin typeface="Cambria" panose="02040503050406030204" pitchFamily="18" charset="0"/>
                <a:ea typeface="Cambria" panose="02040503050406030204" pitchFamily="18" charset="0"/>
              </a:rPr>
              <a:t> for different update rules</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p:txBody>
      </p:sp>
      <p:sp>
        <p:nvSpPr>
          <p:cNvPr id="23" name="文字方塊 22"/>
          <p:cNvSpPr txBox="1"/>
          <p:nvPr/>
        </p:nvSpPr>
        <p:spPr>
          <a:xfrm>
            <a:off x="203879" y="338753"/>
            <a:ext cx="3899204"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Step5. Update Weights </a:t>
            </a:r>
            <a:r>
              <a:rPr lang="en-US" sz="2800" b="1" dirty="0" err="1">
                <a:solidFill>
                  <a:schemeClr val="accent1"/>
                </a:solidFill>
                <a:latin typeface="Cambria" panose="02040503050406030204" pitchFamily="18" charset="0"/>
                <a:ea typeface="Cambria" panose="02040503050406030204" pitchFamily="18" charset="0"/>
              </a:rPr>
              <a:t>PyTorch.optim</a:t>
            </a:r>
            <a:r>
              <a:rPr lang="en-US" sz="2800" b="1" dirty="0">
                <a:solidFill>
                  <a:schemeClr val="accent1"/>
                </a:solidFill>
                <a:latin typeface="Cambria" panose="02040503050406030204" pitchFamily="18" charset="0"/>
                <a:ea typeface="Cambria" panose="02040503050406030204" pitchFamily="18" charset="0"/>
              </a:rPr>
              <a:t> </a:t>
            </a:r>
          </a:p>
        </p:txBody>
      </p:sp>
      <p:sp>
        <p:nvSpPr>
          <p:cNvPr id="8" name="矩形 7"/>
          <p:cNvSpPr/>
          <p:nvPr/>
        </p:nvSpPr>
        <p:spPr>
          <a:xfrm>
            <a:off x="4283127" y="6453336"/>
            <a:ext cx="4823695" cy="360040"/>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直線單箭頭接點 17"/>
          <p:cNvCxnSpPr/>
          <p:nvPr/>
        </p:nvCxnSpPr>
        <p:spPr>
          <a:xfrm>
            <a:off x="3889273" y="5949280"/>
            <a:ext cx="393853" cy="3600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矩形 11"/>
          <p:cNvSpPr/>
          <p:nvPr/>
        </p:nvSpPr>
        <p:spPr>
          <a:xfrm>
            <a:off x="4283126" y="4437112"/>
            <a:ext cx="4823695" cy="432048"/>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字方塊 12"/>
          <p:cNvSpPr txBox="1"/>
          <p:nvPr/>
        </p:nvSpPr>
        <p:spPr>
          <a:xfrm>
            <a:off x="131873" y="5589240"/>
            <a:ext cx="3720047" cy="163121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After computing gradients, use optimizer to update each model parameters and reset gradients</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p:txBody>
      </p:sp>
      <p:cxnSp>
        <p:nvCxnSpPr>
          <p:cNvPr id="17" name="直線單箭頭接點 16"/>
          <p:cNvCxnSpPr/>
          <p:nvPr/>
        </p:nvCxnSpPr>
        <p:spPr>
          <a:xfrm>
            <a:off x="3759244" y="3933056"/>
            <a:ext cx="451874" cy="40703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71915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Real Application</a:t>
            </a:r>
            <a:endParaRPr lang="zh-TW" altLang="en-US" dirty="0">
              <a:latin typeface="Cambria" panose="02040503050406030204" pitchFamily="18" charset="0"/>
            </a:endParaRPr>
          </a:p>
        </p:txBody>
      </p:sp>
      <p:sp>
        <p:nvSpPr>
          <p:cNvPr id="3" name="內容版面配置區 2"/>
          <p:cNvSpPr>
            <a:spLocks noGrp="1"/>
          </p:cNvSpPr>
          <p:nvPr>
            <p:ph idx="1"/>
          </p:nvPr>
        </p:nvSpPr>
        <p:spPr>
          <a:xfrm>
            <a:off x="35496" y="1600200"/>
            <a:ext cx="9073008" cy="4525963"/>
          </a:xfrm>
        </p:spPr>
        <p:txBody>
          <a:bodyPr/>
          <a:lstStyle/>
          <a:p>
            <a:r>
              <a:rPr lang="en-US" altLang="zh-TW" sz="2800" dirty="0">
                <a:latin typeface="Cambria" panose="02040503050406030204" pitchFamily="18" charset="0"/>
                <a:ea typeface="Cambria" panose="02040503050406030204" pitchFamily="18" charset="0"/>
              </a:rPr>
              <a:t>MNIST example for PyTorch</a:t>
            </a:r>
          </a:p>
          <a:p>
            <a:endParaRPr lang="en-US" altLang="zh-TW" sz="2800" dirty="0">
              <a:latin typeface="Cambria" panose="02040503050406030204" pitchFamily="18" charset="0"/>
              <a:ea typeface="Cambria" panose="02040503050406030204" pitchFamily="18" charset="0"/>
            </a:endParaRPr>
          </a:p>
          <a:p>
            <a:endParaRPr lang="en-US" altLang="zh-TW" sz="2800" dirty="0">
              <a:latin typeface="Cambria" panose="02040503050406030204" pitchFamily="18" charset="0"/>
              <a:ea typeface="Cambria" panose="02040503050406030204" pitchFamily="18" charset="0"/>
            </a:endParaRPr>
          </a:p>
          <a:p>
            <a:endParaRPr lang="en-US" altLang="zh-TW" sz="2800" dirty="0">
              <a:latin typeface="Cambria" panose="02040503050406030204" pitchFamily="18" charset="0"/>
              <a:ea typeface="Cambria" panose="02040503050406030204" pitchFamily="18" charset="0"/>
            </a:endParaRPr>
          </a:p>
          <a:p>
            <a:endParaRPr lang="en-US" altLang="zh-TW" sz="2800" dirty="0">
              <a:latin typeface="Cambria" panose="02040503050406030204" pitchFamily="18" charset="0"/>
              <a:ea typeface="Cambria" panose="02040503050406030204" pitchFamily="18" charset="0"/>
            </a:endParaRPr>
          </a:p>
          <a:p>
            <a:endParaRPr lang="en-US" altLang="zh-TW" sz="2800" dirty="0">
              <a:latin typeface="Cambria" panose="02040503050406030204" pitchFamily="18" charset="0"/>
              <a:ea typeface="Cambria" panose="02040503050406030204" pitchFamily="18" charset="0"/>
            </a:endParaRPr>
          </a:p>
          <a:p>
            <a:endParaRPr lang="en-US" altLang="zh-TW" sz="2800" dirty="0">
              <a:latin typeface="Cambria" panose="02040503050406030204" pitchFamily="18" charset="0"/>
              <a:ea typeface="Cambria" panose="02040503050406030204" pitchFamily="18" charset="0"/>
            </a:endParaRPr>
          </a:p>
          <a:p>
            <a:r>
              <a:rPr lang="en-US" altLang="zh-TW" sz="2000" dirty="0">
                <a:latin typeface="Cambria" panose="02040503050406030204" pitchFamily="18" charset="0"/>
                <a:hlinkClick r:id="rId3"/>
              </a:rPr>
              <a:t>https://github.com/pytorch/examples/tree/master/mnist</a:t>
            </a:r>
            <a:r>
              <a:rPr lang="en-US" altLang="zh-TW" sz="2000" dirty="0">
                <a:latin typeface="Cambria" panose="02040503050406030204" pitchFamily="18" charset="0"/>
              </a:rPr>
              <a:t> </a:t>
            </a:r>
            <a:endParaRPr lang="zh-TW" altLang="en-US" sz="2000" dirty="0">
              <a:latin typeface="Cambria" panose="02040503050406030204" pitchFamily="18" charset="0"/>
            </a:endParaRPr>
          </a:p>
        </p:txBody>
      </p:sp>
      <p:pic>
        <p:nvPicPr>
          <p:cNvPr id="1026" name="Picture 2" descr="「mnist dataset」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538" y="2204864"/>
            <a:ext cx="412920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00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Build and train a CNN classifier</a:t>
            </a:r>
            <a:endParaRPr lang="zh-TW" altLang="en-US" dirty="0">
              <a:latin typeface="Cambria" panose="02040503050406030204" pitchFamily="18" charset="0"/>
            </a:endParaRPr>
          </a:p>
        </p:txBody>
      </p:sp>
      <p:sp>
        <p:nvSpPr>
          <p:cNvPr id="3" name="內容版面配置區 2"/>
          <p:cNvSpPr>
            <a:spLocks noGrp="1"/>
          </p:cNvSpPr>
          <p:nvPr>
            <p:ph idx="1"/>
          </p:nvPr>
        </p:nvSpPr>
        <p:spPr/>
        <p:txBody>
          <a:bodyPr>
            <a:normAutofit/>
          </a:bodyPr>
          <a:lstStyle/>
          <a:p>
            <a:r>
              <a:rPr lang="en-US" altLang="zh-TW" dirty="0">
                <a:latin typeface="Cambria" panose="02040503050406030204" pitchFamily="18" charset="0"/>
                <a:ea typeface="Cambria" panose="02040503050406030204" pitchFamily="18" charset="0"/>
              </a:rPr>
              <a:t>Data Loader</a:t>
            </a:r>
          </a:p>
          <a:p>
            <a:r>
              <a:rPr lang="en-US" altLang="zh-TW" dirty="0">
                <a:latin typeface="Cambria" panose="02040503050406030204" pitchFamily="18" charset="0"/>
                <a:ea typeface="Cambria" panose="02040503050406030204" pitchFamily="18" charset="0"/>
              </a:rPr>
              <a:t>Define Network</a:t>
            </a:r>
          </a:p>
          <a:p>
            <a:r>
              <a:rPr lang="en-US" altLang="zh-TW" dirty="0">
                <a:latin typeface="Cambria" panose="02040503050406030204" pitchFamily="18" charset="0"/>
                <a:ea typeface="Cambria" panose="02040503050406030204" pitchFamily="18" charset="0"/>
              </a:rPr>
              <a:t>Define Optimizer/Loss function</a:t>
            </a:r>
          </a:p>
          <a:p>
            <a:pPr marL="342900" lvl="1" indent="-342900">
              <a:buFont typeface="Arial" pitchFamily="34" charset="0"/>
              <a:buChar char="•"/>
            </a:pPr>
            <a:r>
              <a:rPr lang="en-US" altLang="zh-TW" sz="3200" dirty="0">
                <a:latin typeface="Cambria" panose="02040503050406030204" pitchFamily="18" charset="0"/>
                <a:ea typeface="Cambria" panose="02040503050406030204" pitchFamily="18" charset="0"/>
              </a:rPr>
              <a:t>Learning rate scheduling</a:t>
            </a:r>
          </a:p>
          <a:p>
            <a:r>
              <a:rPr lang="en-US" altLang="zh-TW" dirty="0">
                <a:latin typeface="Cambria" panose="02040503050406030204" pitchFamily="18" charset="0"/>
                <a:ea typeface="Cambria" panose="02040503050406030204" pitchFamily="18" charset="0"/>
              </a:rPr>
              <a:t>Training</a:t>
            </a:r>
          </a:p>
          <a:p>
            <a:r>
              <a:rPr lang="en-US" altLang="zh-TW" dirty="0">
                <a:latin typeface="Cambria" panose="02040503050406030204" pitchFamily="18" charset="0"/>
                <a:ea typeface="Cambria" panose="02040503050406030204" pitchFamily="18" charset="0"/>
              </a:rPr>
              <a:t>Testing</a:t>
            </a:r>
          </a:p>
          <a:p>
            <a:r>
              <a:rPr lang="en-US" altLang="zh-TW" dirty="0">
                <a:latin typeface="Cambria" panose="02040503050406030204" pitchFamily="18" charset="0"/>
                <a:ea typeface="Cambria" panose="02040503050406030204" pitchFamily="18" charset="0"/>
              </a:rPr>
              <a:t>Run and Save model</a:t>
            </a:r>
          </a:p>
          <a:p>
            <a:endParaRPr lang="en-US" altLang="zh-TW" dirty="0">
              <a:latin typeface="Cambria" panose="02040503050406030204" pitchFamily="18" charset="0"/>
              <a:ea typeface="Cambria" panose="02040503050406030204" pitchFamily="18" charset="0"/>
            </a:endParaRPr>
          </a:p>
          <a:p>
            <a:endParaRPr lang="zh-TW" altLang="en-US" dirty="0">
              <a:latin typeface="Cambria" panose="02040503050406030204" pitchFamily="18" charset="0"/>
            </a:endParaRPr>
          </a:p>
        </p:txBody>
      </p:sp>
    </p:spTree>
    <p:extLst>
      <p:ext uri="{BB962C8B-B14F-4D97-AF65-F5344CB8AC3E}">
        <p14:creationId xmlns:p14="http://schemas.microsoft.com/office/powerpoint/2010/main" val="966169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Set </a:t>
            </a:r>
            <a:r>
              <a:rPr lang="en-US" altLang="zh-TW">
                <a:latin typeface="Cambria" panose="02040503050406030204" pitchFamily="18" charset="0"/>
                <a:ea typeface="Cambria" panose="02040503050406030204" pitchFamily="18" charset="0"/>
              </a:rPr>
              <a:t>hyperparameters</a:t>
            </a:r>
            <a:endParaRPr lang="zh-TW" altLang="en-US" dirty="0">
              <a:latin typeface="Cambria" panose="02040503050406030204" pitchFamily="18" charset="0"/>
            </a:endParaRPr>
          </a:p>
        </p:txBody>
      </p:sp>
      <p:pic>
        <p:nvPicPr>
          <p:cNvPr id="3" name="圖片 2"/>
          <p:cNvPicPr>
            <a:picLocks noChangeAspect="1"/>
          </p:cNvPicPr>
          <p:nvPr/>
        </p:nvPicPr>
        <p:blipFill>
          <a:blip r:embed="rId3"/>
          <a:stretch>
            <a:fillRect/>
          </a:stretch>
        </p:blipFill>
        <p:spPr>
          <a:xfrm>
            <a:off x="1475656" y="1399991"/>
            <a:ext cx="6672436" cy="4957667"/>
          </a:xfrm>
          <a:prstGeom prst="rect">
            <a:avLst/>
          </a:prstGeom>
        </p:spPr>
      </p:pic>
    </p:spTree>
    <p:extLst>
      <p:ext uri="{BB962C8B-B14F-4D97-AF65-F5344CB8AC3E}">
        <p14:creationId xmlns:p14="http://schemas.microsoft.com/office/powerpoint/2010/main" val="731910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ambria" panose="02040503050406030204" pitchFamily="18" charset="0"/>
                <a:ea typeface="Cambria" panose="02040503050406030204" pitchFamily="18" charset="0"/>
              </a:rPr>
              <a:t>Data Loader</a:t>
            </a:r>
            <a:endParaRPr lang="zh-TW" altLang="en-US" dirty="0">
              <a:latin typeface="Cambria" panose="02040503050406030204" pitchFamily="18" charset="0"/>
            </a:endParaRPr>
          </a:p>
        </p:txBody>
      </p:sp>
      <p:sp>
        <p:nvSpPr>
          <p:cNvPr id="3" name="內容版面配置區 2"/>
          <p:cNvSpPr>
            <a:spLocks noGrp="1"/>
          </p:cNvSpPr>
          <p:nvPr>
            <p:ph idx="1"/>
          </p:nvPr>
        </p:nvSpPr>
        <p:spPr/>
        <p:txBody>
          <a:bodyPr/>
          <a:lstStyle/>
          <a:p>
            <a:r>
              <a:rPr lang="en-US" altLang="zh-TW" dirty="0" err="1">
                <a:latin typeface="Cambria" panose="02040503050406030204" pitchFamily="18" charset="0"/>
                <a:ea typeface="Cambria" panose="02040503050406030204" pitchFamily="18" charset="0"/>
              </a:rPr>
              <a:t>Pytorch</a:t>
            </a:r>
            <a:r>
              <a:rPr lang="en-US" altLang="zh-TW" dirty="0">
                <a:latin typeface="Cambria" panose="02040503050406030204" pitchFamily="18" charset="0"/>
                <a:ea typeface="Cambria" panose="02040503050406030204" pitchFamily="18" charset="0"/>
              </a:rPr>
              <a:t> offers data loaders for popular dataset</a:t>
            </a:r>
          </a:p>
          <a:p>
            <a:pPr lvl="1"/>
            <a:endParaRPr lang="zh-TW" altLang="en-US" dirty="0">
              <a:latin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348880"/>
            <a:ext cx="28384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65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Frameworks</a:t>
            </a:r>
            <a:endParaRPr lang="zh-TW" altLang="en-US" dirty="0">
              <a:latin typeface="Cambria" panose="02040503050406030204" pitchFamily="18" charset="0"/>
            </a:endParaRPr>
          </a:p>
        </p:txBody>
      </p:sp>
      <p:pic>
        <p:nvPicPr>
          <p:cNvPr id="1028" name="Picture 4" descr="ãTENSORFLOW ICONãçåçæå°çµæ"/>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30" r="19555" b="4054"/>
          <a:stretch/>
        </p:blipFill>
        <p:spPr bwMode="auto">
          <a:xfrm>
            <a:off x="733881" y="1601372"/>
            <a:ext cx="1569070" cy="1363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PYTORCH ICON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468385"/>
            <a:ext cx="2664296" cy="53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KERAS ICONãçåçæå°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9849" y="3435703"/>
            <a:ext cx="2016224" cy="584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ãcntk ICON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4703" y="2850427"/>
            <a:ext cx="1872208" cy="1263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CHAINER ICONãçåçæå°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283" y="4406086"/>
            <a:ext cx="1802266" cy="9446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ãCAFFE framework ICONãçåçæå°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2487" y="4393079"/>
            <a:ext cx="2182962" cy="11460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CAFFE framework ICONãçåçæå°çµæ"/>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9000" y="5064073"/>
            <a:ext cx="1301006" cy="130100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paddlepaddle.org/static/images/logo.png"/>
          <p:cNvPicPr>
            <a:picLocks noChangeAspect="1" noChangeArrowheads="1"/>
          </p:cNvPicPr>
          <p:nvPr/>
        </p:nvPicPr>
        <p:blipFill>
          <a:blip r:embed="rId10">
            <a:duotone>
              <a:prstClr val="black"/>
              <a:schemeClr val="tx1">
                <a:tint val="45000"/>
                <a:satMod val="400000"/>
              </a:schemeClr>
            </a:duotone>
            <a:extLst>
              <a:ext uri="{BEBA8EAE-BF5A-486C-A8C5-ECC9F3942E4B}">
                <a14:imgProps xmlns:a14="http://schemas.microsoft.com/office/drawing/2010/main">
                  <a14:imgLayer r:embed="rId11">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817046" y="1745041"/>
            <a:ext cx="2800309" cy="11053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ãMXNETãçåçæå°çµæ"/>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4310" y="5652493"/>
            <a:ext cx="2341646" cy="80084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ãDL4jãçåçæå°çµæ"/>
          <p:cNvPicPr>
            <a:picLocks noChangeAspect="1" noChangeArrowheads="1"/>
          </p:cNvPicPr>
          <p:nvPr/>
        </p:nvPicPr>
        <p:blipFill>
          <a:blip r:embed="rId13" cstate="print">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081737" y="4355182"/>
            <a:ext cx="2219574" cy="82637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ãtorch deep learningãçåçæå°çµæ"/>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81603" y="3755952"/>
            <a:ext cx="1814533" cy="685292"/>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988192" y="6296807"/>
            <a:ext cx="1877437" cy="400110"/>
          </a:xfrm>
          <a:prstGeom prst="rect">
            <a:avLst/>
          </a:prstGeom>
          <a:noFill/>
        </p:spPr>
        <p:txBody>
          <a:bodyPr wrap="none" rtlCol="0">
            <a:spAutoFit/>
          </a:bodyPr>
          <a:lstStyle/>
          <a:p>
            <a:r>
              <a:rPr lang="en-US" sz="2000" b="1" dirty="0">
                <a:latin typeface="Cambria" panose="02040503050406030204" pitchFamily="18" charset="0"/>
                <a:ea typeface="Cambria" panose="02040503050406030204" pitchFamily="18" charset="0"/>
              </a:rPr>
              <a:t>And others……</a:t>
            </a:r>
          </a:p>
        </p:txBody>
      </p:sp>
      <p:sp>
        <p:nvSpPr>
          <p:cNvPr id="3" name="橢圓 2"/>
          <p:cNvSpPr/>
          <p:nvPr/>
        </p:nvSpPr>
        <p:spPr>
          <a:xfrm>
            <a:off x="543941" y="1322309"/>
            <a:ext cx="2026568" cy="2018065"/>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橢圓 15"/>
          <p:cNvSpPr/>
          <p:nvPr/>
        </p:nvSpPr>
        <p:spPr>
          <a:xfrm>
            <a:off x="2738728" y="2054765"/>
            <a:ext cx="2841383" cy="1267579"/>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字方塊 16"/>
          <p:cNvSpPr txBox="1"/>
          <p:nvPr/>
        </p:nvSpPr>
        <p:spPr>
          <a:xfrm>
            <a:off x="2566758" y="1512967"/>
            <a:ext cx="2515432" cy="369332"/>
          </a:xfrm>
          <a:prstGeom prst="rect">
            <a:avLst/>
          </a:prstGeom>
          <a:noFill/>
        </p:spPr>
        <p:txBody>
          <a:bodyPr wrap="none" rtlCol="0">
            <a:spAutoFit/>
          </a:bodyPr>
          <a:lstStyle/>
          <a:p>
            <a:r>
              <a:rPr lang="en-US" altLang="zh-TW" b="1" dirty="0">
                <a:solidFill>
                  <a:srgbClr val="FF0000"/>
                </a:solidFill>
                <a:latin typeface="Cambria" panose="02040503050406030204" pitchFamily="18" charset="0"/>
                <a:ea typeface="Cambria" panose="02040503050406030204" pitchFamily="18" charset="0"/>
              </a:rPr>
              <a:t>Most people use these</a:t>
            </a:r>
            <a:endParaRPr lang="zh-TW" alt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31930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Data Loader</a:t>
            </a:r>
            <a:endParaRPr lang="zh-TW" altLang="en-US" dirty="0">
              <a:latin typeface="Cambria" panose="02040503050406030204" pitchFamily="18" charset="0"/>
            </a:endParaRPr>
          </a:p>
        </p:txBody>
      </p:sp>
      <p:pic>
        <p:nvPicPr>
          <p:cNvPr id="3" name="圖片 2"/>
          <p:cNvPicPr>
            <a:picLocks noChangeAspect="1"/>
          </p:cNvPicPr>
          <p:nvPr/>
        </p:nvPicPr>
        <p:blipFill>
          <a:blip r:embed="rId3"/>
          <a:stretch>
            <a:fillRect/>
          </a:stretch>
        </p:blipFill>
        <p:spPr>
          <a:xfrm>
            <a:off x="323528" y="1901985"/>
            <a:ext cx="8580065" cy="3308190"/>
          </a:xfrm>
          <a:prstGeom prst="rect">
            <a:avLst/>
          </a:prstGeom>
        </p:spPr>
      </p:pic>
    </p:spTree>
    <p:extLst>
      <p:ext uri="{BB962C8B-B14F-4D97-AF65-F5344CB8AC3E}">
        <p14:creationId xmlns:p14="http://schemas.microsoft.com/office/powerpoint/2010/main" val="350153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Define Network</a:t>
            </a:r>
            <a:endParaRPr lang="zh-TW" altLang="en-US" dirty="0">
              <a:latin typeface="Cambria" panose="02040503050406030204" pitchFamily="18" charset="0"/>
            </a:endParaRPr>
          </a:p>
        </p:txBody>
      </p:sp>
      <p:pic>
        <p:nvPicPr>
          <p:cNvPr id="3" name="圖片 2"/>
          <p:cNvPicPr>
            <a:picLocks noChangeAspect="1"/>
          </p:cNvPicPr>
          <p:nvPr/>
        </p:nvPicPr>
        <p:blipFill>
          <a:blip r:embed="rId3"/>
          <a:stretch>
            <a:fillRect/>
          </a:stretch>
        </p:blipFill>
        <p:spPr>
          <a:xfrm>
            <a:off x="2587523" y="1201466"/>
            <a:ext cx="3968954" cy="5639090"/>
          </a:xfrm>
          <a:prstGeom prst="rect">
            <a:avLst/>
          </a:prstGeom>
        </p:spPr>
      </p:pic>
    </p:spTree>
    <p:extLst>
      <p:ext uri="{BB962C8B-B14F-4D97-AF65-F5344CB8AC3E}">
        <p14:creationId xmlns:p14="http://schemas.microsoft.com/office/powerpoint/2010/main" val="87225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ambria" panose="02040503050406030204" pitchFamily="18" charset="0"/>
                <a:ea typeface="Cambria" panose="02040503050406030204" pitchFamily="18" charset="0"/>
              </a:rPr>
              <a:t>Define Optimizer/Loss function</a:t>
            </a:r>
            <a:endParaRPr lang="zh-TW" altLang="en-US" dirty="0">
              <a:latin typeface="Cambria" panose="02040503050406030204" pitchFamily="18" charset="0"/>
            </a:endParaRPr>
          </a:p>
        </p:txBody>
      </p:sp>
      <p:sp>
        <p:nvSpPr>
          <p:cNvPr id="3" name="內容版面配置區 2"/>
          <p:cNvSpPr>
            <a:spLocks noGrp="1"/>
          </p:cNvSpPr>
          <p:nvPr>
            <p:ph idx="1"/>
          </p:nvPr>
        </p:nvSpPr>
        <p:spPr/>
        <p:txBody>
          <a:bodyPr/>
          <a:lstStyle/>
          <a:p>
            <a:r>
              <a:rPr lang="en-US" altLang="zh-TW" b="1" dirty="0"/>
              <a:t>Negative log likelihood loss</a:t>
            </a:r>
          </a:p>
          <a:p>
            <a:r>
              <a:rPr lang="en-US" altLang="zh-TW" b="1" dirty="0" err="1"/>
              <a:t>Adadelta</a:t>
            </a:r>
            <a:endParaRPr lang="en-US" altLang="zh-TW" b="1" dirty="0"/>
          </a:p>
        </p:txBody>
      </p:sp>
      <p:pic>
        <p:nvPicPr>
          <p:cNvPr id="4" name="圖片 3"/>
          <p:cNvPicPr>
            <a:picLocks noChangeAspect="1"/>
          </p:cNvPicPr>
          <p:nvPr/>
        </p:nvPicPr>
        <p:blipFill>
          <a:blip r:embed="rId3"/>
          <a:stretch>
            <a:fillRect/>
          </a:stretch>
        </p:blipFill>
        <p:spPr>
          <a:xfrm>
            <a:off x="514350" y="3657972"/>
            <a:ext cx="8115300" cy="419100"/>
          </a:xfrm>
          <a:prstGeom prst="rect">
            <a:avLst/>
          </a:prstGeom>
        </p:spPr>
      </p:pic>
      <p:pic>
        <p:nvPicPr>
          <p:cNvPr id="5" name="圖片 4"/>
          <p:cNvPicPr>
            <a:picLocks noChangeAspect="1"/>
          </p:cNvPicPr>
          <p:nvPr/>
        </p:nvPicPr>
        <p:blipFill>
          <a:blip r:embed="rId4"/>
          <a:stretch>
            <a:fillRect/>
          </a:stretch>
        </p:blipFill>
        <p:spPr>
          <a:xfrm>
            <a:off x="514350" y="3195998"/>
            <a:ext cx="5758976" cy="421389"/>
          </a:xfrm>
          <a:prstGeom prst="rect">
            <a:avLst/>
          </a:prstGeom>
        </p:spPr>
      </p:pic>
    </p:spTree>
    <p:extLst>
      <p:ext uri="{BB962C8B-B14F-4D97-AF65-F5344CB8AC3E}">
        <p14:creationId xmlns:p14="http://schemas.microsoft.com/office/powerpoint/2010/main" val="1982753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24942"/>
            <a:ext cx="8229600" cy="1143000"/>
          </a:xfrm>
        </p:spPr>
        <p:txBody>
          <a:bodyPr>
            <a:normAutofit/>
          </a:bodyPr>
          <a:lstStyle/>
          <a:p>
            <a:pPr lvl="1" algn="ctr" rtl="0">
              <a:spcBef>
                <a:spcPct val="0"/>
              </a:spcBef>
            </a:pPr>
            <a:r>
              <a:rPr lang="en-US" altLang="zh-TW" sz="4400" dirty="0">
                <a:latin typeface="Cambria" panose="02040503050406030204" pitchFamily="18" charset="0"/>
                <a:ea typeface="Cambria" panose="02040503050406030204" pitchFamily="18" charset="0"/>
              </a:rPr>
              <a:t>Learning rate scheduling</a:t>
            </a:r>
            <a:endParaRPr lang="zh-TW" altLang="en-US" sz="2800" dirty="0">
              <a:latin typeface="Cambria" panose="02040503050406030204" pitchFamily="18" charset="0"/>
            </a:endParaRPr>
          </a:p>
        </p:txBody>
      </p:sp>
      <p:pic>
        <p:nvPicPr>
          <p:cNvPr id="5" name="圖片 4"/>
          <p:cNvPicPr>
            <a:picLocks noChangeAspect="1"/>
          </p:cNvPicPr>
          <p:nvPr/>
        </p:nvPicPr>
        <p:blipFill>
          <a:blip r:embed="rId3"/>
          <a:stretch>
            <a:fillRect/>
          </a:stretch>
        </p:blipFill>
        <p:spPr>
          <a:xfrm>
            <a:off x="80936" y="3284984"/>
            <a:ext cx="8686826" cy="374687"/>
          </a:xfrm>
          <a:prstGeom prst="rect">
            <a:avLst/>
          </a:prstGeom>
        </p:spPr>
      </p:pic>
    </p:spTree>
    <p:extLst>
      <p:ext uri="{BB962C8B-B14F-4D97-AF65-F5344CB8AC3E}">
        <p14:creationId xmlns:p14="http://schemas.microsoft.com/office/powerpoint/2010/main" val="427092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Training</a:t>
            </a:r>
            <a:endParaRPr lang="zh-TW" altLang="en-US" dirty="0">
              <a:latin typeface="Cambria" panose="02040503050406030204" pitchFamily="18" charset="0"/>
            </a:endParaRPr>
          </a:p>
        </p:txBody>
      </p:sp>
      <p:pic>
        <p:nvPicPr>
          <p:cNvPr id="3" name="圖片 2"/>
          <p:cNvPicPr>
            <a:picLocks noChangeAspect="1"/>
          </p:cNvPicPr>
          <p:nvPr/>
        </p:nvPicPr>
        <p:blipFill>
          <a:blip r:embed="rId3"/>
          <a:stretch>
            <a:fillRect/>
          </a:stretch>
        </p:blipFill>
        <p:spPr>
          <a:xfrm>
            <a:off x="683568" y="1452729"/>
            <a:ext cx="8261746" cy="4601686"/>
          </a:xfrm>
          <a:prstGeom prst="rect">
            <a:avLst/>
          </a:prstGeom>
        </p:spPr>
      </p:pic>
    </p:spTree>
    <p:extLst>
      <p:ext uri="{BB962C8B-B14F-4D97-AF65-F5344CB8AC3E}">
        <p14:creationId xmlns:p14="http://schemas.microsoft.com/office/powerpoint/2010/main" val="1772279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Testing</a:t>
            </a:r>
            <a:endParaRPr lang="zh-TW" altLang="en-US" dirty="0">
              <a:latin typeface="Cambria" panose="02040503050406030204" pitchFamily="18" charset="0"/>
            </a:endParaRPr>
          </a:p>
        </p:txBody>
      </p:sp>
      <p:pic>
        <p:nvPicPr>
          <p:cNvPr id="3" name="圖片 2"/>
          <p:cNvPicPr>
            <a:picLocks noChangeAspect="1"/>
          </p:cNvPicPr>
          <p:nvPr/>
        </p:nvPicPr>
        <p:blipFill>
          <a:blip r:embed="rId3"/>
          <a:stretch>
            <a:fillRect/>
          </a:stretch>
        </p:blipFill>
        <p:spPr>
          <a:xfrm>
            <a:off x="149131" y="1340768"/>
            <a:ext cx="8994869" cy="4568261"/>
          </a:xfrm>
          <a:prstGeom prst="rect">
            <a:avLst/>
          </a:prstGeom>
        </p:spPr>
      </p:pic>
    </p:spTree>
    <p:extLst>
      <p:ext uri="{BB962C8B-B14F-4D97-AF65-F5344CB8AC3E}">
        <p14:creationId xmlns:p14="http://schemas.microsoft.com/office/powerpoint/2010/main" val="97771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Cambria" panose="02040503050406030204" pitchFamily="18" charset="0"/>
                <a:ea typeface="Cambria" panose="02040503050406030204" pitchFamily="18" charset="0"/>
              </a:rPr>
              <a:t>Run and Save model</a:t>
            </a:r>
            <a:endParaRPr lang="zh-TW" altLang="en-US" dirty="0">
              <a:latin typeface="Cambria" panose="02040503050406030204" pitchFamily="18" charset="0"/>
            </a:endParaRPr>
          </a:p>
        </p:txBody>
      </p:sp>
      <p:pic>
        <p:nvPicPr>
          <p:cNvPr id="5" name="圖片 4"/>
          <p:cNvPicPr>
            <a:picLocks noChangeAspect="1"/>
          </p:cNvPicPr>
          <p:nvPr/>
        </p:nvPicPr>
        <p:blipFill>
          <a:blip r:embed="rId2"/>
          <a:stretch>
            <a:fillRect/>
          </a:stretch>
        </p:blipFill>
        <p:spPr>
          <a:xfrm>
            <a:off x="261937" y="2176462"/>
            <a:ext cx="8620125" cy="2505075"/>
          </a:xfrm>
          <a:prstGeom prst="rect">
            <a:avLst/>
          </a:prstGeom>
        </p:spPr>
      </p:pic>
    </p:spTree>
    <p:extLst>
      <p:ext uri="{BB962C8B-B14F-4D97-AF65-F5344CB8AC3E}">
        <p14:creationId xmlns:p14="http://schemas.microsoft.com/office/powerpoint/2010/main" val="4406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ambria" panose="02040503050406030204" pitchFamily="18" charset="0"/>
                <a:ea typeface="Cambria" panose="02040503050406030204" pitchFamily="18" charset="0"/>
              </a:rPr>
              <a:t>Frameworks</a:t>
            </a:r>
            <a:endParaRPr lang="zh-TW" altLang="en-US" dirty="0">
              <a:latin typeface="Cambria" panose="02040503050406030204" pitchFamily="18" charset="0"/>
            </a:endParaRPr>
          </a:p>
        </p:txBody>
      </p:sp>
      <p:pic>
        <p:nvPicPr>
          <p:cNvPr id="1028" name="Picture 4" descr="ãTENSORFLOW ICONãçåçæå°çµæ"/>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30" r="19555" b="4054"/>
          <a:stretch/>
        </p:blipFill>
        <p:spPr bwMode="auto">
          <a:xfrm>
            <a:off x="733881" y="1601372"/>
            <a:ext cx="1569070" cy="1363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PYTORCH ICONãçåçæå°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468385"/>
            <a:ext cx="2664296" cy="53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KERAS ICONãçåçæå°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9849" y="3435703"/>
            <a:ext cx="2016224" cy="584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ãcntk ICON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4703" y="2850427"/>
            <a:ext cx="1872208" cy="1263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CHAINER ICONãçåçæå°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283" y="4406086"/>
            <a:ext cx="1802266" cy="9446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ãCAFFE framework ICONãçåçæå°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2487" y="4393079"/>
            <a:ext cx="2182962" cy="11460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CAFFE framework ICONãçåçæå°çµæ"/>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9000" y="5064073"/>
            <a:ext cx="1301006" cy="130100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paddlepaddle.org/static/images/logo.png"/>
          <p:cNvPicPr>
            <a:picLocks noChangeAspect="1" noChangeArrowheads="1"/>
          </p:cNvPicPr>
          <p:nvPr/>
        </p:nvPicPr>
        <p:blipFill>
          <a:blip r:embed="rId10">
            <a:duotone>
              <a:prstClr val="black"/>
              <a:schemeClr val="tx1">
                <a:tint val="45000"/>
                <a:satMod val="400000"/>
              </a:schemeClr>
            </a:duotone>
            <a:extLst>
              <a:ext uri="{BEBA8EAE-BF5A-486C-A8C5-ECC9F3942E4B}">
                <a14:imgProps xmlns:a14="http://schemas.microsoft.com/office/drawing/2010/main">
                  <a14:imgLayer r:embed="rId11">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817046" y="1745041"/>
            <a:ext cx="2800309" cy="11053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ãMXNETãçåçæå°çµæ"/>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4310" y="5652493"/>
            <a:ext cx="2341646" cy="80084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ãDL4jãçåçæå°çµæ"/>
          <p:cNvPicPr>
            <a:picLocks noChangeAspect="1" noChangeArrowheads="1"/>
          </p:cNvPicPr>
          <p:nvPr/>
        </p:nvPicPr>
        <p:blipFill>
          <a:blip r:embed="rId13" cstate="print">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081737" y="4355182"/>
            <a:ext cx="2219574" cy="82637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ãtorch deep learningãçåçæå°çµæ"/>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81603" y="3755952"/>
            <a:ext cx="1814533" cy="685292"/>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988192" y="6296807"/>
            <a:ext cx="1877437" cy="400110"/>
          </a:xfrm>
          <a:prstGeom prst="rect">
            <a:avLst/>
          </a:prstGeom>
          <a:noFill/>
        </p:spPr>
        <p:txBody>
          <a:bodyPr wrap="none" rtlCol="0">
            <a:spAutoFit/>
          </a:bodyPr>
          <a:lstStyle/>
          <a:p>
            <a:r>
              <a:rPr lang="en-US" sz="2000" b="1" dirty="0">
                <a:latin typeface="Cambria" panose="02040503050406030204" pitchFamily="18" charset="0"/>
                <a:ea typeface="Cambria" panose="02040503050406030204" pitchFamily="18" charset="0"/>
              </a:rPr>
              <a:t>And others……</a:t>
            </a:r>
          </a:p>
        </p:txBody>
      </p:sp>
      <p:sp>
        <p:nvSpPr>
          <p:cNvPr id="16" name="橢圓 15"/>
          <p:cNvSpPr/>
          <p:nvPr/>
        </p:nvSpPr>
        <p:spPr>
          <a:xfrm>
            <a:off x="2738728" y="2054765"/>
            <a:ext cx="2841383" cy="1267579"/>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字方塊 16"/>
          <p:cNvSpPr txBox="1"/>
          <p:nvPr/>
        </p:nvSpPr>
        <p:spPr>
          <a:xfrm>
            <a:off x="3005133" y="1544386"/>
            <a:ext cx="2346989" cy="369332"/>
          </a:xfrm>
          <a:prstGeom prst="rect">
            <a:avLst/>
          </a:prstGeom>
          <a:noFill/>
        </p:spPr>
        <p:txBody>
          <a:bodyPr wrap="none" rtlCol="0">
            <a:spAutoFit/>
          </a:bodyPr>
          <a:lstStyle/>
          <a:p>
            <a:r>
              <a:rPr lang="en-US" altLang="zh-TW" b="1" dirty="0">
                <a:solidFill>
                  <a:srgbClr val="FF0000"/>
                </a:solidFill>
                <a:latin typeface="Cambria" panose="02040503050406030204" pitchFamily="18" charset="0"/>
                <a:ea typeface="Cambria" panose="02040503050406030204" pitchFamily="18" charset="0"/>
              </a:rPr>
              <a:t>We will focus on this</a:t>
            </a:r>
          </a:p>
        </p:txBody>
      </p:sp>
    </p:spTree>
    <p:extLst>
      <p:ext uri="{BB962C8B-B14F-4D97-AF65-F5344CB8AC3E}">
        <p14:creationId xmlns:p14="http://schemas.microsoft.com/office/powerpoint/2010/main" val="249019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916832"/>
            <a:ext cx="8229600" cy="2044824"/>
          </a:xfrm>
        </p:spPr>
        <p:txBody>
          <a:bodyPr/>
          <a:lstStyle/>
          <a:p>
            <a:r>
              <a:rPr lang="en-US" altLang="zh-TW" sz="2400" dirty="0">
                <a:latin typeface="Cambria" panose="02040503050406030204" pitchFamily="18" charset="0"/>
                <a:ea typeface="Cambria" panose="02040503050406030204" pitchFamily="18" charset="0"/>
                <a:cs typeface="Calibri" panose="020F0502020204030204" pitchFamily="34" charset="0"/>
              </a:rPr>
              <a:t>Developing and testing new ideas are quickly</a:t>
            </a:r>
          </a:p>
          <a:p>
            <a:r>
              <a:rPr lang="en-US" altLang="zh-TW" sz="2400" dirty="0">
                <a:latin typeface="Cambria" panose="02040503050406030204" pitchFamily="18" charset="0"/>
                <a:ea typeface="Cambria" panose="02040503050406030204" pitchFamily="18" charset="0"/>
                <a:cs typeface="Calibri" panose="020F0502020204030204" pitchFamily="34" charset="0"/>
              </a:rPr>
              <a:t>Computing gradients automatically</a:t>
            </a:r>
          </a:p>
          <a:p>
            <a:r>
              <a:rPr lang="en-US" altLang="zh-TW" sz="2400" dirty="0">
                <a:latin typeface="Cambria" panose="02040503050406030204" pitchFamily="18" charset="0"/>
                <a:ea typeface="Cambria" panose="02040503050406030204" pitchFamily="18" charset="0"/>
                <a:cs typeface="Calibri" panose="020F0502020204030204" pitchFamily="34" charset="0"/>
              </a:rPr>
              <a:t>Running model structures on GPU is efficiently</a:t>
            </a:r>
          </a:p>
        </p:txBody>
      </p:sp>
      <p:sp>
        <p:nvSpPr>
          <p:cNvPr id="4" name="內容版面配置區 2"/>
          <p:cNvSpPr txBox="1">
            <a:spLocks/>
          </p:cNvSpPr>
          <p:nvPr/>
        </p:nvSpPr>
        <p:spPr>
          <a:xfrm>
            <a:off x="0" y="4365104"/>
            <a:ext cx="91440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TW" sz="2800" b="1" dirty="0">
                <a:latin typeface="Cambria" panose="02040503050406030204" pitchFamily="18" charset="0"/>
                <a:ea typeface="Cambria" panose="02040503050406030204" pitchFamily="18" charset="0"/>
                <a:cs typeface="Calibri" panose="020F0502020204030204" pitchFamily="34" charset="0"/>
              </a:rPr>
              <a:t>Please use </a:t>
            </a:r>
            <a:r>
              <a:rPr lang="en-US" altLang="zh-TW" sz="2800" b="1" dirty="0">
                <a:solidFill>
                  <a:srgbClr val="FF0000"/>
                </a:solidFill>
                <a:latin typeface="Cambria" panose="02040503050406030204" pitchFamily="18" charset="0"/>
                <a:ea typeface="Cambria" panose="02040503050406030204" pitchFamily="18" charset="0"/>
                <a:cs typeface="Calibri" panose="020F0502020204030204" pitchFamily="34" charset="0"/>
              </a:rPr>
              <a:t>PyTorch</a:t>
            </a:r>
            <a:r>
              <a:rPr lang="en-US" altLang="zh-TW" sz="2800" b="1" dirty="0">
                <a:latin typeface="Cambria" panose="02040503050406030204" pitchFamily="18" charset="0"/>
                <a:ea typeface="Cambria" panose="02040503050406030204" pitchFamily="18" charset="0"/>
                <a:cs typeface="Calibri" panose="020F0502020204030204" pitchFamily="34" charset="0"/>
              </a:rPr>
              <a:t> to complete all your assignments !!</a:t>
            </a:r>
            <a:endParaRPr lang="en-US" altLang="zh-TW" sz="2800" b="1" dirty="0">
              <a:solidFill>
                <a:srgbClr val="FF0000"/>
              </a:solidFill>
              <a:latin typeface="Cambria" panose="02040503050406030204" pitchFamily="18" charset="0"/>
              <a:ea typeface="Cambria" panose="02040503050406030204" pitchFamily="18" charset="0"/>
              <a:cs typeface="Calibri" panose="020F0502020204030204" pitchFamily="34" charset="0"/>
            </a:endParaRPr>
          </a:p>
        </p:txBody>
      </p:sp>
      <p:pic>
        <p:nvPicPr>
          <p:cNvPr id="5" name="Picture 6" descr="ãPYTORCH IC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5157195"/>
            <a:ext cx="2664296" cy="5328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ãPYTORCH IC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5157194"/>
            <a:ext cx="2664296" cy="5328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ãPYTORCH IC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5157193"/>
            <a:ext cx="2664296" cy="532859"/>
          </a:xfrm>
          <a:prstGeom prst="rect">
            <a:avLst/>
          </a:prstGeom>
          <a:noFill/>
          <a:extLst>
            <a:ext uri="{909E8E84-426E-40DD-AFC4-6F175D3DCCD1}">
              <a14:hiddenFill xmlns:a14="http://schemas.microsoft.com/office/drawing/2010/main">
                <a:solidFill>
                  <a:srgbClr val="FFFFFF"/>
                </a:solidFill>
              </a14:hiddenFill>
            </a:ext>
          </a:extLst>
        </p:spPr>
      </p:pic>
      <p:sp>
        <p:nvSpPr>
          <p:cNvPr id="8" name="標題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200" dirty="0">
                <a:latin typeface="Cambria" panose="02040503050406030204" pitchFamily="18" charset="0"/>
                <a:ea typeface="Cambria" panose="02040503050406030204" pitchFamily="18" charset="0"/>
              </a:rPr>
              <a:t>The advantages of deep learning frameworks</a:t>
            </a:r>
            <a:endParaRPr lang="zh-TW" altLang="en-US" sz="3200" dirty="0">
              <a:latin typeface="Cambria" panose="02040503050406030204" pitchFamily="18" charset="0"/>
            </a:endParaRPr>
          </a:p>
        </p:txBody>
      </p:sp>
    </p:spTree>
    <p:extLst>
      <p:ext uri="{BB962C8B-B14F-4D97-AF65-F5344CB8AC3E}">
        <p14:creationId xmlns:p14="http://schemas.microsoft.com/office/powerpoint/2010/main" val="309321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885" y="260648"/>
            <a:ext cx="7488832" cy="620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852550" y="5584362"/>
            <a:ext cx="5899372" cy="369332"/>
          </a:xfrm>
          <a:prstGeom prst="rect">
            <a:avLst/>
          </a:prstGeom>
          <a:noFill/>
        </p:spPr>
        <p:txBody>
          <a:bodyPr wrap="none" rtlCol="0">
            <a:spAutoFit/>
          </a:bodyPr>
          <a:lstStyle/>
          <a:p>
            <a:r>
              <a:rPr lang="en-US" altLang="zh-TW" dirty="0">
                <a:latin typeface="Cambria" panose="02040503050406030204" pitchFamily="18" charset="0"/>
                <a:ea typeface="Cambria" panose="02040503050406030204" pitchFamily="18" charset="0"/>
              </a:rPr>
              <a:t>Neural network can be denoted as a directed acyclic graph</a:t>
            </a:r>
            <a:endParaRPr lang="zh-TW" alt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3" name="文字方塊 2"/>
              <p:cNvSpPr txBox="1"/>
              <p:nvPr/>
            </p:nvSpPr>
            <p:spPr>
              <a:xfrm>
                <a:off x="7020272" y="764704"/>
                <a:ext cx="1697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a:rPr>
                        <m:t>𝑥</m:t>
                      </m:r>
                      <m:r>
                        <a:rPr lang="en-US" altLang="zh-TW" sz="2800" b="0" i="1" smtClean="0">
                          <a:latin typeface="Cambria Math"/>
                          <a:ea typeface="Cambria Math"/>
                        </a:rPr>
                        <m:t>×</m:t>
                      </m:r>
                      <m:r>
                        <a:rPr lang="en-US" altLang="zh-TW" sz="2800" b="0" i="1" smtClean="0">
                          <a:latin typeface="Cambria Math"/>
                          <a:ea typeface="Cambria Math"/>
                        </a:rPr>
                        <m:t>𝑦</m:t>
                      </m:r>
                      <m:r>
                        <a:rPr lang="en-US" altLang="zh-TW" sz="2800" b="0" i="1" smtClean="0">
                          <a:latin typeface="Cambria Math"/>
                          <a:ea typeface="Cambria Math"/>
                        </a:rPr>
                        <m:t>+</m:t>
                      </m:r>
                      <m:r>
                        <a:rPr lang="en-US" altLang="zh-TW" sz="2800" b="0" i="1" smtClean="0">
                          <a:latin typeface="Cambria Math"/>
                          <a:ea typeface="Cambria Math"/>
                        </a:rPr>
                        <m:t>𝑧</m:t>
                      </m:r>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020272" y="764704"/>
                <a:ext cx="1697131" cy="523220"/>
              </a:xfrm>
              <a:prstGeom prst="rect">
                <a:avLst/>
              </a:prstGeom>
              <a:blipFill rotWithShape="1">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8464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7422"/>
            <a:ext cx="9069137" cy="459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4725144"/>
            <a:ext cx="3024336" cy="108012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3" name="文字方塊 2"/>
          <p:cNvSpPr txBox="1"/>
          <p:nvPr/>
        </p:nvSpPr>
        <p:spPr>
          <a:xfrm>
            <a:off x="1691680" y="5733256"/>
            <a:ext cx="1944700" cy="369332"/>
          </a:xfrm>
          <a:prstGeom prst="rect">
            <a:avLst/>
          </a:prstGeom>
          <a:noFill/>
        </p:spPr>
        <p:txBody>
          <a:bodyPr wrap="none" rtlCol="0">
            <a:spAutoFit/>
          </a:bodyPr>
          <a:lstStyle/>
          <a:p>
            <a:r>
              <a:rPr lang="en-US" altLang="zh-TW" dirty="0"/>
              <a:t>compute gradients</a:t>
            </a:r>
            <a:endParaRPr lang="zh-TW" altLang="en-US" dirty="0"/>
          </a:p>
        </p:txBody>
      </p:sp>
    </p:spTree>
    <p:extLst>
      <p:ext uri="{BB962C8B-B14F-4D97-AF65-F5344CB8AC3E}">
        <p14:creationId xmlns:p14="http://schemas.microsoft.com/office/powerpoint/2010/main" val="18420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9" y="1343024"/>
            <a:ext cx="9034193" cy="475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45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 y="1196752"/>
            <a:ext cx="9141738" cy="4321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5292080" y="5723964"/>
            <a:ext cx="3118803" cy="369332"/>
          </a:xfrm>
          <a:prstGeom prst="rect">
            <a:avLst/>
          </a:prstGeom>
          <a:noFill/>
        </p:spPr>
        <p:txBody>
          <a:bodyPr wrap="none" rtlCol="0">
            <a:spAutoFit/>
          </a:bodyPr>
          <a:lstStyle/>
          <a:p>
            <a:r>
              <a:rPr lang="en-US" altLang="zh-TW" dirty="0"/>
              <a:t>.backward()   compute gradient</a:t>
            </a:r>
            <a:endParaRPr lang="zh-TW" altLang="en-US" dirty="0"/>
          </a:p>
        </p:txBody>
      </p:sp>
    </p:spTree>
    <p:extLst>
      <p:ext uri="{BB962C8B-B14F-4D97-AF65-F5344CB8AC3E}">
        <p14:creationId xmlns:p14="http://schemas.microsoft.com/office/powerpoint/2010/main" val="14398621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TotalTime>
  <Words>1955</Words>
  <Application>Microsoft Office PowerPoint</Application>
  <PresentationFormat>如螢幕大小 (4:3)</PresentationFormat>
  <Paragraphs>220</Paragraphs>
  <Slides>36</Slides>
  <Notes>35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新細明體</vt:lpstr>
      <vt:lpstr>Arial</vt:lpstr>
      <vt:lpstr>Calibri</vt:lpstr>
      <vt:lpstr>Cambria</vt:lpstr>
      <vt:lpstr>Cambria Math</vt:lpstr>
      <vt:lpstr>Office 佈景主題</vt:lpstr>
      <vt:lpstr>Deep Learning Software PyTorch</vt:lpstr>
      <vt:lpstr>Frameworks</vt:lpstr>
      <vt:lpstr>Frameworks</vt:lpstr>
      <vt:lpstr>Frameworks</vt:lpstr>
      <vt:lpstr>PowerPoint 簡報</vt:lpstr>
      <vt:lpstr>PowerPoint 簡報</vt:lpstr>
      <vt:lpstr>PowerPoint 簡報</vt:lpstr>
      <vt:lpstr>PowerPoint 簡報</vt:lpstr>
      <vt:lpstr>PowerPoint 簡報</vt:lpstr>
      <vt:lpstr>PowerPoint 簡報</vt:lpstr>
      <vt:lpstr>Example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Real Application</vt:lpstr>
      <vt:lpstr>Build and train a CNN classifier</vt:lpstr>
      <vt:lpstr>Set hyperparameters</vt:lpstr>
      <vt:lpstr>Data Loader</vt:lpstr>
      <vt:lpstr>Data Loader</vt:lpstr>
      <vt:lpstr>Define Network</vt:lpstr>
      <vt:lpstr>Define Optimizer/Loss function</vt:lpstr>
      <vt:lpstr>Learning rate scheduling</vt:lpstr>
      <vt:lpstr>Training</vt:lpstr>
      <vt:lpstr>Testing</vt:lpstr>
      <vt:lpstr>Run and Save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Warm Up</dc:title>
  <dc:creator>Jia_Ren</dc:creator>
  <cp:lastModifiedBy>BSP_ASUS_rosegold2</cp:lastModifiedBy>
  <cp:revision>187</cp:revision>
  <dcterms:created xsi:type="dcterms:W3CDTF">2017-09-16T10:35:01Z</dcterms:created>
  <dcterms:modified xsi:type="dcterms:W3CDTF">2022-07-04T13:21:55Z</dcterms:modified>
</cp:coreProperties>
</file>