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verAUteIWk5yR1ZqMUqc8CKzv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27564F-6685-4F36-AC79-511906035AA5}">
  <a:tblStyle styleId="{DA27564F-6685-4F36-AC79-511906035AA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ym.openai.com/docs/" TargetMode="External"/><Relationship Id="rId4" Type="http://schemas.openxmlformats.org/officeDocument/2006/relationships/hyperlink" Target="https://github.com/openai/gym/wiki/Pendulum-v0" TargetMode="External"/><Relationship Id="rId5" Type="http://schemas.openxmlformats.org/officeDocument/2006/relationships/hyperlink" Target="https://pytorch.org/tutorials/intermediate/reinforcement_q_learning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>
            <p:ph type="ctrTitle"/>
          </p:nvPr>
        </p:nvSpPr>
        <p:spPr>
          <a:xfrm>
            <a:off x="526953" y="2147972"/>
            <a:ext cx="7687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b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5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6</a:t>
            </a:r>
            <a:endParaRPr b="1" sz="5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zh-TW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Reinforcement Learning</a:t>
            </a:r>
            <a:br>
              <a:rPr b="1" lang="zh-TW" sz="5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  <a:t>TA 李政毅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2" name="Google Shape;132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Deep Learning and Practice, Summer 2022, NYCU CGI 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4. Scoring Criteria</a:t>
            </a:r>
            <a:endParaRPr/>
          </a:p>
        </p:txBody>
      </p:sp>
      <p:sp>
        <p:nvSpPr>
          <p:cNvPr id="222" name="Google Shape;222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340178" y="1012111"/>
            <a:ext cx="85827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your work, otherwise no credit will be granted.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Report (80%)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(DO explain; do not only copy and paste your codes.)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Bonus (15%)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and Experiment on Double-DQN (5%)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and Experiment on TD3 (Twin-Delayed DDPG) (10%)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(20%)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[LunarLander-v2] Average reward of 10 testing episodes: Average ÷ 30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[LunarLanderContinuous-v2] Average reward of 10 testing episodes: Average ÷ 30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Deep Learning and Practice, Summer 2022, NYCU CGI Lab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5. Reminders</a:t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2" name="Google Shape;232;p11"/>
          <p:cNvSpPr txBox="1"/>
          <p:nvPr/>
        </p:nvSpPr>
        <p:spPr>
          <a:xfrm>
            <a:off x="340178" y="1012112"/>
            <a:ext cx="7886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network architecture and hyper-parameters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 from the defaults.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the </a:t>
            </a:r>
            <a:r>
              <a:rPr b="0" i="0" lang="zh-TW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shape</a:t>
            </a: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tensors all the time especially when calculating the </a:t>
            </a:r>
            <a:r>
              <a:rPr b="0" i="0" lang="zh-TW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</a:t>
            </a: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aware of the </a:t>
            </a:r>
            <a:r>
              <a:rPr b="0" i="0" lang="zh-TW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indentation</a:t>
            </a: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hints.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testing DDPG, action selection need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 the noise.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Deep Learning and Practice, Summer 2022, NYCU CGI Lab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40" name="Google Shape;240;p12"/>
          <p:cNvSpPr txBox="1"/>
          <p:nvPr/>
        </p:nvSpPr>
        <p:spPr>
          <a:xfrm>
            <a:off x="327558" y="1123819"/>
            <a:ext cx="86868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Mnih, Volodymyr et al. “Playing Atari with Deep Reinforcement Learning.” ArXiv abs/1312.5602 (2013).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Mnih, Volodymyr et al. “Human-level control through deep reinforcement learning.” Nature 518 (2015):529-533.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 Hasselt, Hado, Arthur Guez, and David Silver. “Deep Reinforcement Learning with DoubleQ-Learning.” AAAI. 2016.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Lillicrap, Timothy P. et al. “Continuous control with deep reinforcement learning.” CoRRabs/1509.02971 (2015).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Silver, David et al. “Deterministic Policy Gradient Algorithms.” ICML (2014).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Fujimoto, S., Hoof, H.V., &amp; Meger, D. (2018). Addressing Function Approximation Error in Actor-Critic Methods. ArXiv, abs/1802.09477.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OpenAI. “OpenAI Gym Documentation.” Retrieved from Getting Started with Gym: </a:t>
            </a:r>
            <a:r>
              <a:rPr b="0" i="0" lang="zh-TW" sz="1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https://gym.openai.com/docs/</a:t>
            </a: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OpenAI. “OpenAI Wiki for Pendulum v0.” Retrieved from Github:  </a:t>
            </a:r>
            <a:r>
              <a:rPr b="0" i="0" lang="zh-TW" sz="1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https://github.com/openai/gym/wiki/Pendulum-v0</a:t>
            </a: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PyTorch. “Reinforcement Learning (DQN) Tutorial.” Retrieved from PyTorch Tutorials: </a:t>
            </a:r>
            <a:r>
              <a:rPr b="0" i="0" lang="zh-TW" sz="1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https://pytorch.org/tutorials/intermediate/reinforcement_q_learning.html</a:t>
            </a:r>
            <a:r>
              <a:rPr b="0" i="0" lang="zh-TW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2" name="Google Shape;24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Deep Learning and Practice, Summer 2022, NYCU CGI 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>
            <p:ph type="ctrTitle"/>
          </p:nvPr>
        </p:nvSpPr>
        <p:spPr>
          <a:xfrm>
            <a:off x="438463" y="1974679"/>
            <a:ext cx="768740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b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Deadline: 2022/8/30(Tue) 23:59</a:t>
            </a:r>
            <a:b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Demo</a:t>
            </a:r>
            <a:b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9" name="Google Shape;139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Deep Learning and Practice, Summer 2022, NYCU CGI Lab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ctrTitle"/>
          </p:nvPr>
        </p:nvSpPr>
        <p:spPr>
          <a:xfrm>
            <a:off x="375782" y="1170892"/>
            <a:ext cx="768740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b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use sample code,</a:t>
            </a:r>
            <a:b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 no credit.</a:t>
            </a:r>
            <a:b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674760" y="1128018"/>
            <a:ext cx="144655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lab,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Deep Learning and Practice, Summer 2022, NYCU CGI Lab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lang="zh-TW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408758" y="1204609"/>
            <a:ext cx="5001442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TW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Solve </a:t>
            </a:r>
            <a:r>
              <a:rPr b="1" i="0" lang="zh-TW" sz="1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LunarLander-v2</a:t>
            </a:r>
            <a:r>
              <a:rPr b="1" i="0" lang="zh-TW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b="1" i="0" lang="zh-TW" sz="15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DQN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TW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Solve </a:t>
            </a:r>
            <a:r>
              <a:rPr b="1" i="0" lang="zh-TW" sz="1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LunarLanderContinuous-v2</a:t>
            </a:r>
            <a:r>
              <a:rPr b="1" i="0" lang="zh-TW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b="1" i="0" lang="zh-TW" sz="15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DDPG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TW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Modify and Run Sample Code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TW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Scoring Criteria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TW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Reminders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6" name="Google Shape;156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Deep Learning and Practice, Summer 2022, NYCU CGI Lab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LunarLander-v2</a:t>
            </a:r>
            <a:endParaRPr/>
          </a:p>
        </p:txBody>
      </p:sp>
      <p:sp>
        <p:nvSpPr>
          <p:cNvPr id="163" name="Google Shape;163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345" y="1089899"/>
            <a:ext cx="2990923" cy="36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4193" y="768034"/>
            <a:ext cx="4691157" cy="401511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Deep Learning and Practice, Summer 2022, NYCU CGI Lab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58" y="1200230"/>
            <a:ext cx="4792844" cy="384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Deep Q-Network (DQN)</a:t>
            </a:r>
            <a:endParaRPr/>
          </a:p>
        </p:txBody>
      </p:sp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1602" y="1349930"/>
            <a:ext cx="3622610" cy="29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 txBox="1"/>
          <p:nvPr/>
        </p:nvSpPr>
        <p:spPr>
          <a:xfrm>
            <a:off x="347798" y="923231"/>
            <a:ext cx="78867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 – Deep Q-learning with experience replay: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655320" y="2343150"/>
            <a:ext cx="4442460" cy="40005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707231" y="3555205"/>
            <a:ext cx="4442460" cy="891064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707231" y="4446269"/>
            <a:ext cx="4442460" cy="212407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Deep Learning and Practice, Summer 2022, NYCU CGI Lab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562" y="1200225"/>
            <a:ext cx="4669578" cy="3911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7"/>
          <p:cNvGraphicFramePr/>
          <p:nvPr/>
        </p:nvGraphicFramePr>
        <p:xfrm>
          <a:off x="479033" y="1200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{DA27564F-6685-4F36-AC79-511906035AA5}</a:tableStyleId>
              </a:tblPr>
              <a:tblGrid>
                <a:gridCol w="4670650"/>
              </a:tblGrid>
              <a:tr h="391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49625" marL="49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7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Deep Deterministic Policy Gradient (DDPG)</a:t>
            </a:r>
            <a:endParaRPr/>
          </a:p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1602" y="1349930"/>
            <a:ext cx="3622610" cy="29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347798" y="923231"/>
            <a:ext cx="7886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2 – Deep Deterministic Policy Gradient Algorithm:</a:t>
            </a:r>
            <a:endParaRPr b="1" i="0" sz="14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707231" y="2466538"/>
            <a:ext cx="4442460" cy="315317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707231" y="3289538"/>
            <a:ext cx="4442460" cy="451882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707231" y="3752849"/>
            <a:ext cx="4442460" cy="554832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07231" y="4307681"/>
            <a:ext cx="4442460" cy="507682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Deep Learning and Practice, Summer 2022, NYCU CGI Lab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3. Modify Sample Code</a:t>
            </a:r>
            <a:endParaRPr/>
          </a:p>
        </p:txBody>
      </p:sp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347798" y="923231"/>
            <a:ext cx="78867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Find a #TODO comment with hints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remove the raise NotImplementedError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Deep Learning and Practice, Summer 2022, NYCU CGI Lab</a:t>
            </a:r>
            <a:endParaRPr/>
          </a:p>
        </p:txBody>
      </p:sp>
      <p:pic>
        <p:nvPicPr>
          <p:cNvPr id="206" name="Google Shape;20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0" y="1980188"/>
            <a:ext cx="6939424" cy="21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3. Run Sample Code</a:t>
            </a:r>
            <a:endParaRPr/>
          </a:p>
        </p:txBody>
      </p:sp>
      <p:sp>
        <p:nvSpPr>
          <p:cNvPr id="213" name="Google Shape;213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340178" y="1012112"/>
            <a:ext cx="7886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Simply train and test: python dqn.py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test and render: python dqn.py --test_only --render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Deep Learning and Practice, Summer 2022, NYCU CGI Lab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