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7"/>
  </p:notesMasterIdLst>
  <p:sldIdLst>
    <p:sldId id="256" r:id="rId2"/>
    <p:sldId id="257" r:id="rId3"/>
    <p:sldId id="264" r:id="rId4"/>
    <p:sldId id="278" r:id="rId5"/>
    <p:sldId id="276" r:id="rId6"/>
  </p:sldIdLst>
  <p:sldSz cx="9144000" cy="5143500" type="screen16x9"/>
  <p:notesSz cx="6858000" cy="9144000"/>
  <p:embeddedFontLst>
    <p:embeddedFont>
      <p:font typeface="MS Gothic" pitchFamily="49" charset="-128"/>
      <p:regular r:id="rId8"/>
    </p:embeddedFont>
    <p:embeddedFont>
      <p:font typeface="Permanent Marker" charset="0"/>
      <p:regular r:id="rId9"/>
    </p:embeddedFont>
    <p:embeddedFont>
      <p:font typeface="Source Sans Pro" charset="0"/>
      <p:regular r:id="rId10"/>
      <p:bold r:id="rId11"/>
      <p:italic r:id="rId12"/>
      <p:boldItalic r:id="rId13"/>
    </p:embeddedFont>
    <p:embeddedFont>
      <p:font typeface="Malgun Gothic" pitchFamily="34" charset="-127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0E8CC7-CA14-4CA6-950F-92B88E419334}">
  <a:tblStyle styleId="{5C0E8CC7-CA14-4CA6-950F-92B88E4193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19" autoAdjust="0"/>
  </p:normalViewPr>
  <p:slideViewPr>
    <p:cSldViewPr>
      <p:cViewPr varScale="1">
        <p:scale>
          <a:sx n="111" d="100"/>
          <a:sy n="111" d="100"/>
        </p:scale>
        <p:origin x="-624" y="-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911700" y="1200150"/>
            <a:ext cx="7320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blue">
  <p:cSld name="TITLE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557300" y="1640494"/>
            <a:ext cx="6029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557300" y="2668610"/>
            <a:ext cx="6029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yellow">
  <p:cSld name="TITLE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ctrTitle"/>
          </p:nvPr>
        </p:nvSpPr>
        <p:spPr>
          <a:xfrm>
            <a:off x="1557300" y="1640494"/>
            <a:ext cx="6029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1557300" y="2668610"/>
            <a:ext cx="6029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red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1104300" y="2276100"/>
            <a:ext cx="6935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35" name="Google Shape;35;p9"/>
          <p:cNvSpPr txBox="1"/>
          <p:nvPr/>
        </p:nvSpPr>
        <p:spPr>
          <a:xfrm>
            <a:off x="3593400" y="99212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chemeClr val="accen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blue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1104300" y="2276100"/>
            <a:ext cx="6935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39" name="Google Shape;39;p10"/>
          <p:cNvSpPr txBox="1"/>
          <p:nvPr/>
        </p:nvSpPr>
        <p:spPr>
          <a:xfrm>
            <a:off x="3593400" y="128382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chemeClr val="accent5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04800" y="1200150"/>
            <a:ext cx="3657000" cy="3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4682201" y="1200150"/>
            <a:ext cx="3657000" cy="3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89275" y="1200150"/>
            <a:ext cx="26319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3256047" y="1200150"/>
            <a:ext cx="26319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6022819" y="1200150"/>
            <a:ext cx="26319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1700" y="1200150"/>
            <a:ext cx="7320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2" r:id="rId9"/>
    <p:sldLayoutId id="2147483664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audiolibrary/music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code.almeros.com/water-ripple-canvas-and-javascript/" TargetMode="External"/><Relationship Id="rId12" Type="http://schemas.openxmlformats.org/officeDocument/2006/relationships/hyperlink" Target="https://www.googl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carnival.com/timon-free-presentation-template/154" TargetMode="External"/><Relationship Id="rId11" Type="http://schemas.openxmlformats.org/officeDocument/2006/relationships/hyperlink" Target="https://www.w3schools.com/" TargetMode="External"/><Relationship Id="rId5" Type="http://schemas.openxmlformats.org/officeDocument/2006/relationships/image" Target="../media/image14.png"/><Relationship Id="rId10" Type="http://schemas.openxmlformats.org/officeDocument/2006/relationships/hyperlink" Target="https://www.soundjay.com/" TargetMode="External"/><Relationship Id="rId4" Type="http://schemas.openxmlformats.org/officeDocument/2006/relationships/hyperlink" Target="index.html" TargetMode="External"/><Relationship Id="rId9" Type="http://schemas.openxmlformats.org/officeDocument/2006/relationships/hyperlink" Target="https://samplefocu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ctrTitle"/>
          </p:nvPr>
        </p:nvSpPr>
        <p:spPr>
          <a:xfrm>
            <a:off x="1331640" y="1203598"/>
            <a:ext cx="6552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solidFill>
                  <a:schemeClr val="tx1"/>
                </a:solidFill>
                <a:latin typeface="MS Gothic" pitchFamily="49" charset="-128"/>
                <a:ea typeface="MS Gothic" pitchFamily="49" charset="-128"/>
              </a:rPr>
              <a:t>資策會─</a:t>
            </a:r>
            <a:r>
              <a:rPr lang="en-US" altLang="zh-TW" sz="3200" dirty="0" smtClean="0">
                <a:solidFill>
                  <a:schemeClr val="tx1"/>
                </a:solidFill>
                <a:latin typeface="MS Gothic" pitchFamily="49" charset="-128"/>
                <a:ea typeface="MS Gothic" pitchFamily="49" charset="-128"/>
              </a:rPr>
              <a:t>AI</a:t>
            </a:r>
            <a:r>
              <a:rPr lang="zh-TW" altLang="en-US" sz="3200" dirty="0" smtClean="0">
                <a:solidFill>
                  <a:schemeClr val="tx1"/>
                </a:solidFill>
                <a:latin typeface="MS Gothic" pitchFamily="49" charset="-128"/>
                <a:ea typeface="MS Gothic" pitchFamily="49" charset="-128"/>
              </a:rPr>
              <a:t>應用全端工程師養成班</a:t>
            </a:r>
            <a:endParaRPr sz="3200" dirty="0">
              <a:solidFill>
                <a:schemeClr val="tx1"/>
              </a:solidFill>
              <a:latin typeface="MS Gothic" pitchFamily="49" charset="-128"/>
              <a:ea typeface="MS Gothic" pitchFamily="49" charset="-128"/>
            </a:endParaRPr>
          </a:p>
        </p:txBody>
      </p:sp>
      <p:sp>
        <p:nvSpPr>
          <p:cNvPr id="4" name="Google Shape;68;p17"/>
          <p:cNvSpPr txBox="1">
            <a:spLocks/>
          </p:cNvSpPr>
          <p:nvPr/>
        </p:nvSpPr>
        <p:spPr>
          <a:xfrm>
            <a:off x="1475656" y="2427734"/>
            <a:ext cx="6552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ermanent Marker"/>
              <a:buNone/>
              <a:tabLst/>
              <a:defRPr/>
            </a:pPr>
            <a:r>
              <a:rPr kumimoji="0" lang="zh-TW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itchFamily="49" charset="-128"/>
                <a:ea typeface="MS Gothic" pitchFamily="49" charset="-128"/>
                <a:cs typeface="Permanent Marker"/>
                <a:sym typeface="Permanent Marker"/>
              </a:rPr>
              <a:t>前端專題：</a:t>
            </a:r>
            <a:r>
              <a:rPr kumimoji="0" lang="en-US" altLang="zh-TW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 charset="0"/>
                <a:ea typeface="MS Gothic" pitchFamily="49" charset="-128"/>
                <a:cs typeface="Permanent Marker"/>
                <a:sym typeface="Permanent Marker"/>
              </a:rPr>
              <a:t>Stone Skimming</a:t>
            </a:r>
            <a:endParaRPr kumimoji="0" lang="zh-TW" altLang="en-US" sz="2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 charset="0"/>
              <a:ea typeface="MS Gothic" pitchFamily="49" charset="-128"/>
              <a:cs typeface="Permanent Marker"/>
              <a:sym typeface="Permanent Marker"/>
            </a:endParaRPr>
          </a:p>
        </p:txBody>
      </p:sp>
      <p:sp>
        <p:nvSpPr>
          <p:cNvPr id="5" name="Google Shape;68;p17"/>
          <p:cNvSpPr txBox="1">
            <a:spLocks/>
          </p:cNvSpPr>
          <p:nvPr/>
        </p:nvSpPr>
        <p:spPr>
          <a:xfrm>
            <a:off x="1547664" y="3435846"/>
            <a:ext cx="367240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ermanent Marker"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itchFamily="49" charset="-128"/>
                <a:ea typeface="MS Gothic" pitchFamily="49" charset="-128"/>
                <a:cs typeface="Permanent Marker"/>
                <a:sym typeface="Permanent Marker"/>
              </a:rPr>
              <a:t>指導老師：許雅婷、黃宗民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itchFamily="49" charset="-128"/>
              <a:ea typeface="MS Gothic" pitchFamily="49" charset="-128"/>
              <a:cs typeface="Permanent Marker"/>
              <a:sym typeface="Permanent Marker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ermanent Marker"/>
              <a:buNone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itchFamily="49" charset="-128"/>
              <a:ea typeface="MS Gothic" pitchFamily="49" charset="-128"/>
              <a:cs typeface="Permanent Marker"/>
              <a:sym typeface="Permanent Marker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ermanent Marker"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itchFamily="49" charset="-128"/>
                <a:ea typeface="MS Gothic" pitchFamily="49" charset="-128"/>
                <a:cs typeface="Permanent Marker"/>
                <a:sym typeface="Permanent Marker"/>
              </a:rPr>
              <a:t>學員：莊傳偉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itchFamily="49" charset="-128"/>
              <a:ea typeface="MS Gothic" pitchFamily="49" charset="-128"/>
              <a:cs typeface="Permanent Marker"/>
              <a:sym typeface="Permanent Mark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latin typeface="MS Gothic" pitchFamily="49" charset="-128"/>
                <a:ea typeface="MS Gothic" pitchFamily="49" charset="-128"/>
              </a:rPr>
              <a:t>製作動機</a:t>
            </a:r>
            <a:endParaRPr sz="2800" dirty="0">
              <a:latin typeface="MS Gothic" pitchFamily="49" charset="-128"/>
              <a:ea typeface="MS Gothic" pitchFamily="49" charset="-128"/>
            </a:endParaRPr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7" name="Google Shape;294;p41"/>
          <p:cNvSpPr txBox="1">
            <a:spLocks noGrp="1"/>
          </p:cNvSpPr>
          <p:nvPr>
            <p:ph type="body" idx="1"/>
          </p:nvPr>
        </p:nvSpPr>
        <p:spPr>
          <a:xfrm>
            <a:off x="827584" y="1059582"/>
            <a:ext cx="7320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115000"/>
              </a:lnSpc>
              <a:buSzPts val="2400"/>
            </a:pPr>
            <a:r>
              <a:rPr lang="zh-TW" altLang="en-US" sz="2400" dirty="0" smtClean="0">
                <a:latin typeface="MS Gothic" pitchFamily="49" charset="-128"/>
                <a:ea typeface="MS Gothic" pitchFamily="49" charset="-128"/>
              </a:rPr>
              <a:t>三週的訓練 → 檢核是否能應用</a:t>
            </a:r>
            <a:r>
              <a:rPr lang="zh-TW" altLang="en-US" sz="1200" dirty="0" smtClean="0">
                <a:latin typeface="MS Gothic" pitchFamily="49" charset="-128"/>
                <a:ea typeface="MS Gothic" pitchFamily="49" charset="-128"/>
              </a:rPr>
              <a:t>應</a:t>
            </a:r>
            <a:r>
              <a:rPr lang="zh-TW" altLang="en-US" sz="2400" dirty="0" smtClean="0">
                <a:latin typeface="MS Gothic" pitchFamily="49" charset="-128"/>
                <a:ea typeface="MS Gothic" pitchFamily="49" charset="-128"/>
              </a:rPr>
              <a:t>具備的技能</a:t>
            </a:r>
            <a:endParaRPr lang="en-US" altLang="zh-TW" sz="2400" dirty="0" smtClean="0">
              <a:latin typeface="MS Gothic" pitchFamily="49" charset="-128"/>
              <a:ea typeface="MS Gothic" pitchFamily="49" charset="-128"/>
            </a:endParaRPr>
          </a:p>
          <a:p>
            <a:pPr lvl="0" indent="-381000">
              <a:lnSpc>
                <a:spcPct val="115000"/>
              </a:lnSpc>
              <a:buSzPts val="2400"/>
              <a:buNone/>
            </a:pPr>
            <a:r>
              <a:rPr lang="en-US" altLang="zh-TW" sz="2400" dirty="0" smtClean="0">
                <a:latin typeface="MS Gothic" pitchFamily="49" charset="-128"/>
                <a:ea typeface="MS Gothic" pitchFamily="49" charset="-128"/>
              </a:rPr>
              <a:t>	(</a:t>
            </a:r>
            <a:r>
              <a:rPr lang="en-US" altLang="zh-TW" sz="2400" dirty="0" smtClean="0">
                <a:latin typeface="Source Sans Pro" charset="0"/>
                <a:ea typeface="MS Gothic" pitchFamily="49" charset="-128"/>
              </a:rPr>
              <a:t>HTML5</a:t>
            </a:r>
            <a:r>
              <a:rPr lang="zh-TW" altLang="en-US" sz="2400" dirty="0" smtClean="0">
                <a:latin typeface="Source Sans Pro" charset="0"/>
                <a:ea typeface="MS Gothic" pitchFamily="49" charset="-128"/>
              </a:rPr>
              <a:t>、</a:t>
            </a:r>
            <a:r>
              <a:rPr lang="en-US" altLang="zh-TW" sz="2400" dirty="0" smtClean="0">
                <a:latin typeface="Source Sans Pro" charset="0"/>
                <a:ea typeface="MS Gothic" pitchFamily="49" charset="-128"/>
              </a:rPr>
              <a:t>JavaScript</a:t>
            </a:r>
            <a:r>
              <a:rPr lang="zh-TW" altLang="en-US" sz="2400" dirty="0" smtClean="0">
                <a:latin typeface="Source Sans Pro" charset="0"/>
                <a:ea typeface="MS Gothic" pitchFamily="49" charset="-128"/>
              </a:rPr>
              <a:t>、</a:t>
            </a:r>
            <a:r>
              <a:rPr lang="en-US" altLang="zh-TW" sz="2400" dirty="0" smtClean="0">
                <a:latin typeface="Source Sans Pro" charset="0"/>
                <a:ea typeface="MS Gothic" pitchFamily="49" charset="-128"/>
              </a:rPr>
              <a:t>CSS3</a:t>
            </a:r>
            <a:r>
              <a:rPr lang="en-US" altLang="zh-TW" sz="2400" dirty="0" smtClean="0">
                <a:latin typeface="MS Gothic" pitchFamily="49" charset="-128"/>
                <a:ea typeface="MS Gothic" pitchFamily="49" charset="-128"/>
              </a:rPr>
              <a:t>) </a:t>
            </a:r>
          </a:p>
          <a:p>
            <a:pPr lvl="0" indent="-381000">
              <a:lnSpc>
                <a:spcPct val="115000"/>
              </a:lnSpc>
              <a:buSzPts val="2400"/>
              <a:buNone/>
            </a:pPr>
            <a:endParaRPr lang="en-US" altLang="zh-TW" sz="2400" dirty="0" smtClean="0">
              <a:latin typeface="MS Gothic" pitchFamily="49" charset="-128"/>
              <a:ea typeface="MS Gothic" pitchFamily="49" charset="-128"/>
            </a:endParaRPr>
          </a:p>
          <a:p>
            <a:pPr lvl="0" indent="-381000">
              <a:lnSpc>
                <a:spcPct val="115000"/>
              </a:lnSpc>
              <a:buSzPts val="2400"/>
            </a:pPr>
            <a:r>
              <a:rPr lang="zh-TW" altLang="en-US" sz="2400" dirty="0" smtClean="0">
                <a:solidFill>
                  <a:schemeClr val="tx1"/>
                </a:solidFill>
                <a:latin typeface="MS Gothic" pitchFamily="49" charset="-128"/>
                <a:ea typeface="MS Gothic" pitchFamily="49" charset="-128"/>
              </a:rPr>
              <a:t>喜好遊戲。想試著將腦中所想呈現於螢幕上</a:t>
            </a:r>
            <a:endParaRPr lang="en-US" altLang="zh-TW" sz="2400" dirty="0" smtClean="0">
              <a:solidFill>
                <a:schemeClr val="tx1"/>
              </a:solidFill>
              <a:latin typeface="MS Gothic" pitchFamily="49" charset="-128"/>
              <a:ea typeface="MS Gothic" pitchFamily="49" charset="-128"/>
            </a:endParaRPr>
          </a:p>
          <a:p>
            <a:pPr lvl="0" indent="-381000">
              <a:lnSpc>
                <a:spcPct val="115000"/>
              </a:lnSpc>
              <a:buSzPts val="2400"/>
            </a:pPr>
            <a:endParaRPr lang="en-US" altLang="zh-TW" sz="2400" dirty="0" smtClean="0">
              <a:solidFill>
                <a:schemeClr val="tx1"/>
              </a:solidFill>
              <a:latin typeface="MS Gothic" pitchFamily="49" charset="-128"/>
              <a:ea typeface="MS Gothic" pitchFamily="49" charset="-128"/>
            </a:endParaRPr>
          </a:p>
          <a:p>
            <a:pPr lvl="0" indent="-381000">
              <a:lnSpc>
                <a:spcPct val="115000"/>
              </a:lnSpc>
              <a:buSzPts val="2400"/>
            </a:pPr>
            <a:r>
              <a:rPr lang="zh-TW" altLang="en-US" sz="2400" dirty="0" smtClean="0">
                <a:solidFill>
                  <a:schemeClr val="tx1"/>
                </a:solidFill>
                <a:latin typeface="MS Gothic" pitchFamily="49" charset="-128"/>
                <a:ea typeface="MS Gothic" pitchFamily="49" charset="-128"/>
              </a:rPr>
              <a:t>不會打水漂也想要打水漂</a:t>
            </a:r>
            <a:endParaRPr sz="2400" dirty="0">
              <a:solidFill>
                <a:schemeClr val="tx1"/>
              </a:solidFill>
              <a:latin typeface="MS Gothic" pitchFamily="49" charset="-128"/>
              <a:ea typeface="MS Gothic" pitchFamily="49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2800" dirty="0" smtClean="0">
                <a:latin typeface="MS Gothic" pitchFamily="49" charset="-128"/>
                <a:ea typeface="MS Gothic" pitchFamily="49" charset="-128"/>
              </a:rPr>
              <a:t>遊戲簡介</a:t>
            </a:r>
            <a:endParaRPr lang="zh-TW" altLang="en-US" sz="2800" dirty="0">
              <a:latin typeface="MS Gothic" pitchFamily="49" charset="-128"/>
              <a:ea typeface="MS Gothic" pitchFamily="49" charset="-128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10" name="圖片 9" descr="遊戲開始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87574"/>
            <a:ext cx="3576236" cy="2809900"/>
          </a:xfrm>
          <a:prstGeom prst="rect">
            <a:avLst/>
          </a:prstGeom>
        </p:spPr>
      </p:pic>
      <p:pic>
        <p:nvPicPr>
          <p:cNvPr id="11" name="圖片 10" descr="過程量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2067694"/>
            <a:ext cx="1656184" cy="2861469"/>
          </a:xfrm>
          <a:prstGeom prst="rect">
            <a:avLst/>
          </a:prstGeom>
        </p:spPr>
      </p:pic>
      <p:pic>
        <p:nvPicPr>
          <p:cNvPr id="12" name="圖片 11" descr="結算畫面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288" y="987574"/>
            <a:ext cx="1643553" cy="2863105"/>
          </a:xfrm>
          <a:prstGeom prst="rect">
            <a:avLst/>
          </a:prstGeom>
        </p:spPr>
      </p:pic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3779912" y="2355726"/>
            <a:ext cx="720080" cy="1142703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12" idx="1"/>
          </p:cNvCxnSpPr>
          <p:nvPr/>
        </p:nvCxnSpPr>
        <p:spPr>
          <a:xfrm flipV="1">
            <a:off x="6156176" y="2419127"/>
            <a:ext cx="1008112" cy="1088727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79512" y="386789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latin typeface="MS Gothic" pitchFamily="49" charset="-128"/>
                <a:ea typeface="MS Gothic" pitchFamily="49" charset="-128"/>
              </a:rPr>
              <a:t>1.</a:t>
            </a:r>
            <a:r>
              <a:rPr lang="zh-TW" altLang="en-US" sz="1800" dirty="0" smtClean="0">
                <a:latin typeface="MS Gothic" pitchFamily="49" charset="-128"/>
                <a:ea typeface="MS Gothic" pitchFamily="49" charset="-128"/>
              </a:rPr>
              <a:t>開始可決定石頭初速</a:t>
            </a:r>
            <a:endParaRPr lang="zh-TW" altLang="en-US" sz="1800" dirty="0">
              <a:latin typeface="MS Gothic" pitchFamily="49" charset="-128"/>
              <a:ea typeface="MS Gothic" pitchFamily="49" charset="-128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499992" y="98757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latin typeface="MS Gothic" pitchFamily="49" charset="-128"/>
                <a:ea typeface="MS Gothic" pitchFamily="49" charset="-128"/>
              </a:rPr>
              <a:t>2.</a:t>
            </a:r>
            <a:r>
              <a:rPr lang="zh-TW" altLang="en-US" sz="1800" dirty="0" smtClean="0">
                <a:latin typeface="MS Gothic" pitchFamily="49" charset="-128"/>
                <a:ea typeface="MS Gothic" pitchFamily="49" charset="-128"/>
              </a:rPr>
              <a:t>使用者可於過程參與彈跳</a:t>
            </a:r>
            <a:endParaRPr lang="zh-TW" altLang="en-US" sz="1800" dirty="0">
              <a:latin typeface="MS Gothic" pitchFamily="49" charset="-128"/>
              <a:ea typeface="MS Gothic" pitchFamily="49" charset="-128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164288" y="401191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latin typeface="MS Gothic" pitchFamily="49" charset="-128"/>
                <a:ea typeface="MS Gothic" pitchFamily="49" charset="-128"/>
              </a:rPr>
              <a:t>3.</a:t>
            </a:r>
            <a:r>
              <a:rPr lang="zh-TW" altLang="en-US" sz="1800" dirty="0" smtClean="0">
                <a:latin typeface="MS Gothic" pitchFamily="49" charset="-128"/>
                <a:ea typeface="MS Gothic" pitchFamily="49" charset="-128"/>
              </a:rPr>
              <a:t>結算畫面</a:t>
            </a:r>
            <a:endParaRPr lang="zh-TW" altLang="en-US" sz="1800" dirty="0">
              <a:latin typeface="MS Gothic" pitchFamily="49" charset="-128"/>
              <a:ea typeface="MS Gothic" pitchFamily="49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latin typeface="Malgun Gothic" pitchFamily="34" charset="-127"/>
                <a:ea typeface="Malgun Gothic" pitchFamily="34" charset="-127"/>
              </a:rPr>
              <a:t>過程難題</a:t>
            </a:r>
            <a:endParaRPr sz="2800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6" name="Google Shape;220;p34"/>
          <p:cNvSpPr/>
          <p:nvPr/>
        </p:nvSpPr>
        <p:spPr>
          <a:xfrm>
            <a:off x="827584" y="1203598"/>
            <a:ext cx="2273700" cy="12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初想與實現</a:t>
            </a:r>
            <a:endParaRPr sz="24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221;p34"/>
          <p:cNvSpPr/>
          <p:nvPr/>
        </p:nvSpPr>
        <p:spPr>
          <a:xfrm>
            <a:off x="3342184" y="1203598"/>
            <a:ext cx="2273700" cy="12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引用與應用</a:t>
            </a:r>
            <a:endParaRPr sz="24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222;p34"/>
          <p:cNvSpPr/>
          <p:nvPr/>
        </p:nvSpPr>
        <p:spPr>
          <a:xfrm>
            <a:off x="5856784" y="1203598"/>
            <a:ext cx="2273700" cy="12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現實考量</a:t>
            </a:r>
            <a:endParaRPr sz="24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Google Shape;223;p34"/>
          <p:cNvSpPr txBox="1">
            <a:spLocks/>
          </p:cNvSpPr>
          <p:nvPr/>
        </p:nvSpPr>
        <p:spPr>
          <a:xfrm>
            <a:off x="4260384" y="4023094"/>
            <a:ext cx="5487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Permanent Marker"/>
                <a:ea typeface="Permanent Marker"/>
                <a:cs typeface="Permanent Marker"/>
                <a:sym typeface="Permanent Marker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2326" y="2671096"/>
            <a:ext cx="864096" cy="136815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798430" y="2671096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MS Gothic" pitchFamily="49" charset="-128"/>
                <a:ea typeface="MS Gothic" pitchFamily="49" charset="-128"/>
              </a:rPr>
              <a:t>畫面裡要塞什麼東西</a:t>
            </a:r>
            <a:r>
              <a:rPr lang="en-US" altLang="zh-TW" sz="1600" dirty="0" smtClean="0">
                <a:latin typeface="MS Gothic" pitchFamily="49" charset="-128"/>
                <a:ea typeface="MS Gothic" pitchFamily="49" charset="-128"/>
              </a:rPr>
              <a:t>?</a:t>
            </a:r>
            <a:endParaRPr lang="zh-TW" altLang="en-US" sz="1600" dirty="0">
              <a:latin typeface="MS Gothic" pitchFamily="49" charset="-128"/>
              <a:ea typeface="MS Gothic" pitchFamily="49" charset="-128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62326" y="267109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MS Gothic" pitchFamily="49" charset="-128"/>
                <a:ea typeface="MS Gothic" pitchFamily="49" charset="-128"/>
              </a:rPr>
              <a:t>遊戲畫面</a:t>
            </a:r>
            <a:endParaRPr lang="zh-TW" altLang="en-US" sz="1200" dirty="0">
              <a:latin typeface="MS Gothic" pitchFamily="49" charset="-128"/>
              <a:ea typeface="MS Gothic" pitchFamily="49" charset="-128"/>
            </a:endParaRPr>
          </a:p>
        </p:txBody>
      </p:sp>
      <p:pic>
        <p:nvPicPr>
          <p:cNvPr id="13" name="圖片 12" descr="水波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622" y="2959128"/>
            <a:ext cx="1599952" cy="1132466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454614" y="2383064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MS Gothic" pitchFamily="49" charset="-128"/>
                <a:ea typeface="MS Gothic" pitchFamily="49" charset="-128"/>
              </a:rPr>
              <a:t>看到有人做出波紋效果想用，但看不懂</a:t>
            </a:r>
            <a:r>
              <a:rPr lang="en-US" altLang="zh-TW" sz="1600" dirty="0" smtClean="0">
                <a:latin typeface="MS Gothic" pitchFamily="49" charset="-128"/>
                <a:ea typeface="MS Gothic" pitchFamily="49" charset="-128"/>
              </a:rPr>
              <a:t>!?</a:t>
            </a:r>
          </a:p>
        </p:txBody>
      </p:sp>
      <p:pic>
        <p:nvPicPr>
          <p:cNvPr id="15" name="圖片 14" descr="過程量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2571750"/>
            <a:ext cx="936104" cy="1617352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830878" y="2599088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MS Gothic" pitchFamily="49" charset="-128"/>
                <a:ea typeface="MS Gothic" pitchFamily="49" charset="-128"/>
              </a:rPr>
              <a:t>時程上的安排</a:t>
            </a:r>
            <a:endParaRPr lang="en-US" altLang="zh-TW" sz="1600" dirty="0" smtClean="0">
              <a:latin typeface="MS Gothic" pitchFamily="49" charset="-128"/>
              <a:ea typeface="MS Gothic" pitchFamily="49" charset="-128"/>
            </a:endParaRPr>
          </a:p>
          <a:p>
            <a:endParaRPr lang="en-US" altLang="zh-TW" sz="1600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zh-TW" altLang="en-US" sz="1600" dirty="0" smtClean="0">
                <a:latin typeface="MS Gothic" pitchFamily="49" charset="-128"/>
                <a:ea typeface="MS Gothic" pitchFamily="49" charset="-128"/>
              </a:rPr>
              <a:t>榨能力</a:t>
            </a:r>
            <a:endParaRPr lang="en-US" altLang="zh-TW" sz="1600" dirty="0" smtClean="0">
              <a:latin typeface="MS Gothic" pitchFamily="49" charset="-128"/>
              <a:ea typeface="MS Gothic" pitchFamily="49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dirty="0"/>
          </a:p>
        </p:txBody>
      </p:sp>
      <p:sp>
        <p:nvSpPr>
          <p:cNvPr id="255" name="Google Shape;255;p37"/>
          <p:cNvSpPr/>
          <p:nvPr/>
        </p:nvSpPr>
        <p:spPr>
          <a:xfrm>
            <a:off x="55647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56" name="Google Shape;256;p37"/>
          <p:cNvGrpSpPr/>
          <p:nvPr/>
        </p:nvGrpSpPr>
        <p:grpSpPr>
          <a:xfrm>
            <a:off x="5505600" y="373572"/>
            <a:ext cx="2119546" cy="4396359"/>
            <a:chOff x="2547150" y="238125"/>
            <a:chExt cx="2525675" cy="5238750"/>
          </a:xfrm>
        </p:grpSpPr>
        <p:sp>
          <p:nvSpPr>
            <p:cNvPr id="257" name="Google Shape;257;p37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198AD">
                <a:alpha val="261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198AD">
                <a:alpha val="261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7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198AD">
                <a:alpha val="261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7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198AD">
                <a:alpha val="261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85;p40"/>
          <p:cNvSpPr txBox="1">
            <a:spLocks/>
          </p:cNvSpPr>
          <p:nvPr/>
        </p:nvSpPr>
        <p:spPr>
          <a:xfrm>
            <a:off x="323528" y="771550"/>
            <a:ext cx="4392488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tabLst/>
              <a:defRPr/>
            </a:pPr>
            <a:r>
              <a:rPr kumimoji="0" lang="zh-TW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S Gothic" pitchFamily="49" charset="-128"/>
                <a:ea typeface="MS Gothic" pitchFamily="49" charset="-128"/>
                <a:cs typeface="Permanent Marker"/>
                <a:sym typeface="Permanent Marker"/>
              </a:rPr>
              <a:t>結束與成果呈現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MS Gothic" pitchFamily="49" charset="-128"/>
              <a:ea typeface="MS Gothic" pitchFamily="49" charset="-128"/>
              <a:cs typeface="Permanent Marker"/>
              <a:sym typeface="Permanent Marker"/>
            </a:endParaRPr>
          </a:p>
        </p:txBody>
      </p:sp>
      <p:pic>
        <p:nvPicPr>
          <p:cNvPr id="11" name="圖片 10" descr="開始.png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201" y="771550"/>
            <a:ext cx="2036721" cy="3584849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827584" y="2067694"/>
            <a:ext cx="36004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MS Gothic" pitchFamily="49" charset="-128"/>
                <a:ea typeface="MS Gothic" pitchFamily="49" charset="-128"/>
              </a:rPr>
              <a:t>資料來源：</a:t>
            </a:r>
            <a:r>
              <a:rPr lang="en-US" altLang="zh-TW" sz="1200" dirty="0" smtClean="0">
                <a:hlinkClick r:id="rId6"/>
              </a:rPr>
              <a:t> </a:t>
            </a:r>
          </a:p>
          <a:p>
            <a:r>
              <a:rPr lang="en-US" altLang="zh-TW" sz="1200" dirty="0" smtClean="0">
                <a:hlinkClick r:id="rId6"/>
              </a:rPr>
              <a:t>https://www.slidescarnival.com/timon-free-presentation-template/154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7"/>
              </a:rPr>
              <a:t>https://code.almeros.com/water-ripple-canvas-and-javascript/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8"/>
              </a:rPr>
              <a:t>https://www.youtube.com/audiolibrary/music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9"/>
              </a:rPr>
              <a:t>https://samplefocus.com/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10"/>
              </a:rPr>
              <a:t>https://www.soundjay.com/</a:t>
            </a:r>
            <a:endParaRPr lang="en-US" altLang="zh-TW" sz="1200" dirty="0" smtClean="0"/>
          </a:p>
          <a:p>
            <a:endParaRPr lang="en-US" altLang="zh-TW" sz="1200" dirty="0" smtClean="0"/>
          </a:p>
          <a:p>
            <a:r>
              <a:rPr lang="zh-TW" altLang="en-US" sz="1200" dirty="0" smtClean="0">
                <a:latin typeface="MS Gothic" pitchFamily="49" charset="-128"/>
                <a:ea typeface="MS Gothic" pitchFamily="49" charset="-128"/>
              </a:rPr>
              <a:t>技術拯救：</a:t>
            </a:r>
            <a:endParaRPr lang="en-US" altLang="zh-TW" sz="1200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TW" sz="1200" dirty="0" smtClean="0">
                <a:hlinkClick r:id="rId11"/>
              </a:rPr>
              <a:t>https://www.w3schools.com/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12"/>
              </a:rPr>
              <a:t>https://www.google.com/</a:t>
            </a:r>
            <a:endParaRPr lang="en-US" altLang="zh-TW" sz="1200" dirty="0" smtClean="0"/>
          </a:p>
          <a:p>
            <a:endParaRPr lang="zh-TW" altLang="en-US" sz="1800" dirty="0">
              <a:latin typeface="MS Gothic" pitchFamily="49" charset="-128"/>
              <a:ea typeface="MS Gothic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mon template">
  <a:themeElements>
    <a:clrScheme name="Custom 347">
      <a:dk1>
        <a:srgbClr val="2C343B"/>
      </a:dk1>
      <a:lt1>
        <a:srgbClr val="FFFFFF"/>
      </a:lt1>
      <a:dk2>
        <a:srgbClr val="859CB1"/>
      </a:dk2>
      <a:lt2>
        <a:srgbClr val="F0F3F5"/>
      </a:lt2>
      <a:accent1>
        <a:srgbClr val="0198AD"/>
      </a:accent1>
      <a:accent2>
        <a:srgbClr val="BDE4EA"/>
      </a:accent2>
      <a:accent3>
        <a:srgbClr val="FE344D"/>
      </a:accent3>
      <a:accent4>
        <a:srgbClr val="FE7F8F"/>
      </a:accent4>
      <a:accent5>
        <a:srgbClr val="F5A500"/>
      </a:accent5>
      <a:accent6>
        <a:srgbClr val="2C343B"/>
      </a:accent6>
      <a:hlink>
        <a:srgbClr val="2C343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144</Words>
  <Application>Microsoft Office PowerPoint</Application>
  <PresentationFormat>如螢幕大小 (16:9)</PresentationFormat>
  <Paragraphs>43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Arial</vt:lpstr>
      <vt:lpstr>新細明體</vt:lpstr>
      <vt:lpstr>MS Gothic</vt:lpstr>
      <vt:lpstr>Permanent Marker</vt:lpstr>
      <vt:lpstr>Source Sans Pro</vt:lpstr>
      <vt:lpstr>Malgun Gothic</vt:lpstr>
      <vt:lpstr>Timon template</vt:lpstr>
      <vt:lpstr>資策會─AI應用全端工程師養成班</vt:lpstr>
      <vt:lpstr>製作動機</vt:lpstr>
      <vt:lpstr>遊戲簡介</vt:lpstr>
      <vt:lpstr>過程難題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資策會─AI應用全端工程師養成班</dc:title>
  <dc:creator>USER</dc:creator>
  <cp:lastModifiedBy>USER</cp:lastModifiedBy>
  <cp:revision>12</cp:revision>
  <dcterms:modified xsi:type="dcterms:W3CDTF">2019-08-08T04:27:28Z</dcterms:modified>
</cp:coreProperties>
</file>