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71" r:id="rId5"/>
    <p:sldId id="264" r:id="rId6"/>
    <p:sldId id="267" r:id="rId7"/>
    <p:sldId id="263" r:id="rId8"/>
    <p:sldId id="269" r:id="rId9"/>
    <p:sldId id="272" r:id="rId10"/>
    <p:sldId id="273" r:id="rId11"/>
  </p:sldIdLst>
  <p:sldSz cx="9906000" cy="6858000" type="A4"/>
  <p:notesSz cx="9906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4"/>
  </p:normalViewPr>
  <p:slideViewPr>
    <p:cSldViewPr>
      <p:cViewPr varScale="1">
        <p:scale>
          <a:sx n="108" d="100"/>
          <a:sy n="108" d="100"/>
        </p:scale>
        <p:origin x="146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6084F-B1CB-44F8-AF6A-C82A8C3D48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B6719B8E-7B40-4B7D-A89C-9898DD1C429C}"/>
              </a:ext>
            </a:extLst>
          </p:cNvPr>
          <p:cNvSpPr/>
          <p:nvPr userDrawn="1"/>
        </p:nvSpPr>
        <p:spPr>
          <a:xfrm>
            <a:off x="5308568" y="5931408"/>
            <a:ext cx="1351788" cy="92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A056-5F2C-4BD0-89AA-2F792B4AAA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79" y="6114478"/>
            <a:ext cx="1351789" cy="6226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 userDrawn="1"/>
        </p:nvSpPr>
        <p:spPr>
          <a:xfrm>
            <a:off x="5308568" y="5931408"/>
            <a:ext cx="1351788" cy="926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E574E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A466E-3EC7-428D-BA99-A9EAD2654E3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79" y="6114478"/>
            <a:ext cx="1351789" cy="622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0ACF12-D744-4A24-B830-CA9F62D263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3" r="27348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q8LW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ck daily spikes in COVID-19 cases in San Antonio, Bexar County">
            <a:extLst>
              <a:ext uri="{FF2B5EF4-FFF2-40B4-BE49-F238E27FC236}">
                <a16:creationId xmlns:a16="http://schemas.microsoft.com/office/drawing/2014/main" id="{EB6BB231-1E9B-42CB-9C0D-3A074FEB7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/>
          <a:stretch/>
        </p:blipFill>
        <p:spPr bwMode="auto">
          <a:xfrm>
            <a:off x="289623" y="2514600"/>
            <a:ext cx="937006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438400"/>
            <a:ext cx="917321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Assignment 1 </a:t>
            </a:r>
            <a:endParaRPr lang="en-US" sz="4800" spc="-5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latin typeface="Arial"/>
                <a:cs typeface="Arial"/>
              </a:rPr>
              <a:t>COVID-19 Forecast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E276-8DD7-4926-ACC9-E8E9AF71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fun!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68AF9-4B7F-4793-A743-E648205E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1364"/>
            <a:ext cx="4654432" cy="4021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DAE6C-3F50-4539-8BF0-82A0E82D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54" y="2514600"/>
            <a:ext cx="4090550" cy="26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27" y="314896"/>
            <a:ext cx="115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Goa</a:t>
            </a:r>
            <a:r>
              <a:rPr spc="-5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1204" y="1371783"/>
            <a:ext cx="8642985" cy="386580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5E574E"/>
              </a:buClr>
              <a:buFont typeface="Arial"/>
              <a:buChar char=""/>
              <a:tabLst>
                <a:tab pos="356235" algn="l"/>
              </a:tabLst>
            </a:pPr>
            <a:r>
              <a:rPr lang="en-US" sz="3200" b="1" spc="-5" dirty="0">
                <a:solidFill>
                  <a:srgbClr val="002060"/>
                </a:solidFill>
                <a:latin typeface="Arial"/>
                <a:cs typeface="Arial"/>
              </a:rPr>
              <a:t>To build a machine learning model to predict the future of COIVD-19 new cases of each country</a:t>
            </a:r>
            <a:endParaRPr sz="3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6235" algn="l"/>
              </a:tabLst>
            </a:pPr>
            <a:r>
              <a:rPr lang="en-US" sz="3200" b="1" dirty="0">
                <a:solidFill>
                  <a:srgbClr val="002060"/>
                </a:solidFill>
                <a:latin typeface="Arial"/>
                <a:cs typeface="Arial"/>
              </a:rPr>
              <a:t>Extract and preprocess the data for model training 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6235" algn="l"/>
              </a:tabLst>
            </a:pPr>
            <a:endParaRPr lang="en-US" sz="32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6235" algn="l"/>
              </a:tabLst>
            </a:pPr>
            <a:endParaRPr lang="en-US" sz="32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10" dirty="0"/>
              <a:t>Specific Aim</a:t>
            </a:r>
            <a:endParaRPr lang="zh-TW" alt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747523" y="1055876"/>
            <a:ext cx="7942580" cy="156773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spc="-5" dirty="0">
                <a:solidFill>
                  <a:srgbClr val="002060"/>
                </a:solidFill>
                <a:latin typeface="Arial"/>
                <a:cs typeface="Arial"/>
              </a:rPr>
              <a:t>To predict the cases from 10/9 to 10/15 for each country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54" y="3509898"/>
            <a:ext cx="8451982" cy="1532288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929054" y="2776045"/>
            <a:ext cx="635959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1">
                <a:solidFill>
                  <a:srgbClr val="00669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TW" sz="3600" kern="0" spc="-10" dirty="0"/>
              <a:t>Part of </a:t>
            </a:r>
            <a:r>
              <a:rPr lang="en-US" sz="3600" kern="0" spc="-10" dirty="0"/>
              <a:t>Dataset </a:t>
            </a:r>
            <a:r>
              <a:rPr lang="en-US" altLang="zh-TW" sz="3600" kern="0" spc="-10" dirty="0"/>
              <a:t>:</a:t>
            </a:r>
            <a:endParaRPr lang="en-US" sz="3600" kern="0" spc="-1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3540" y="5202238"/>
            <a:ext cx="92346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Arial"/>
                <a:cs typeface="Arial"/>
              </a:rPr>
              <a:t>Download link: </a:t>
            </a:r>
            <a:r>
              <a:rPr lang="en-US" altLang="zh-TW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/>
              </a:rPr>
              <a:t>https://reurl.cc/q8LWap</a:t>
            </a:r>
            <a:endParaRPr lang="en-US" altLang="zh-TW" b="1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r>
              <a:rPr lang="en-US" altLang="zh-TW" sz="2800" b="1" dirty="0">
                <a:solidFill>
                  <a:srgbClr val="FF0000"/>
                </a:solidFill>
              </a:rPr>
              <a:t>Notice: The dataset will be updated at around 8pm everyday!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79884-AB4A-4DBC-AE88-13AF5F5CE03C}"/>
              </a:ext>
            </a:extLst>
          </p:cNvPr>
          <p:cNvSpPr/>
          <p:nvPr/>
        </p:nvSpPr>
        <p:spPr>
          <a:xfrm>
            <a:off x="3733800" y="3429000"/>
            <a:ext cx="762000" cy="1613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3356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Assignment</a:t>
            </a:r>
            <a:r>
              <a:rPr spc="-15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8686800" cy="568424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individually! Not as a team! (team is for final project)</a:t>
            </a:r>
            <a:endParaRPr lang="en-US" sz="24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 date:</a:t>
            </a:r>
            <a:r>
              <a:rPr sz="2400" spc="-7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2020/</a:t>
            </a:r>
            <a:r>
              <a:rPr lang="en-US" sz="2400" spc="-1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9/24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155" dirty="0">
                <a:solidFill>
                  <a:srgbClr val="5E5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</a:t>
            </a: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</a:t>
            </a: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prediction</a:t>
            </a: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2020/</a:t>
            </a:r>
            <a:r>
              <a:rPr lang="en-US" sz="24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10/9 11:59 am</a:t>
            </a:r>
            <a:endParaRPr lang="en-US" altLang="zh-TW" sz="240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</a:t>
            </a:r>
            <a:r>
              <a:rPr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altLang="zh-TW"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</a:t>
            </a:r>
            <a:r>
              <a:rPr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accepted!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400" spc="-155" dirty="0">
                <a:solidFill>
                  <a:srgbClr val="5E5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</a:t>
            </a: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 for model: </a:t>
            </a:r>
            <a:r>
              <a:rPr lang="en-US" altLang="zh-TW" sz="24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2020/10/12 23:59 </a:t>
            </a:r>
          </a:p>
          <a:p>
            <a:pPr marL="12700">
              <a:spcBef>
                <a:spcPts val="770"/>
              </a:spcBef>
            </a:pP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 score if the model is not provided.</a:t>
            </a:r>
            <a:endParaRPr sz="24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94640" indent="-342900">
              <a:lnSpc>
                <a:spcPct val="100000"/>
              </a:lnSpc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 in your homework in</a:t>
            </a: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format</a:t>
            </a:r>
            <a:endParaRPr lang="en-US" sz="24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294640" lvl="1" indent="-342900"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Prediction:</a:t>
            </a:r>
            <a:r>
              <a:rPr sz="2400" spc="-735" dirty="0">
                <a:solidFill>
                  <a:srgbClr val="5E5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 </a:t>
            </a:r>
            <a:endParaRPr lang="en-US" altLang="zh-TW" sz="24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marR="294640" lvl="1" indent="-342900"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studentID_HW1.csv</a:t>
            </a:r>
          </a:p>
          <a:p>
            <a:pPr marL="812800" marR="294640" lvl="1" indent="-342900"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studentID_HW1_Report.pdf</a:t>
            </a:r>
            <a:r>
              <a:rPr lang="en-US" altLang="zh-TW" sz="2400" spc="-735" dirty="0">
                <a:solidFill>
                  <a:srgbClr val="5E5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812800" marR="294640" lvl="1" indent="-342900"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odel: Student ID </a:t>
            </a:r>
          </a:p>
          <a:p>
            <a:pPr marL="812800" marR="294640" lvl="1" indent="-342900"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2400" spc="-5" dirty="0">
                <a:solidFill>
                  <a:srgbClr val="5E57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</a:t>
            </a:r>
            <a:r>
              <a:rPr lang="en-US" altLang="zh-TW" sz="2400" spc="-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studentID_country</a:t>
            </a:r>
            <a:endParaRPr lang="en-US" altLang="zh-TW" sz="2400" spc="-5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0520B8-BAD7-4F87-989E-6DA02CDB21F9}"/>
              </a:ext>
            </a:extLst>
          </p:cNvPr>
          <p:cNvSpPr txBox="1"/>
          <p:nvPr/>
        </p:nvSpPr>
        <p:spPr>
          <a:xfrm>
            <a:off x="5410200" y="4800600"/>
            <a:ext cx="4268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Compress </a:t>
            </a:r>
            <a:r>
              <a:rPr lang="en-US" altLang="zh-TW" sz="2400" dirty="0">
                <a:solidFill>
                  <a:srgbClr val="FF0000"/>
                </a:solidFill>
              </a:rPr>
              <a:t>them together in the </a:t>
            </a:r>
            <a:r>
              <a:rPr lang="en-US" altLang="zh-TW" sz="2400" b="1" dirty="0">
                <a:solidFill>
                  <a:srgbClr val="FF0000"/>
                </a:solidFill>
              </a:rPr>
              <a:t>.zip </a:t>
            </a:r>
            <a:r>
              <a:rPr lang="en-US" altLang="zh-TW" sz="2400" dirty="0">
                <a:solidFill>
                  <a:srgbClr val="FF0000"/>
                </a:solidFill>
              </a:rPr>
              <a:t>format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5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3609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Grading</a:t>
            </a:r>
            <a:r>
              <a:rPr spc="-65" dirty="0"/>
              <a:t> </a:t>
            </a:r>
            <a:r>
              <a:rPr spc="-5" dirty="0"/>
              <a:t>Policy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97194"/>
              </p:ext>
            </p:extLst>
          </p:nvPr>
        </p:nvGraphicFramePr>
        <p:xfrm>
          <a:off x="360743" y="1371600"/>
          <a:ext cx="8630857" cy="149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90805" marR="1206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Report</a:t>
                      </a:r>
                      <a:endParaRPr lang="en-US" altLang="zh-TW" sz="24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zh-TW" sz="26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6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1440" marR="1206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lang="en-US" altLang="zh-TW" sz="2400" b="1" baseline="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performance</a:t>
                      </a:r>
                      <a:endParaRPr lang="en-US" altLang="zh-TW" sz="24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zh-TW" sz="26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70</a:t>
                      </a:r>
                      <a:r>
                        <a:rPr sz="2600" b="1" spc="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78460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TW" spc="-5" dirty="0"/>
              <a:t>Grading</a:t>
            </a:r>
            <a:r>
              <a:rPr lang="en-US" altLang="zh-TW" spc="-65" dirty="0"/>
              <a:t> </a:t>
            </a:r>
            <a:r>
              <a:rPr lang="en-US" altLang="zh-TW" spc="-5" dirty="0"/>
              <a:t>Policy</a:t>
            </a:r>
            <a:r>
              <a:rPr lang="en-US" altLang="zh-TW" spc="-10" dirty="0"/>
              <a:t> of </a:t>
            </a:r>
            <a:r>
              <a:rPr lang="en-US" spc="-10" dirty="0"/>
              <a:t>Model</a:t>
            </a:r>
            <a:r>
              <a:rPr lang="zh-TW" altLang="en-US" spc="-10" dirty="0"/>
              <a:t> </a:t>
            </a:r>
            <a:r>
              <a:rPr lang="en-US" altLang="zh-TW" spc="-10" dirty="0"/>
              <a:t>(70%)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0743" y="1219200"/>
            <a:ext cx="9217660" cy="327076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You should predict cases of each country from 10/9 to 10/15 (7 days)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We will select 5 countries after the deadline to evaluate your performance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Your score will be determined by the overall performance of class</a:t>
            </a:r>
          </a:p>
        </p:txBody>
      </p:sp>
    </p:spTree>
    <p:extLst>
      <p:ext uri="{BB962C8B-B14F-4D97-AF65-F5344CB8AC3E}">
        <p14:creationId xmlns:p14="http://schemas.microsoft.com/office/powerpoint/2010/main" val="29121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3426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Repo</a:t>
            </a:r>
            <a:r>
              <a:rPr dirty="0"/>
              <a:t>r</a:t>
            </a:r>
            <a:r>
              <a:rPr spc="-5" dirty="0"/>
              <a:t>t</a:t>
            </a:r>
            <a:r>
              <a:rPr lang="zh-TW" altLang="en-US" spc="-5" dirty="0"/>
              <a:t> </a:t>
            </a:r>
            <a:r>
              <a:rPr lang="en-US" altLang="zh-TW" spc="-5" dirty="0"/>
              <a:t>(30%)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2332" y="1219200"/>
            <a:ext cx="8531859" cy="39683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3200" b="1" spc="-5" dirty="0">
                <a:solidFill>
                  <a:srgbClr val="002060"/>
                </a:solidFill>
                <a:latin typeface="Arial"/>
                <a:cs typeface="Arial"/>
              </a:rPr>
              <a:t>Description of </a:t>
            </a:r>
            <a:r>
              <a:rPr lang="en-US" sz="3200" b="1" spc="-5" dirty="0">
                <a:solidFill>
                  <a:srgbClr val="002060"/>
                </a:solidFill>
                <a:latin typeface="Arial"/>
                <a:cs typeface="Arial"/>
              </a:rPr>
              <a:t>the model and features you used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spc="-5" dirty="0">
                <a:solidFill>
                  <a:srgbClr val="002060"/>
                </a:solidFill>
                <a:latin typeface="Arial"/>
                <a:cs typeface="Arial"/>
              </a:rPr>
              <a:t>Description of how to use the model file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spc="-5" dirty="0">
                <a:solidFill>
                  <a:srgbClr val="002060"/>
                </a:solidFill>
                <a:latin typeface="Arial"/>
                <a:cs typeface="Arial"/>
              </a:rPr>
              <a:t>Summarizing the works</a:t>
            </a:r>
            <a:r>
              <a:rPr sz="3200" b="1" spc="-5" dirty="0">
                <a:solidFill>
                  <a:srgbClr val="002060"/>
                </a:solidFill>
                <a:latin typeface="Arial"/>
                <a:cs typeface="Arial"/>
              </a:rPr>
              <a:t> you have</a:t>
            </a:r>
            <a:r>
              <a:rPr sz="3200" b="1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2060"/>
                </a:solidFill>
                <a:latin typeface="Arial"/>
                <a:cs typeface="Arial"/>
              </a:rPr>
              <a:t>done</a:t>
            </a:r>
            <a:endParaRPr lang="en-US" sz="3200" b="1" spc="-5" dirty="0">
              <a:solidFill>
                <a:srgbClr val="002060"/>
              </a:solidFill>
              <a:latin typeface="Arial"/>
              <a:cs typeface="Arial"/>
            </a:endParaRPr>
          </a:p>
          <a:p>
            <a:pPr marL="812800" lvl="1" indent="-342900"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dirty="0">
                <a:latin typeface="Arial"/>
                <a:cs typeface="Arial"/>
              </a:rPr>
              <a:t>For example, I implemented regression model by myself.</a:t>
            </a:r>
          </a:p>
          <a:p>
            <a:pPr marL="812800" lvl="1" indent="-342900"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sz="3200" b="1" dirty="0">
                <a:latin typeface="Arial"/>
                <a:cs typeface="Arial"/>
              </a:rPr>
              <a:t>For example, I used xxx package.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371" y="311041"/>
            <a:ext cx="9138919" cy="635000"/>
          </a:xfrm>
        </p:spPr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95513"/>
            <a:ext cx="8305800" cy="1695687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348371" y="1066800"/>
            <a:ext cx="9217660" cy="2778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3200" b="1" dirty="0">
                <a:solidFill>
                  <a:schemeClr val="tx2">
                    <a:lumMod val="75000"/>
                  </a:schemeClr>
                </a:solidFill>
              </a:rPr>
              <a:t>Please submit a csv file contain 7-day prediction of all countries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3200" b="1" dirty="0">
                <a:solidFill>
                  <a:schemeClr val="tx2">
                    <a:lumMod val="75000"/>
                  </a:schemeClr>
                </a:solidFill>
              </a:rPr>
              <a:t>There are 210 countries in the dataset, so the shape should be 7*210</a:t>
            </a:r>
          </a:p>
          <a:p>
            <a:pPr marL="355600" indent="-342900">
              <a:spcBef>
                <a:spcPts val="765"/>
              </a:spcBef>
              <a:buClr>
                <a:srgbClr val="5E574E"/>
              </a:buClr>
              <a:buFont typeface="Arial"/>
              <a:buChar char=""/>
              <a:tabLst>
                <a:tab pos="355600" algn="l"/>
              </a:tabLst>
            </a:pPr>
            <a:r>
              <a:rPr lang="en-US" altLang="zh-TW" sz="3200" b="1" dirty="0">
                <a:solidFill>
                  <a:schemeClr val="tx2">
                    <a:lumMod val="75000"/>
                  </a:schemeClr>
                </a:solidFill>
              </a:rPr>
              <a:t>For example:</a:t>
            </a:r>
            <a:endParaRPr lang="zh-TW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6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8451" y="1295400"/>
                <a:ext cx="9302750" cy="4739759"/>
              </a:xfrm>
            </p:spPr>
            <p:txBody>
              <a:bodyPr/>
              <a:lstStyle/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MAPE (Mean absolute percentage error):</a:t>
                </a:r>
              </a:p>
              <a:p>
                <a:endParaRPr lang="en-US" altLang="zh-TW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zh-TW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zh-TW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For example: </a:t>
                </a:r>
              </a:p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The value you predicted: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= [39356, 40034, 38176, 34418, 32710, 32234, 36450]                 </a:t>
                </a:r>
              </a:p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Ground Truth :               </a:t>
                </a:r>
              </a:p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  = [50209, 43567, 24598, 51473, 34841, 33871, 40820]</a:t>
                </a:r>
              </a:p>
              <a:p>
                <a:endParaRPr lang="en-US" altLang="zh-TW" sz="28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zh-TW" sz="2800" dirty="0">
                    <a:solidFill>
                      <a:schemeClr val="tx2">
                        <a:lumMod val="75000"/>
                      </a:schemeClr>
                    </a:solidFill>
                  </a:rPr>
                  <a:t>MAPE = 1/7 *1.397 = 0.1995 = 19.95%</a:t>
                </a:r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8451" y="1295400"/>
                <a:ext cx="9302750" cy="4739759"/>
              </a:xfrm>
              <a:blipFill>
                <a:blip r:embed="rId2"/>
                <a:stretch>
                  <a:fillRect l="-2359" t="-2188" r="-4456" b="-3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Metrics">
            <a:extLst>
              <a:ext uri="{FF2B5EF4-FFF2-40B4-BE49-F238E27FC236}">
                <a16:creationId xmlns:a16="http://schemas.microsoft.com/office/drawing/2014/main" id="{F756A10C-F9DA-42C3-861D-BD8DED95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0A635042-7D3D-4616-94ED-B18B016B8D25}"/>
              </a:ext>
            </a:extLst>
          </p:cNvPr>
          <p:cNvSpPr txBox="1">
            <a:spLocks/>
          </p:cNvSpPr>
          <p:nvPr/>
        </p:nvSpPr>
        <p:spPr>
          <a:xfrm>
            <a:off x="348371" y="311041"/>
            <a:ext cx="9138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00669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kern="0" dirty="0"/>
              <a:t>The evaluation metric 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992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371</Words>
  <Application>Microsoft Office PowerPoint</Application>
  <PresentationFormat>A4 紙張 (210x297 公釐)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Cambria Math</vt:lpstr>
      <vt:lpstr>Office Theme</vt:lpstr>
      <vt:lpstr>PowerPoint 簡報</vt:lpstr>
      <vt:lpstr>Goal</vt:lpstr>
      <vt:lpstr>Specific Aim</vt:lpstr>
      <vt:lpstr>Assignment 1</vt:lpstr>
      <vt:lpstr>Grading Policy</vt:lpstr>
      <vt:lpstr>Grading Policy of Model (70%)</vt:lpstr>
      <vt:lpstr>Report (30%)</vt:lpstr>
      <vt:lpstr>CSV format</vt:lpstr>
      <vt:lpstr>PowerPoint 簡報</vt:lpstr>
      <vt:lpstr>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</dc:title>
  <dc:subject>Overview</dc:subject>
  <dc:creator>Ruen-Rone Lee</dc:creator>
  <cp:lastModifiedBy>Lab</cp:lastModifiedBy>
  <cp:revision>40</cp:revision>
  <dcterms:created xsi:type="dcterms:W3CDTF">2020-09-22T08:31:53Z</dcterms:created>
  <dcterms:modified xsi:type="dcterms:W3CDTF">2020-09-24T05:00:29Z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