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8288000" cy="9144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69" d="100"/>
          <a:sy n="69" d="100"/>
        </p:scale>
        <p:origin x="25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C69-6283-47CD-8FBE-7F8C11A2E5B8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9CFB-2186-4075-9F6E-6694C22E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0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C69-6283-47CD-8FBE-7F8C11A2E5B8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9CFB-2186-4075-9F6E-6694C22E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5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4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4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C69-6283-47CD-8FBE-7F8C11A2E5B8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9CFB-2186-4075-9F6E-6694C22E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2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C69-6283-47CD-8FBE-7F8C11A2E5B8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9CFB-2186-4075-9F6E-6694C22E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5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C69-6283-47CD-8FBE-7F8C11A2E5B8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9CFB-2186-4075-9F6E-6694C22E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4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C69-6283-47CD-8FBE-7F8C11A2E5B8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9CFB-2186-4075-9F6E-6694C22E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C69-6283-47CD-8FBE-7F8C11A2E5B8}" type="datetimeFigureOut">
              <a:rPr lang="en-US" smtClean="0"/>
              <a:t>2/14/25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9CFB-2186-4075-9F6E-6694C22E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5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C69-6283-47CD-8FBE-7F8C11A2E5B8}" type="datetimeFigureOut">
              <a:rPr lang="en-US" smtClean="0"/>
              <a:t>2/14/25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9CFB-2186-4075-9F6E-6694C22E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5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C69-6283-47CD-8FBE-7F8C11A2E5B8}" type="datetimeFigureOut">
              <a:rPr lang="en-US" smtClean="0"/>
              <a:t>2/14/25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9CFB-2186-4075-9F6E-6694C22E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1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C69-6283-47CD-8FBE-7F8C11A2E5B8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9CFB-2186-4075-9F6E-6694C22E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0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C69-6283-47CD-8FBE-7F8C11A2E5B8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9CFB-2186-4075-9F6E-6694C22E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1AC69-6283-47CD-8FBE-7F8C11A2E5B8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59CFB-2186-4075-9F6E-6694C22EE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8CCEF8-848D-424F-B6AE-F363AF61BD36}"/>
              </a:ext>
            </a:extLst>
          </p:cNvPr>
          <p:cNvSpPr/>
          <p:nvPr/>
        </p:nvSpPr>
        <p:spPr>
          <a:xfrm>
            <a:off x="3934692" y="3726873"/>
            <a:ext cx="1662544" cy="1122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498A4-8891-409B-9DBE-F55A4BB920D7}"/>
              </a:ext>
            </a:extLst>
          </p:cNvPr>
          <p:cNvSpPr txBox="1"/>
          <p:nvPr/>
        </p:nvSpPr>
        <p:spPr>
          <a:xfrm>
            <a:off x="4318573" y="4833635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Backend</a:t>
            </a:r>
          </a:p>
        </p:txBody>
      </p:sp>
      <p:pic>
        <p:nvPicPr>
          <p:cNvPr id="2052" name="Picture 4" descr="Why FastAPI is a Future of Python Web Development | by Denis Learns Tech |  Level Up Coding">
            <a:extLst>
              <a:ext uri="{FF2B5EF4-FFF2-40B4-BE49-F238E27FC236}">
                <a16:creationId xmlns:a16="http://schemas.microsoft.com/office/drawing/2014/main" id="{6AE0519A-3936-4076-9CED-8C1E36E54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5" t="22688" r="7610" b="23756"/>
          <a:stretch/>
        </p:blipFill>
        <p:spPr bwMode="auto">
          <a:xfrm>
            <a:off x="4012622" y="4152641"/>
            <a:ext cx="1371601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8124E8-664B-4206-9DCE-04355E5C0203}"/>
              </a:ext>
            </a:extLst>
          </p:cNvPr>
          <p:cNvSpPr/>
          <p:nvPr/>
        </p:nvSpPr>
        <p:spPr>
          <a:xfrm>
            <a:off x="9147873" y="346020"/>
            <a:ext cx="8517237" cy="2777247"/>
          </a:xfrm>
          <a:prstGeom prst="roundRect">
            <a:avLst>
              <a:gd name="adj" fmla="val 68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E11C3-B03C-45F7-B8B6-F5065C7F73F0}"/>
              </a:ext>
            </a:extLst>
          </p:cNvPr>
          <p:cNvSpPr txBox="1"/>
          <p:nvPr/>
        </p:nvSpPr>
        <p:spPr>
          <a:xfrm>
            <a:off x="9391882" y="348567"/>
            <a:ext cx="2112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LLM</a:t>
            </a:r>
            <a:endParaRPr lang="en-US" b="1" dirty="0">
              <a:latin typeface="+mj-lt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CC99325-93FD-47B1-9534-89192DCB28B8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597236" y="1947704"/>
            <a:ext cx="3542891" cy="234027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8110F5E-7399-46DF-8526-A13F9B4C1B99}"/>
              </a:ext>
            </a:extLst>
          </p:cNvPr>
          <p:cNvSpPr/>
          <p:nvPr/>
        </p:nvSpPr>
        <p:spPr>
          <a:xfrm>
            <a:off x="9472223" y="824729"/>
            <a:ext cx="2863811" cy="1933419"/>
          </a:xfrm>
          <a:prstGeom prst="roundRect">
            <a:avLst>
              <a:gd name="adj" fmla="val 12633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87174D2-7698-4607-AED9-7B071B91BC8F}"/>
              </a:ext>
            </a:extLst>
          </p:cNvPr>
          <p:cNvSpPr/>
          <p:nvPr/>
        </p:nvSpPr>
        <p:spPr>
          <a:xfrm>
            <a:off x="9624623" y="1498336"/>
            <a:ext cx="2528313" cy="496470"/>
          </a:xfrm>
          <a:prstGeom prst="roundRect">
            <a:avLst>
              <a:gd name="adj" fmla="val 3062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Dynamic Prompt Engineering</a:t>
            </a:r>
          </a:p>
        </p:txBody>
      </p:sp>
      <p:pic>
        <p:nvPicPr>
          <p:cNvPr id="2056" name="Picture 8" descr="Langchain icon PNG and Free SVG Download | Streamline">
            <a:extLst>
              <a:ext uri="{FF2B5EF4-FFF2-40B4-BE49-F238E27FC236}">
                <a16:creationId xmlns:a16="http://schemas.microsoft.com/office/drawing/2014/main" id="{FAA00019-7067-4E91-B79E-23AD8BF87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6562" y="810233"/>
            <a:ext cx="696229" cy="69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C7F0B5C-5777-49B8-AC1A-84BFCD7A2B46}"/>
              </a:ext>
            </a:extLst>
          </p:cNvPr>
          <p:cNvSpPr txBox="1"/>
          <p:nvPr/>
        </p:nvSpPr>
        <p:spPr>
          <a:xfrm>
            <a:off x="10836194" y="955498"/>
            <a:ext cx="2112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+mj-lt"/>
              </a:rPr>
              <a:t>Langchain</a:t>
            </a:r>
            <a:endParaRPr lang="en-US" b="1" dirty="0"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DD81E02-900D-4C65-9EA8-F73DFED66590}"/>
              </a:ext>
            </a:extLst>
          </p:cNvPr>
          <p:cNvGrpSpPr/>
          <p:nvPr/>
        </p:nvGrpSpPr>
        <p:grpSpPr>
          <a:xfrm>
            <a:off x="12479518" y="810232"/>
            <a:ext cx="2587134" cy="1947915"/>
            <a:chOff x="13851062" y="3089670"/>
            <a:chExt cx="2587134" cy="194791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D00F1B7D-9F44-48AE-AA2F-39C26F620DF2}"/>
                </a:ext>
              </a:extLst>
            </p:cNvPr>
            <p:cNvSpPr/>
            <p:nvPr/>
          </p:nvSpPr>
          <p:spPr>
            <a:xfrm>
              <a:off x="13851062" y="3089670"/>
              <a:ext cx="2246256" cy="1947915"/>
            </a:xfrm>
            <a:prstGeom prst="roundRect">
              <a:avLst>
                <a:gd name="adj" fmla="val 12633"/>
              </a:avLst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CE8B47-B759-4207-8349-1E16F9FBE8E2}"/>
                </a:ext>
              </a:extLst>
            </p:cNvPr>
            <p:cNvSpPr txBox="1"/>
            <p:nvPr/>
          </p:nvSpPr>
          <p:spPr>
            <a:xfrm>
              <a:off x="14325377" y="3137480"/>
              <a:ext cx="21128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+mj-lt"/>
                </a:rPr>
                <a:t>Chat Model</a:t>
              </a:r>
            </a:p>
          </p:txBody>
        </p: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56E16AF-AC36-4211-BC98-769D1B41BCD5}"/>
              </a:ext>
            </a:extLst>
          </p:cNvPr>
          <p:cNvSpPr/>
          <p:nvPr/>
        </p:nvSpPr>
        <p:spPr>
          <a:xfrm>
            <a:off x="9188878" y="3394298"/>
            <a:ext cx="3981870" cy="2600569"/>
          </a:xfrm>
          <a:prstGeom prst="roundRect">
            <a:avLst>
              <a:gd name="adj" fmla="val 680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CA31AC-0B3B-43D7-8401-620739FEE3FC}"/>
              </a:ext>
            </a:extLst>
          </p:cNvPr>
          <p:cNvSpPr txBox="1"/>
          <p:nvPr/>
        </p:nvSpPr>
        <p:spPr>
          <a:xfrm>
            <a:off x="9336863" y="3519935"/>
            <a:ext cx="398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PDF DOCUMENTS STORAGE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C5F5A421-C7E1-49F0-A800-3F51413F51A2}"/>
              </a:ext>
            </a:extLst>
          </p:cNvPr>
          <p:cNvSpPr/>
          <p:nvPr/>
        </p:nvSpPr>
        <p:spPr>
          <a:xfrm>
            <a:off x="9800892" y="3903112"/>
            <a:ext cx="2757842" cy="1846020"/>
          </a:xfrm>
          <a:prstGeom prst="roundRect">
            <a:avLst>
              <a:gd name="adj" fmla="val 12633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2CEBDF8A-DA55-49BB-9F33-02A8703CF71B}"/>
              </a:ext>
            </a:extLst>
          </p:cNvPr>
          <p:cNvCxnSpPr>
            <a:cxnSpLocks/>
            <a:stCxn id="3" idx="3"/>
            <a:endCxn id="58" idx="1"/>
          </p:cNvCxnSpPr>
          <p:nvPr/>
        </p:nvCxnSpPr>
        <p:spPr>
          <a:xfrm>
            <a:off x="5597236" y="4287982"/>
            <a:ext cx="3591642" cy="40660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2" name="Picture 24" descr="Streamlit Logo PNG Vectors Free Download">
            <a:extLst>
              <a:ext uri="{FF2B5EF4-FFF2-40B4-BE49-F238E27FC236}">
                <a16:creationId xmlns:a16="http://schemas.microsoft.com/office/drawing/2014/main" id="{04FF733C-C0D6-4863-B6DA-102C61AB7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85" y="4032221"/>
            <a:ext cx="1021776" cy="55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740F4D8-9C76-46A2-9365-D09531522C3C}"/>
              </a:ext>
            </a:extLst>
          </p:cNvPr>
          <p:cNvSpPr/>
          <p:nvPr/>
        </p:nvSpPr>
        <p:spPr>
          <a:xfrm>
            <a:off x="346366" y="3726872"/>
            <a:ext cx="1662544" cy="11222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1D9B8F7-3BF7-4476-B0FD-EB46EAAC8A65}"/>
              </a:ext>
            </a:extLst>
          </p:cNvPr>
          <p:cNvSpPr txBox="1"/>
          <p:nvPr/>
        </p:nvSpPr>
        <p:spPr>
          <a:xfrm>
            <a:off x="668980" y="4826122"/>
            <a:ext cx="133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Frontend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5DD7E4-CE98-4A46-AC9B-45BE59AF76A4}"/>
              </a:ext>
            </a:extLst>
          </p:cNvPr>
          <p:cNvCxnSpPr/>
          <p:nvPr/>
        </p:nvCxnSpPr>
        <p:spPr>
          <a:xfrm>
            <a:off x="2008910" y="3960199"/>
            <a:ext cx="192578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A0286A7-7849-424F-9BB3-0383598D5C35}"/>
              </a:ext>
            </a:extLst>
          </p:cNvPr>
          <p:cNvCxnSpPr/>
          <p:nvPr/>
        </p:nvCxnSpPr>
        <p:spPr>
          <a:xfrm>
            <a:off x="2008910" y="4338899"/>
            <a:ext cx="192578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F43CDA5-14D4-44B8-9A65-6DA1FC7FBC57}"/>
              </a:ext>
            </a:extLst>
          </p:cNvPr>
          <p:cNvSpPr txBox="1"/>
          <p:nvPr/>
        </p:nvSpPr>
        <p:spPr>
          <a:xfrm>
            <a:off x="2140526" y="3621645"/>
            <a:ext cx="1844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j-lt"/>
              </a:rPr>
              <a:t>get_all_documents</a:t>
            </a:r>
            <a:endParaRPr lang="en-US" sz="1600" dirty="0">
              <a:latin typeface="+mj-lt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A1F81-9167-45C4-818C-4A89679CA3D8}"/>
              </a:ext>
            </a:extLst>
          </p:cNvPr>
          <p:cNvSpPr txBox="1"/>
          <p:nvPr/>
        </p:nvSpPr>
        <p:spPr>
          <a:xfrm>
            <a:off x="2221933" y="4028396"/>
            <a:ext cx="1844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j-lt"/>
              </a:rPr>
              <a:t>semantic_search</a:t>
            </a:r>
            <a:endParaRPr lang="en-US" sz="1600" dirty="0">
              <a:latin typeface="+mj-lt"/>
            </a:endParaRPr>
          </a:p>
        </p:txBody>
      </p:sp>
      <p:sp>
        <p:nvSpPr>
          <p:cNvPr id="2" name="Rectangle: Rounded Corners 10">
            <a:extLst>
              <a:ext uri="{FF2B5EF4-FFF2-40B4-BE49-F238E27FC236}">
                <a16:creationId xmlns:a16="http://schemas.microsoft.com/office/drawing/2014/main" id="{BEA9AA32-C706-5142-0F84-A2AEB6B14E98}"/>
              </a:ext>
            </a:extLst>
          </p:cNvPr>
          <p:cNvSpPr/>
          <p:nvPr/>
        </p:nvSpPr>
        <p:spPr>
          <a:xfrm>
            <a:off x="6927272" y="149292"/>
            <a:ext cx="11014363" cy="6046235"/>
          </a:xfrm>
          <a:prstGeom prst="roundRect">
            <a:avLst>
              <a:gd name="adj" fmla="val 420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: Rounded Corners 10">
            <a:extLst>
              <a:ext uri="{FF2B5EF4-FFF2-40B4-BE49-F238E27FC236}">
                <a16:creationId xmlns:a16="http://schemas.microsoft.com/office/drawing/2014/main" id="{D07F32AF-4649-DB43-8298-A3995D5A9BE1}"/>
              </a:ext>
            </a:extLst>
          </p:cNvPr>
          <p:cNvSpPr/>
          <p:nvPr/>
        </p:nvSpPr>
        <p:spPr>
          <a:xfrm>
            <a:off x="152384" y="1028700"/>
            <a:ext cx="5846633" cy="4513118"/>
          </a:xfrm>
          <a:prstGeom prst="roundRect">
            <a:avLst>
              <a:gd name="adj" fmla="val 8084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E6182C-7DC2-1F9C-4BBA-CD435E437A38}"/>
              </a:ext>
            </a:extLst>
          </p:cNvPr>
          <p:cNvCxnSpPr/>
          <p:nvPr/>
        </p:nvCxnSpPr>
        <p:spPr>
          <a:xfrm>
            <a:off x="2024492" y="4768042"/>
            <a:ext cx="192578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8D8B4D-DFD0-799F-B229-1B48CEC01729}"/>
              </a:ext>
            </a:extLst>
          </p:cNvPr>
          <p:cNvSpPr txBox="1"/>
          <p:nvPr/>
        </p:nvSpPr>
        <p:spPr>
          <a:xfrm>
            <a:off x="2090326" y="4444044"/>
            <a:ext cx="1844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j-lt"/>
              </a:rPr>
              <a:t>text_summarization</a:t>
            </a:r>
            <a:endParaRPr lang="en-US" sz="1600" dirty="0">
              <a:latin typeface="+mj-lt"/>
            </a:endParaRPr>
          </a:p>
        </p:txBody>
      </p:sp>
      <p:sp>
        <p:nvSpPr>
          <p:cNvPr id="10" name="Rectangle: Rounded Corners 2">
            <a:extLst>
              <a:ext uri="{FF2B5EF4-FFF2-40B4-BE49-F238E27FC236}">
                <a16:creationId xmlns:a16="http://schemas.microsoft.com/office/drawing/2014/main" id="{E814E71B-B37E-A29C-6FD4-43CD033629A9}"/>
              </a:ext>
            </a:extLst>
          </p:cNvPr>
          <p:cNvSpPr/>
          <p:nvPr/>
        </p:nvSpPr>
        <p:spPr>
          <a:xfrm>
            <a:off x="2234920" y="1554211"/>
            <a:ext cx="1662544" cy="9653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8452FF-84FF-D50C-5B8D-14AA02250002}"/>
              </a:ext>
            </a:extLst>
          </p:cNvPr>
          <p:cNvSpPr txBox="1"/>
          <p:nvPr/>
        </p:nvSpPr>
        <p:spPr>
          <a:xfrm>
            <a:off x="2283452" y="2535254"/>
            <a:ext cx="16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Caching server</a:t>
            </a:r>
          </a:p>
        </p:txBody>
      </p:sp>
      <p:pic>
        <p:nvPicPr>
          <p:cNvPr id="1026" name="Picture 2" descr="Download Redis Logo in SVG Vector or PNG File Format - Logo.wine">
            <a:extLst>
              <a:ext uri="{FF2B5EF4-FFF2-40B4-BE49-F238E27FC236}">
                <a16:creationId xmlns:a16="http://schemas.microsoft.com/office/drawing/2014/main" id="{1E1888EF-E5A5-5EC1-915A-D1DDA71846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2" t="24422" r="6438" b="29559"/>
          <a:stretch/>
        </p:blipFill>
        <p:spPr bwMode="auto">
          <a:xfrm>
            <a:off x="2240335" y="1728336"/>
            <a:ext cx="1629209" cy="57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EC72ED3-2FC0-14DC-0C32-C2DD58C68EB4}"/>
              </a:ext>
            </a:extLst>
          </p:cNvPr>
          <p:cNvSpPr txBox="1"/>
          <p:nvPr/>
        </p:nvSpPr>
        <p:spPr>
          <a:xfrm>
            <a:off x="5042924" y="2164049"/>
            <a:ext cx="609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store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619137-6446-15A0-56EF-2F08406B3C81}"/>
              </a:ext>
            </a:extLst>
          </p:cNvPr>
          <p:cNvSpPr txBox="1"/>
          <p:nvPr/>
        </p:nvSpPr>
        <p:spPr>
          <a:xfrm>
            <a:off x="4025621" y="2439421"/>
            <a:ext cx="1844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retrieve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E70E1B1-4FD6-FCED-B9BF-537C3FC20DA4}"/>
              </a:ext>
            </a:extLst>
          </p:cNvPr>
          <p:cNvCxnSpPr>
            <a:cxnSpLocks/>
            <a:endCxn id="3" idx="0"/>
          </p:cNvCxnSpPr>
          <p:nvPr/>
        </p:nvCxnSpPr>
        <p:spPr>
          <a:xfrm rot="16200000" flipH="1">
            <a:off x="3612061" y="2572970"/>
            <a:ext cx="1456616" cy="851190"/>
          </a:xfrm>
          <a:prstGeom prst="bentConnector3">
            <a:avLst>
              <a:gd name="adj1" fmla="val -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391EB405-27B3-758D-A531-FF85B03DA7E1}"/>
              </a:ext>
            </a:extLst>
          </p:cNvPr>
          <p:cNvCxnSpPr>
            <a:cxnSpLocks/>
            <a:endCxn id="1026" idx="3"/>
          </p:cNvCxnSpPr>
          <p:nvPr/>
        </p:nvCxnSpPr>
        <p:spPr>
          <a:xfrm rot="16200000" flipV="1">
            <a:off x="3613433" y="2271244"/>
            <a:ext cx="1718275" cy="12060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208DDBE-0902-B1E1-5306-9EA0515E99C8}"/>
              </a:ext>
            </a:extLst>
          </p:cNvPr>
          <p:cNvSpPr txBox="1"/>
          <p:nvPr/>
        </p:nvSpPr>
        <p:spPr>
          <a:xfrm>
            <a:off x="277588" y="1035608"/>
            <a:ext cx="2112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Local Machine</a:t>
            </a:r>
          </a:p>
        </p:txBody>
      </p:sp>
      <p:sp>
        <p:nvSpPr>
          <p:cNvPr id="73" name="Rectangle: Rounded Corners 25">
            <a:extLst>
              <a:ext uri="{FF2B5EF4-FFF2-40B4-BE49-F238E27FC236}">
                <a16:creationId xmlns:a16="http://schemas.microsoft.com/office/drawing/2014/main" id="{76B55D5D-A6E4-2EA4-9041-F40BE086E98C}"/>
              </a:ext>
            </a:extLst>
          </p:cNvPr>
          <p:cNvSpPr/>
          <p:nvPr/>
        </p:nvSpPr>
        <p:spPr>
          <a:xfrm>
            <a:off x="9631985" y="2064101"/>
            <a:ext cx="2528313" cy="496470"/>
          </a:xfrm>
          <a:prstGeom prst="roundRect">
            <a:avLst>
              <a:gd name="adj" fmla="val 3062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Chaining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C727ECB-661E-C17E-65C2-858BFD357061}"/>
              </a:ext>
            </a:extLst>
          </p:cNvPr>
          <p:cNvGrpSpPr/>
          <p:nvPr/>
        </p:nvGrpSpPr>
        <p:grpSpPr>
          <a:xfrm>
            <a:off x="14895245" y="785623"/>
            <a:ext cx="2549028" cy="1947915"/>
            <a:chOff x="13851062" y="3089670"/>
            <a:chExt cx="2549028" cy="1947915"/>
          </a:xfrm>
        </p:grpSpPr>
        <p:sp>
          <p:nvSpPr>
            <p:cNvPr id="85" name="Rectangle: Rounded Corners 41">
              <a:extLst>
                <a:ext uri="{FF2B5EF4-FFF2-40B4-BE49-F238E27FC236}">
                  <a16:creationId xmlns:a16="http://schemas.microsoft.com/office/drawing/2014/main" id="{3CEC01F9-7CA2-5D38-2D17-F474B0B55502}"/>
                </a:ext>
              </a:extLst>
            </p:cNvPr>
            <p:cNvSpPr/>
            <p:nvPr/>
          </p:nvSpPr>
          <p:spPr>
            <a:xfrm>
              <a:off x="13851062" y="3089670"/>
              <a:ext cx="2549028" cy="1947915"/>
            </a:xfrm>
            <a:prstGeom prst="roundRect">
              <a:avLst>
                <a:gd name="adj" fmla="val 12633"/>
              </a:avLst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C63C503-4C97-9979-CF2D-5F282204B7E3}"/>
                </a:ext>
              </a:extLst>
            </p:cNvPr>
            <p:cNvSpPr txBox="1"/>
            <p:nvPr/>
          </p:nvSpPr>
          <p:spPr>
            <a:xfrm>
              <a:off x="14001820" y="3127601"/>
              <a:ext cx="2343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+mj-lt"/>
                </a:rPr>
                <a:t>Embedding</a:t>
              </a:r>
              <a:r>
                <a:rPr lang="en-US" b="1" dirty="0">
                  <a:latin typeface="+mj-lt"/>
                </a:rPr>
                <a:t> </a:t>
              </a:r>
              <a:r>
                <a:rPr lang="en-US" sz="2000" b="1" dirty="0">
                  <a:latin typeface="+mj-lt"/>
                </a:rPr>
                <a:t>Model</a:t>
              </a:r>
              <a:endParaRPr lang="en-US" b="1" dirty="0">
                <a:latin typeface="+mj-lt"/>
              </a:endParaRPr>
            </a:p>
          </p:txBody>
        </p:sp>
      </p:grpSp>
      <p:pic>
        <p:nvPicPr>
          <p:cNvPr id="1030" name="Picture 6" descr="Here's OpenAI's new logo | The Verge">
            <a:extLst>
              <a:ext uri="{FF2B5EF4-FFF2-40B4-BE49-F238E27FC236}">
                <a16:creationId xmlns:a16="http://schemas.microsoft.com/office/drawing/2014/main" id="{2A9C8F82-1383-7CA4-CDC7-5BFEF50137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8" t="11486" r="21982" b="11883"/>
          <a:stretch/>
        </p:blipFill>
        <p:spPr bwMode="auto">
          <a:xfrm>
            <a:off x="13092497" y="1268600"/>
            <a:ext cx="1013513" cy="96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6" descr="Here's OpenAI's new logo | The Verge">
            <a:extLst>
              <a:ext uri="{FF2B5EF4-FFF2-40B4-BE49-F238E27FC236}">
                <a16:creationId xmlns:a16="http://schemas.microsoft.com/office/drawing/2014/main" id="{DF2036F1-8A64-4F87-45BF-12409D90F5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8" t="11486" r="21982" b="11883"/>
          <a:stretch/>
        </p:blipFill>
        <p:spPr bwMode="auto">
          <a:xfrm>
            <a:off x="15680428" y="1285435"/>
            <a:ext cx="1030593" cy="98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98C12518-B23D-D525-3275-049F944684F2}"/>
              </a:ext>
            </a:extLst>
          </p:cNvPr>
          <p:cNvSpPr txBox="1"/>
          <p:nvPr/>
        </p:nvSpPr>
        <p:spPr>
          <a:xfrm>
            <a:off x="13170748" y="2261346"/>
            <a:ext cx="2112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gpt-4o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5066C4B-9667-CA07-6D37-57C9F1D0F9A2}"/>
              </a:ext>
            </a:extLst>
          </p:cNvPr>
          <p:cNvSpPr txBox="1"/>
          <p:nvPr/>
        </p:nvSpPr>
        <p:spPr>
          <a:xfrm>
            <a:off x="14766184" y="2284071"/>
            <a:ext cx="289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text-embedding-ada-002</a:t>
            </a:r>
          </a:p>
        </p:txBody>
      </p:sp>
      <p:pic>
        <p:nvPicPr>
          <p:cNvPr id="1032" name="Picture 8" descr="DEMO -AWS EC2 &amp; AWS S3. What is AWS EC2 and S3 ? | by Tola Ore-Aruwaji |  FAUN — Developer Community 🐾">
            <a:extLst>
              <a:ext uri="{FF2B5EF4-FFF2-40B4-BE49-F238E27FC236}">
                <a16:creationId xmlns:a16="http://schemas.microsoft.com/office/drawing/2014/main" id="{78EA66D0-86BB-8935-4CE4-25F8FFBDC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812" y="4253949"/>
            <a:ext cx="3852001" cy="132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ectangle: Rounded Corners 57">
            <a:extLst>
              <a:ext uri="{FF2B5EF4-FFF2-40B4-BE49-F238E27FC236}">
                <a16:creationId xmlns:a16="http://schemas.microsoft.com/office/drawing/2014/main" id="{E1054C57-2D9A-0AE2-EF1E-1ABF23600686}"/>
              </a:ext>
            </a:extLst>
          </p:cNvPr>
          <p:cNvSpPr/>
          <p:nvPr/>
        </p:nvSpPr>
        <p:spPr>
          <a:xfrm>
            <a:off x="13632076" y="3394299"/>
            <a:ext cx="3981870" cy="2600569"/>
          </a:xfrm>
          <a:prstGeom prst="roundRect">
            <a:avLst>
              <a:gd name="adj" fmla="val 1038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08DE955-CD63-3649-47B5-BEDEB8A1751C}"/>
              </a:ext>
            </a:extLst>
          </p:cNvPr>
          <p:cNvSpPr txBox="1"/>
          <p:nvPr/>
        </p:nvSpPr>
        <p:spPr>
          <a:xfrm>
            <a:off x="13853996" y="3505569"/>
            <a:ext cx="398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VECTOR DATABASE</a:t>
            </a:r>
          </a:p>
        </p:txBody>
      </p:sp>
      <p:sp>
        <p:nvSpPr>
          <p:cNvPr id="100" name="Rectangle: Rounded Corners 73">
            <a:extLst>
              <a:ext uri="{FF2B5EF4-FFF2-40B4-BE49-F238E27FC236}">
                <a16:creationId xmlns:a16="http://schemas.microsoft.com/office/drawing/2014/main" id="{7187DD7A-0E6E-9FF6-FEBF-6E57A2C52644}"/>
              </a:ext>
            </a:extLst>
          </p:cNvPr>
          <p:cNvSpPr/>
          <p:nvPr/>
        </p:nvSpPr>
        <p:spPr>
          <a:xfrm>
            <a:off x="14244090" y="3944123"/>
            <a:ext cx="2757842" cy="1846020"/>
          </a:xfrm>
          <a:prstGeom prst="roundRect">
            <a:avLst>
              <a:gd name="adj" fmla="val 12633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4" name="Picture 10" descr="Pinecone Vector Database: A Complete Guide | Airbyte">
            <a:extLst>
              <a:ext uri="{FF2B5EF4-FFF2-40B4-BE49-F238E27FC236}">
                <a16:creationId xmlns:a16="http://schemas.microsoft.com/office/drawing/2014/main" id="{6ED10E48-0F3E-8189-D91E-0FE1C71AF7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81" t="16477" r="10293" b="17347"/>
          <a:stretch/>
        </p:blipFill>
        <p:spPr bwMode="auto">
          <a:xfrm>
            <a:off x="14234044" y="4481202"/>
            <a:ext cx="2767888" cy="77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21306D21-BF02-2FC8-D3F7-E953578709B9}"/>
              </a:ext>
            </a:extLst>
          </p:cNvPr>
          <p:cNvSpPr txBox="1"/>
          <p:nvPr/>
        </p:nvSpPr>
        <p:spPr>
          <a:xfrm>
            <a:off x="7076059" y="185755"/>
            <a:ext cx="2112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98190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791</TotalTime>
  <Words>45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Tran Cong Nam Anh</dc:creator>
  <cp:lastModifiedBy>Student - Tran Cong Nam Anh</cp:lastModifiedBy>
  <cp:revision>19</cp:revision>
  <dcterms:created xsi:type="dcterms:W3CDTF">2024-11-25T06:20:45Z</dcterms:created>
  <dcterms:modified xsi:type="dcterms:W3CDTF">2025-02-14T16:31:01Z</dcterms:modified>
</cp:coreProperties>
</file>