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BB2815-9289-48EF-B8DE-27A4EA0CC59E}">
  <a:tblStyle styleId="{C2BB2815-9289-48EF-B8DE-27A4EA0CC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206cfe567_0_4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206cfe567_0_4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206cfe567_0_4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206cfe567_0_4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206cfe567_0_4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206cfe567_0_4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2847eb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2847eb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240a780b5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240a780b5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240a780b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240a780b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2847eb60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2847eb60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2847eb60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2847eb60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2847eb60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2847eb60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206cfe567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206cfe567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240a780b5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240a780b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206cfe567_0_4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206cfe567_0_4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2847eb60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2847eb6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240a780b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240a780b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240a780b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240a780b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2847eb6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2847eb6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240a780b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240a780b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Emotion Detection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 Boulas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Implementation</a:t>
            </a:r>
            <a:endParaRPr/>
          </a:p>
        </p:txBody>
      </p:sp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Gathering images for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computing software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transfer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Post-deployment model monitoring 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Labor associated costs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Deploying a Deep Learning Model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975" y="3708224"/>
            <a:ext cx="1261025" cy="14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Appendix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000" y="101150"/>
            <a:ext cx="5396626" cy="23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000" y="2700425"/>
            <a:ext cx="5396625" cy="23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780900" y="926925"/>
            <a:ext cx="843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44450" y="3348300"/>
            <a:ext cx="915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Neutral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1660350" y="2758500"/>
            <a:ext cx="408900" cy="2059750"/>
          </a:xfrm>
          <a:custGeom>
            <a:rect b="b" l="l" r="r" t="t"/>
            <a:pathLst>
              <a:path extrusionOk="0" h="82390" w="16356">
                <a:moveTo>
                  <a:pt x="16356" y="0"/>
                </a:moveTo>
                <a:cubicBezTo>
                  <a:pt x="12343" y="2509"/>
                  <a:pt x="8388" y="6017"/>
                  <a:pt x="6752" y="10458"/>
                </a:cubicBezTo>
                <a:cubicBezTo>
                  <a:pt x="5202" y="14665"/>
                  <a:pt x="7898" y="19704"/>
                  <a:pt x="6325" y="23903"/>
                </a:cubicBezTo>
                <a:cubicBezTo>
                  <a:pt x="5389" y="26400"/>
                  <a:pt x="3213" y="28583"/>
                  <a:pt x="776" y="29666"/>
                </a:cubicBezTo>
                <a:cubicBezTo>
                  <a:pt x="424" y="29822"/>
                  <a:pt x="-136" y="29821"/>
                  <a:pt x="136" y="30093"/>
                </a:cubicBezTo>
                <a:cubicBezTo>
                  <a:pt x="1914" y="31871"/>
                  <a:pt x="5841" y="31046"/>
                  <a:pt x="6966" y="33294"/>
                </a:cubicBezTo>
                <a:cubicBezTo>
                  <a:pt x="9036" y="37431"/>
                  <a:pt x="7657" y="42547"/>
                  <a:pt x="7393" y="47166"/>
                </a:cubicBezTo>
                <a:cubicBezTo>
                  <a:pt x="6720" y="58932"/>
                  <a:pt x="5609" y="87590"/>
                  <a:pt x="15716" y="815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Google Shape;204;p25"/>
          <p:cNvSpPr/>
          <p:nvPr/>
        </p:nvSpPr>
        <p:spPr>
          <a:xfrm>
            <a:off x="1582309" y="154725"/>
            <a:ext cx="557250" cy="2128900"/>
          </a:xfrm>
          <a:custGeom>
            <a:rect b="b" l="l" r="r" t="t"/>
            <a:pathLst>
              <a:path extrusionOk="0" h="85156" w="22290">
                <a:moveTo>
                  <a:pt x="22291" y="0"/>
                </a:moveTo>
                <a:cubicBezTo>
                  <a:pt x="13561" y="2495"/>
                  <a:pt x="8629" y="14613"/>
                  <a:pt x="8845" y="23690"/>
                </a:cubicBezTo>
                <a:cubicBezTo>
                  <a:pt x="8924" y="27011"/>
                  <a:pt x="8843" y="30660"/>
                  <a:pt x="10552" y="33508"/>
                </a:cubicBezTo>
                <a:cubicBezTo>
                  <a:pt x="11527" y="35132"/>
                  <a:pt x="14125" y="36345"/>
                  <a:pt x="13754" y="38203"/>
                </a:cubicBezTo>
                <a:cubicBezTo>
                  <a:pt x="12866" y="42653"/>
                  <a:pt x="4846" y="40337"/>
                  <a:pt x="308" y="40337"/>
                </a:cubicBezTo>
                <a:cubicBezTo>
                  <a:pt x="-908" y="40337"/>
                  <a:pt x="2680" y="40993"/>
                  <a:pt x="3723" y="41618"/>
                </a:cubicBezTo>
                <a:cubicBezTo>
                  <a:pt x="6420" y="43236"/>
                  <a:pt x="9769" y="45956"/>
                  <a:pt x="9485" y="49088"/>
                </a:cubicBezTo>
                <a:cubicBezTo>
                  <a:pt x="9027" y="54132"/>
                  <a:pt x="6307" y="58978"/>
                  <a:pt x="6711" y="64027"/>
                </a:cubicBezTo>
                <a:cubicBezTo>
                  <a:pt x="7354" y="72058"/>
                  <a:pt x="11747" y="80684"/>
                  <a:pt x="18449" y="851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26"/>
          <p:cNvGraphicFramePr/>
          <p:nvPr/>
        </p:nvGraphicFramePr>
        <p:xfrm>
          <a:off x="659050" y="72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{C2BB2815-9289-48EF-B8DE-27A4EA0CC59E}</a:tableStyleId>
              </a:tblPr>
              <a:tblGrid>
                <a:gridCol w="983600"/>
                <a:gridCol w="846600"/>
                <a:gridCol w="861850"/>
                <a:gridCol w="780675"/>
                <a:gridCol w="882150"/>
                <a:gridCol w="798050"/>
                <a:gridCol w="790825"/>
                <a:gridCol w="790825"/>
                <a:gridCol w="1027050"/>
              </a:tblGrid>
              <a:tr h="10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CNN Model #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 </a:t>
                      </a:r>
                      <a:r>
                        <a:rPr b="1" lang="en" sz="1000"/>
                        <a:t>Acc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 </a:t>
                      </a:r>
                      <a:r>
                        <a:rPr b="1" lang="en" sz="1000"/>
                        <a:t>Loss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Val Acc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Val Loss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Test Acc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Test Loss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Notes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Epochs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1 Base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77.5%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68.1%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lr = 0.01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2 Base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65.5%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60.2%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r>
                        <a:rPr lang="en" sz="1000"/>
                        <a:t>r = 0.001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77.7%</a:t>
                      </a:r>
                      <a:endParaRPr b="1" sz="10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0.54</a:t>
                      </a:r>
                      <a:endParaRPr b="1" sz="10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71.3%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73.4%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Larger,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lr = 0.01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RGB 1 Base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63.5%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64.4%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64.1%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RGB 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71.1%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72.2%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76.6%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VGG16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43.5%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44.7%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43.8%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Transfer Learning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66.6%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68.3%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Complex, 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lr = 0.01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71.8%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71.3%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71.9%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Kernel size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68.3%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70.8%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74.2%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</a:t>
                      </a:r>
                      <a:r>
                        <a:rPr lang="en" sz="1000"/>
                        <a:t>r = 0.001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Gray 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72.1%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73%</a:t>
                      </a:r>
                      <a:endParaRPr b="1" sz="10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0.68</a:t>
                      </a:r>
                      <a:endParaRPr b="1" sz="10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82.8%</a:t>
                      </a:r>
                      <a:endParaRPr b="1" sz="10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0.55</a:t>
                      </a:r>
                      <a:endParaRPr b="1" sz="10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lr = </a:t>
                      </a:r>
                      <a:r>
                        <a:rPr lang="en" sz="700"/>
                        <a:t>0.005, </a:t>
                      </a:r>
                      <a:r>
                        <a:rPr lang="en" sz="700"/>
                        <a:t>decrease: </a:t>
                      </a:r>
                      <a:r>
                        <a:rPr lang="en" sz="700"/>
                        <a:t>filters + dropout layers values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691175" y="2638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Model Comparisons</a:t>
            </a:r>
            <a:endParaRPr b="1" sz="2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 (Chosen CNN)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63" y="1623675"/>
            <a:ext cx="327571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350" y="504700"/>
            <a:ext cx="5771926" cy="7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649" y="641925"/>
            <a:ext cx="3275700" cy="423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525" y="170725"/>
            <a:ext cx="2952300" cy="489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175" y="197738"/>
            <a:ext cx="27239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282775" y="336150"/>
            <a:ext cx="1099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Distribution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724950" y="4496150"/>
            <a:ext cx="7530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 3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750"/>
            <a:ext cx="2464535" cy="41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425" y="205750"/>
            <a:ext cx="2856525" cy="42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3550788" y="4619750"/>
            <a:ext cx="1221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RGB 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325" y="205750"/>
            <a:ext cx="2998475" cy="422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6845550" y="4619750"/>
            <a:ext cx="8751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VGG16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25" y="173750"/>
            <a:ext cx="2328934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009" y="173750"/>
            <a:ext cx="2382345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404" y="173750"/>
            <a:ext cx="2400565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1007938" y="4497900"/>
            <a:ext cx="1211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Gray 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6889125" y="4497900"/>
            <a:ext cx="1211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Gray 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3930613" y="4497900"/>
            <a:ext cx="1211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Gray 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Problem Definition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Solution Approach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 Model Solution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Limitations and Recommendations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Business Implementation </a:t>
            </a:r>
            <a:endParaRPr sz="1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0" y="2432875"/>
            <a:ext cx="4371826" cy="1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88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 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79200" y="1587675"/>
            <a:ext cx="1780500" cy="105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55% of communication takes place through visual cues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635850" y="1587675"/>
            <a:ext cx="1780500" cy="105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Build a deep neural network to classify facial expressions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526988" y="3774125"/>
            <a:ext cx="15063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Use cases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457525" y="1587675"/>
            <a:ext cx="1780500" cy="105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Leverage AI/ML to detect facial emotions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262325" y="1902175"/>
            <a:ext cx="9933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440288" y="1935225"/>
            <a:ext cx="993300" cy="3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 flipH="1" rot="10800000">
            <a:off x="3235188" y="3424025"/>
            <a:ext cx="142740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 flipH="1" rot="10800000">
            <a:off x="3235188" y="3936125"/>
            <a:ext cx="14070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3235188" y="4093500"/>
            <a:ext cx="14526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>
            <a:off x="4885863" y="3241325"/>
            <a:ext cx="22827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Detecting Mental Disorders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885863" y="3814625"/>
            <a:ext cx="22827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Video Game Testing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885863" y="4322200"/>
            <a:ext cx="22827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Enhancing Virtual Assistants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30000" y="1318650"/>
            <a:ext cx="33009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 Approach</a:t>
            </a:r>
            <a:endParaRPr/>
          </a:p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vs ANN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Local spatiality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Weight sharing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Transfer learning models (VGG16, ResNet V2, EfficientNet)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Color mode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Grayscale vs RGB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Hyperparameter tuning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1750"/>
            <a:ext cx="4270145" cy="27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Solution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1225" y="2700150"/>
            <a:ext cx="30723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Grayscale image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SGD optimizer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Softmax activation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million trainable parameters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625" y="547800"/>
            <a:ext cx="2088524" cy="452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4430834" y="886075"/>
            <a:ext cx="1272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Convolutional Block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430834" y="1427298"/>
            <a:ext cx="1272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Convolutional Block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430834" y="1991621"/>
            <a:ext cx="1272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Convolutional Block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4430834" y="2555944"/>
            <a:ext cx="1272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Convolutional Block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430834" y="3120280"/>
            <a:ext cx="1272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Convolutional Block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638984" y="3465929"/>
            <a:ext cx="802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Flatten Layer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406075" y="3757003"/>
            <a:ext cx="1272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Fully-Connected Block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403634" y="4224376"/>
            <a:ext cx="1272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Fully-Connected Block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638985" y="4580625"/>
            <a:ext cx="8565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Output Layer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5639700" y="811000"/>
            <a:ext cx="128100" cy="448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639700" y="1286450"/>
            <a:ext cx="128100" cy="582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639700" y="1896000"/>
            <a:ext cx="128100" cy="49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639700" y="2423050"/>
            <a:ext cx="128100" cy="582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639700" y="3032600"/>
            <a:ext cx="128100" cy="49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639700" y="3645850"/>
            <a:ext cx="128100" cy="499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639700" y="4169200"/>
            <a:ext cx="128100" cy="448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Solution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730000" y="2842200"/>
            <a:ext cx="40773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Generalized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Plateaued at around the 30th epoch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72% 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0.68 loss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83% accuracy on the test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525" y="593475"/>
            <a:ext cx="3560924" cy="44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Solution</a:t>
            </a:r>
            <a:endParaRPr/>
          </a:p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0990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75" y="775475"/>
            <a:ext cx="4031900" cy="417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Recommendations</a:t>
            </a:r>
            <a:endParaRPr/>
          </a:p>
        </p:txBody>
      </p:sp>
      <p:sp>
        <p:nvSpPr>
          <p:cNvPr id="162" name="Google Shape;162;p20"/>
          <p:cNvSpPr txBox="1"/>
          <p:nvPr>
            <p:ph idx="2" type="body"/>
          </p:nvPr>
        </p:nvSpPr>
        <p:spPr>
          <a:xfrm>
            <a:off x="5174225" y="1318650"/>
            <a:ext cx="3374400" cy="30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Lack of distinguishable features between the Sad and Neutral emotion classes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Imbalance in training and validation data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Sub-optimized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Recommendations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Larger and more evenly distributed training dataset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Further hyperparameter tuning (i.e. trying different optimizers)</a:t>
            </a:r>
            <a:endParaRPr/>
          </a:p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730000" y="2399500"/>
            <a:ext cx="33009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Angle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00" y="3262000"/>
            <a:ext cx="102921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650" y="3261950"/>
            <a:ext cx="1029200" cy="101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411" y="3262000"/>
            <a:ext cx="1013850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330800" y="4481900"/>
            <a:ext cx="1099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766825" y="4481900"/>
            <a:ext cx="1099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Neutral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202850" y="4481900"/>
            <a:ext cx="1099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Recommendations</a:t>
            </a:r>
            <a:endParaRPr/>
          </a:p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Ethical and privacy concerns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privacy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Security of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misuse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Recommendations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solutions to the inherent risks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consent forms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Sensitive data handling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Robust security system</a:t>
            </a:r>
            <a:endParaRPr/>
          </a:p>
        </p:txBody>
      </p: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</a:t>
            </a:r>
            <a:r>
              <a:rPr lang="en"/>
              <a:t>Angle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