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57" r:id="rId4"/>
    <p:sldId id="270" r:id="rId5"/>
    <p:sldId id="262" r:id="rId6"/>
    <p:sldId id="263" r:id="rId7"/>
    <p:sldId id="268" r:id="rId8"/>
    <p:sldId id="264" r:id="rId9"/>
    <p:sldId id="265" r:id="rId10"/>
    <p:sldId id="266" r:id="rId11"/>
    <p:sldId id="271" r:id="rId12"/>
    <p:sldId id="267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103" d="100"/>
          <a:sy n="103" d="100"/>
        </p:scale>
        <p:origin x="8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143500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0" y="65610"/>
                </a:moveTo>
                <a:lnTo>
                  <a:pt x="9144000" y="65610"/>
                </a:lnTo>
                <a:lnTo>
                  <a:pt x="9144000" y="0"/>
                </a:lnTo>
                <a:lnTo>
                  <a:pt x="0" y="0"/>
                </a:lnTo>
                <a:lnTo>
                  <a:pt x="0" y="65610"/>
                </a:lnTo>
                <a:close/>
              </a:path>
            </a:pathLst>
          </a:custGeom>
          <a:solidFill>
            <a:srgbClr val="0159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9248" y="1977608"/>
            <a:ext cx="7265503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00587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00587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00587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00587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01110"/>
            <a:ext cx="9144000" cy="508000"/>
          </a:xfrm>
          <a:custGeom>
            <a:avLst/>
            <a:gdLst/>
            <a:ahLst/>
            <a:cxnLst/>
            <a:rect l="l" t="t" r="r" b="b"/>
            <a:pathLst>
              <a:path w="9144000" h="508000">
                <a:moveTo>
                  <a:pt x="0" y="0"/>
                </a:moveTo>
                <a:lnTo>
                  <a:pt x="9143999" y="0"/>
                </a:lnTo>
                <a:lnTo>
                  <a:pt x="9143999" y="507999"/>
                </a:lnTo>
                <a:lnTo>
                  <a:pt x="0" y="507999"/>
                </a:lnTo>
                <a:lnTo>
                  <a:pt x="0" y="0"/>
                </a:lnTo>
                <a:close/>
              </a:path>
            </a:pathLst>
          </a:custGeom>
          <a:solidFill>
            <a:srgbClr val="0159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675" y="426027"/>
            <a:ext cx="3714115" cy="499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00587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675" y="1156158"/>
            <a:ext cx="8372475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975" y="4890499"/>
            <a:ext cx="323532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52889" y="4784954"/>
            <a:ext cx="1530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ldinlocks.github.io/Decision-trees-in-python/" TargetMode="External"/><Relationship Id="rId2" Type="http://schemas.openxmlformats.org/officeDocument/2006/relationships/hyperlink" Target="https://medium.com/@draj0718/convolutional-neural-networks-cnn-architectures-explained-716fb197b24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75" y="4903199"/>
            <a:ext cx="320992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Human-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centered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Intelligent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Systems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Lab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80155"/>
            <a:ext cx="9144000" cy="1363345"/>
            <a:chOff x="0" y="3780155"/>
            <a:chExt cx="9144000" cy="1363345"/>
          </a:xfrm>
        </p:grpSpPr>
        <p:sp>
          <p:nvSpPr>
            <p:cNvPr id="4" name="object 4"/>
            <p:cNvSpPr/>
            <p:nvPr/>
          </p:nvSpPr>
          <p:spPr>
            <a:xfrm>
              <a:off x="0" y="4667249"/>
              <a:ext cx="9144000" cy="476250"/>
            </a:xfrm>
            <a:custGeom>
              <a:avLst/>
              <a:gdLst/>
              <a:ahLst/>
              <a:cxnLst/>
              <a:rect l="l" t="t" r="r" b="b"/>
              <a:pathLst>
                <a:path w="9144000" h="476250">
                  <a:moveTo>
                    <a:pt x="914399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76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3780155"/>
              <a:ext cx="1082019" cy="126778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583924" y="1961907"/>
            <a:ext cx="7976152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Homework</a:t>
            </a:r>
            <a:r>
              <a:rPr sz="3800" spc="-50" dirty="0"/>
              <a:t> </a:t>
            </a:r>
            <a:r>
              <a:rPr lang="en-US" altLang="zh-TW" sz="3800" spc="-50" dirty="0"/>
              <a:t>3</a:t>
            </a:r>
            <a:r>
              <a:rPr lang="en-US" altLang="zh-TW" sz="3800" dirty="0"/>
              <a:t>–</a:t>
            </a:r>
            <a:r>
              <a:rPr sz="3800" spc="-45" dirty="0"/>
              <a:t> </a:t>
            </a:r>
            <a:r>
              <a:rPr lang="en-US" altLang="zh-TW" sz="3800" spc="-10" dirty="0"/>
              <a:t>Supervised Learning</a:t>
            </a:r>
            <a:endParaRPr sz="3800" dirty="0"/>
          </a:p>
        </p:txBody>
      </p:sp>
      <p:sp>
        <p:nvSpPr>
          <p:cNvPr id="7" name="object 7"/>
          <p:cNvSpPr txBox="1"/>
          <p:nvPr/>
        </p:nvSpPr>
        <p:spPr>
          <a:xfrm>
            <a:off x="2541893" y="3188563"/>
            <a:ext cx="37592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Due</a:t>
            </a:r>
            <a:r>
              <a:rPr sz="2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Date:</a:t>
            </a:r>
            <a:r>
              <a:rPr sz="2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Arial MT"/>
                <a:cs typeface="Arial MT"/>
              </a:rPr>
              <a:t>To Be Determined</a:t>
            </a:r>
            <a:endParaRPr sz="2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QA</a:t>
            </a:r>
            <a:r>
              <a:rPr spc="-170" dirty="0"/>
              <a:t> </a:t>
            </a:r>
            <a:r>
              <a:rPr spc="-20" dirty="0"/>
              <a:t>Page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6438" y="1857462"/>
            <a:ext cx="284633" cy="2678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65675" y="1156158"/>
            <a:ext cx="8372475" cy="941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If</a:t>
            </a:r>
            <a:r>
              <a:rPr spc="-15" dirty="0"/>
              <a:t> </a:t>
            </a:r>
            <a:r>
              <a:rPr dirty="0"/>
              <a:t>you</a:t>
            </a:r>
            <a:r>
              <a:rPr spc="-15" dirty="0"/>
              <a:t> </a:t>
            </a:r>
            <a:r>
              <a:rPr dirty="0"/>
              <a:t>have</a:t>
            </a:r>
            <a:r>
              <a:rPr spc="-15" dirty="0"/>
              <a:t> </a:t>
            </a:r>
            <a:r>
              <a:rPr dirty="0"/>
              <a:t>any</a:t>
            </a:r>
            <a:r>
              <a:rPr spc="-15" dirty="0"/>
              <a:t> </a:t>
            </a:r>
            <a:r>
              <a:rPr dirty="0"/>
              <a:t>questions</a:t>
            </a:r>
            <a:r>
              <a:rPr spc="-15" dirty="0"/>
              <a:t> </a:t>
            </a:r>
            <a:r>
              <a:rPr dirty="0"/>
              <a:t>about</a:t>
            </a:r>
            <a:r>
              <a:rPr spc="-15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homework,</a:t>
            </a:r>
            <a:r>
              <a:rPr spc="-15" dirty="0"/>
              <a:t> </a:t>
            </a:r>
            <a:r>
              <a:rPr dirty="0"/>
              <a:t>please</a:t>
            </a:r>
            <a:r>
              <a:rPr spc="-15" dirty="0"/>
              <a:t> </a:t>
            </a:r>
            <a:r>
              <a:rPr dirty="0"/>
              <a:t>ask</a:t>
            </a:r>
            <a:r>
              <a:rPr spc="-15" dirty="0"/>
              <a:t> </a:t>
            </a:r>
            <a:r>
              <a:rPr dirty="0"/>
              <a:t>them</a:t>
            </a:r>
            <a:r>
              <a:rPr spc="-15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following </a:t>
            </a:r>
            <a:r>
              <a:rPr dirty="0"/>
              <a:t>Notion</a:t>
            </a:r>
            <a:r>
              <a:rPr spc="-15" dirty="0"/>
              <a:t> </a:t>
            </a:r>
            <a:r>
              <a:rPr dirty="0"/>
              <a:t>page.</a:t>
            </a:r>
            <a:r>
              <a:rPr spc="-15" dirty="0"/>
              <a:t> </a:t>
            </a:r>
            <a:r>
              <a:rPr dirty="0"/>
              <a:t>We</a:t>
            </a:r>
            <a:r>
              <a:rPr spc="-15" dirty="0"/>
              <a:t> </a:t>
            </a:r>
            <a:r>
              <a:rPr dirty="0"/>
              <a:t>will</a:t>
            </a:r>
            <a:r>
              <a:rPr spc="-15" dirty="0"/>
              <a:t> </a:t>
            </a:r>
            <a:r>
              <a:rPr dirty="0"/>
              <a:t>answer</a:t>
            </a:r>
            <a:r>
              <a:rPr spc="-15" dirty="0"/>
              <a:t> </a:t>
            </a:r>
            <a:r>
              <a:rPr dirty="0"/>
              <a:t>them</a:t>
            </a:r>
            <a:r>
              <a:rPr spc="-15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soon</a:t>
            </a:r>
            <a:r>
              <a:rPr spc="-15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spc="-10" dirty="0"/>
              <a:t>possible.</a:t>
            </a:r>
            <a:r>
              <a:rPr spc="-110" dirty="0"/>
              <a:t> </a:t>
            </a:r>
            <a:r>
              <a:rPr spc="-10" dirty="0"/>
              <a:t>Additionally,</a:t>
            </a:r>
            <a:r>
              <a:rPr spc="-15" dirty="0"/>
              <a:t> </a:t>
            </a:r>
            <a:r>
              <a:rPr dirty="0"/>
              <a:t>we</a:t>
            </a:r>
            <a:r>
              <a:rPr spc="-15" dirty="0"/>
              <a:t> </a:t>
            </a:r>
            <a:r>
              <a:rPr spc="-10" dirty="0"/>
              <a:t>encourage </a:t>
            </a:r>
            <a:r>
              <a:rPr dirty="0"/>
              <a:t>you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answer</a:t>
            </a:r>
            <a:r>
              <a:rPr spc="-15" dirty="0"/>
              <a:t> </a:t>
            </a:r>
            <a:r>
              <a:rPr dirty="0"/>
              <a:t>other</a:t>
            </a:r>
            <a:r>
              <a:rPr spc="-10" dirty="0"/>
              <a:t> </a:t>
            </a:r>
            <a:r>
              <a:rPr dirty="0"/>
              <a:t>students'</a:t>
            </a:r>
            <a:r>
              <a:rPr spc="-15" dirty="0"/>
              <a:t> </a:t>
            </a:r>
            <a:r>
              <a:rPr dirty="0"/>
              <a:t>questions</a:t>
            </a:r>
            <a:r>
              <a:rPr spc="-15" dirty="0"/>
              <a:t> </a:t>
            </a:r>
            <a:r>
              <a:rPr dirty="0"/>
              <a:t>if</a:t>
            </a:r>
            <a:r>
              <a:rPr spc="-10" dirty="0"/>
              <a:t> </a:t>
            </a:r>
            <a:r>
              <a:rPr dirty="0"/>
              <a:t>you</a:t>
            </a:r>
            <a:r>
              <a:rPr spc="-15" dirty="0"/>
              <a:t> </a:t>
            </a:r>
            <a:r>
              <a:rPr dirty="0"/>
              <a:t>have</a:t>
            </a:r>
            <a:r>
              <a:rPr spc="-15" dirty="0"/>
              <a:t> </a:t>
            </a:r>
            <a:r>
              <a:rPr dirty="0"/>
              <a:t>any</a:t>
            </a:r>
            <a:r>
              <a:rPr spc="-10" dirty="0"/>
              <a:t> </a:t>
            </a:r>
            <a:r>
              <a:rPr spc="-20" dirty="0"/>
              <a:t>idea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816F5-B06A-A80F-24CA-153F78071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9FD8137-16B9-3C03-A06C-BA454DF2FA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675" y="1156158"/>
            <a:ext cx="8372475" cy="17713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pc="-20" dirty="0"/>
              <a:t>[1] </a:t>
            </a:r>
            <a:r>
              <a:rPr lang="en-US" altLang="zh-TW" spc="-20" dirty="0"/>
              <a:t>CNN</a:t>
            </a:r>
            <a:r>
              <a:rPr lang="zh-TW" altLang="en-US" spc="-20" dirty="0"/>
              <a:t> </a:t>
            </a:r>
            <a:r>
              <a:rPr lang="en-US" altLang="zh-TW" spc="-20" dirty="0"/>
              <a:t>Architecture Explained (Medium)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altLang="zh-TW" sz="1800" dirty="0">
                <a:hlinkClick r:id="rId2"/>
              </a:rPr>
              <a:t>https://medium.com/@draj0718/convolutional-neural-networks-cnn-architectures-explained-716fb197b243</a:t>
            </a:r>
            <a:endParaRPr lang="zh-TW" altLang="en-US" sz="1800" dirty="0"/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800" spc="-20" dirty="0"/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pc="-20" dirty="0"/>
              <a:t>[2]</a:t>
            </a:r>
            <a:r>
              <a:rPr lang="zh-TW" altLang="en-US" spc="-20" dirty="0"/>
              <a:t> </a:t>
            </a:r>
            <a:r>
              <a:rPr lang="fr-FR" altLang="zh-TW" spc="-20" dirty="0"/>
              <a:t>Decision trees (</a:t>
            </a:r>
            <a:r>
              <a:rPr lang="en-US" altLang="zh-TW" spc="-20" dirty="0"/>
              <a:t>GitHub pages</a:t>
            </a:r>
            <a:r>
              <a:rPr lang="fr-FR" altLang="zh-TW" spc="-20" dirty="0"/>
              <a:t>)</a:t>
            </a:r>
            <a:endParaRPr lang="en-US" spc="-20" dirty="0"/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pc="-20" dirty="0">
                <a:hlinkClick r:id="rId3"/>
              </a:rPr>
              <a:t>https://goldinlocks.github.io/Decision-trees-in-python/</a:t>
            </a:r>
            <a:endParaRPr lang="en-US" spc="-2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5D783D2-E42A-1A93-10AE-1266A33C0F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675" y="426027"/>
            <a:ext cx="3714115" cy="4693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TW" dirty="0"/>
              <a:t>Reference</a:t>
            </a:r>
            <a:endParaRPr spc="-2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2AC4D7E-D317-A7AE-97DE-8B79499AFC6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86795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75" y="4903199"/>
            <a:ext cx="320992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Human-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centered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Intelligent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Systems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Lab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80155"/>
            <a:ext cx="9144000" cy="1363345"/>
            <a:chOff x="0" y="3780155"/>
            <a:chExt cx="9144000" cy="1363345"/>
          </a:xfrm>
        </p:grpSpPr>
        <p:sp>
          <p:nvSpPr>
            <p:cNvPr id="4" name="object 4"/>
            <p:cNvSpPr/>
            <p:nvPr/>
          </p:nvSpPr>
          <p:spPr>
            <a:xfrm>
              <a:off x="0" y="4667249"/>
              <a:ext cx="9144000" cy="476250"/>
            </a:xfrm>
            <a:custGeom>
              <a:avLst/>
              <a:gdLst/>
              <a:ahLst/>
              <a:cxnLst/>
              <a:rect l="l" t="t" r="r" b="b"/>
              <a:pathLst>
                <a:path w="9144000" h="476250">
                  <a:moveTo>
                    <a:pt x="9143999" y="476249"/>
                  </a:moveTo>
                  <a:lnTo>
                    <a:pt x="0" y="47624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476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3780155"/>
              <a:ext cx="1082019" cy="126778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2984" y="1483147"/>
            <a:ext cx="5655945" cy="11258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99185" marR="5080" indent="-1087120">
              <a:lnSpc>
                <a:spcPts val="4100"/>
              </a:lnSpc>
              <a:spcBef>
                <a:spcPts val="620"/>
              </a:spcBef>
            </a:pPr>
            <a:r>
              <a:rPr sz="3800" dirty="0"/>
              <a:t>Please</a:t>
            </a:r>
            <a:r>
              <a:rPr sz="3800" spc="-50" dirty="0"/>
              <a:t> </a:t>
            </a:r>
            <a:r>
              <a:rPr sz="3800" dirty="0"/>
              <a:t>check</a:t>
            </a:r>
            <a:r>
              <a:rPr sz="3800" spc="-45" dirty="0"/>
              <a:t> </a:t>
            </a:r>
            <a:r>
              <a:rPr sz="3800" dirty="0"/>
              <a:t>out</a:t>
            </a:r>
            <a:r>
              <a:rPr sz="3800" spc="-50" dirty="0"/>
              <a:t> </a:t>
            </a:r>
            <a:r>
              <a:rPr sz="3800" dirty="0"/>
              <a:t>the</a:t>
            </a:r>
            <a:r>
              <a:rPr sz="3800" spc="-45" dirty="0"/>
              <a:t> </a:t>
            </a:r>
            <a:r>
              <a:rPr sz="3800" spc="-20" dirty="0"/>
              <a:t>spec </a:t>
            </a:r>
            <a:r>
              <a:rPr sz="3800" dirty="0"/>
              <a:t>for</a:t>
            </a:r>
            <a:r>
              <a:rPr sz="3800" spc="-25" dirty="0"/>
              <a:t> </a:t>
            </a:r>
            <a:r>
              <a:rPr sz="3800" dirty="0"/>
              <a:t>more</a:t>
            </a:r>
            <a:r>
              <a:rPr sz="3800" spc="-10" dirty="0"/>
              <a:t> details!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6D418-A97A-7C60-1AFE-16E702F79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8E1F44-C4F4-BF0C-94DF-EEE2938025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3DEBD7-AD7E-E85B-CCD9-A3CFB4C4E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675" y="1156158"/>
            <a:ext cx="8372475" cy="134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500" dirty="0"/>
              <a:t>This is a brief description about CNN.</a:t>
            </a:r>
            <a:endParaRPr sz="1500" dirty="0"/>
          </a:p>
          <a:p>
            <a:pPr marL="469265" indent="-343535">
              <a:lnSpc>
                <a:spcPct val="100000"/>
              </a:lnSpc>
              <a:spcBef>
                <a:spcPts val="1070"/>
              </a:spcBef>
              <a:buChar char="●"/>
              <a:tabLst>
                <a:tab pos="469265" algn="l"/>
              </a:tabLst>
            </a:pPr>
            <a:r>
              <a:rPr lang="en-US" sz="1500" dirty="0"/>
              <a:t>Option1</a:t>
            </a:r>
            <a:endParaRPr sz="1500" dirty="0"/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Char char="●"/>
              <a:tabLst>
                <a:tab pos="469265" algn="l"/>
              </a:tabLst>
            </a:pPr>
            <a:r>
              <a:rPr lang="en-US" sz="1500" spc="-20" dirty="0"/>
              <a:t>Option2</a:t>
            </a:r>
            <a:endParaRPr lang="en-US" sz="1500" dirty="0"/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Char char="●"/>
              <a:tabLst>
                <a:tab pos="469265" algn="l"/>
              </a:tabLst>
            </a:pPr>
            <a:r>
              <a:rPr lang="en-US" sz="1500" dirty="0"/>
              <a:t>Option3</a:t>
            </a:r>
            <a:endParaRPr sz="15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9CE8037-4835-F2FD-5049-8F2CE64389B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1766C0-94C7-77C1-7158-CC8D587B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855" y="1597655"/>
            <a:ext cx="5509469" cy="294756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8C8478-9C6E-BFC9-AA6A-9B535A66D6AE}"/>
              </a:ext>
            </a:extLst>
          </p:cNvPr>
          <p:cNvSpPr txBox="1"/>
          <p:nvPr/>
        </p:nvSpPr>
        <p:spPr>
          <a:xfrm>
            <a:off x="1828800" y="4406721"/>
            <a:ext cx="78374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https://medium.com/@draj0718/convolutional-neural-networks-cnn-architectures-explained-716fb197b243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738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65675" y="1156158"/>
            <a:ext cx="8372475" cy="134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500" dirty="0"/>
              <a:t>This is a brief description about Decision Tree.</a:t>
            </a:r>
            <a:endParaRPr sz="1500" dirty="0"/>
          </a:p>
          <a:p>
            <a:pPr marL="469265" indent="-343535">
              <a:lnSpc>
                <a:spcPct val="100000"/>
              </a:lnSpc>
              <a:spcBef>
                <a:spcPts val="1070"/>
              </a:spcBef>
              <a:buChar char="●"/>
              <a:tabLst>
                <a:tab pos="469265" algn="l"/>
              </a:tabLst>
            </a:pPr>
            <a:r>
              <a:rPr lang="en-US" sz="1500" dirty="0"/>
              <a:t>Option1</a:t>
            </a:r>
            <a:endParaRPr sz="1500" dirty="0"/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Char char="●"/>
              <a:tabLst>
                <a:tab pos="469265" algn="l"/>
              </a:tabLst>
            </a:pPr>
            <a:r>
              <a:rPr lang="en-US" sz="1500" spc="-20" dirty="0"/>
              <a:t>Option2</a:t>
            </a:r>
            <a:endParaRPr lang="en-US" sz="1500" dirty="0"/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Char char="●"/>
              <a:tabLst>
                <a:tab pos="469265" algn="l"/>
              </a:tabLst>
            </a:pPr>
            <a:r>
              <a:rPr lang="en-US" sz="1500" dirty="0"/>
              <a:t>Option3</a:t>
            </a:r>
            <a:endParaRPr sz="15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F69EA1-8A7D-5F00-FA09-00648756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001" y="1542143"/>
            <a:ext cx="5091462" cy="283238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F9C6DF1-086D-9B19-4119-3FF443F5D4DD}"/>
              </a:ext>
            </a:extLst>
          </p:cNvPr>
          <p:cNvSpPr txBox="1"/>
          <p:nvPr/>
        </p:nvSpPr>
        <p:spPr>
          <a:xfrm>
            <a:off x="5410200" y="4400550"/>
            <a:ext cx="54756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https://goldinlocks.github.io/Decision-trees-in-python/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4CF86-A31D-E9F4-009B-CB07A5765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00C3B0-7090-3301-1CC2-0DF205157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D54DD5A-D2EF-52A9-C341-9ED023FFB9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675" y="1156158"/>
            <a:ext cx="8372475" cy="134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500" dirty="0"/>
              <a:t>This is a brief description about the </a:t>
            </a:r>
            <a:r>
              <a:rPr lang="en-US" altLang="zh-TW" sz="1500" dirty="0"/>
              <a:t>homework design of Decision Tree</a:t>
            </a:r>
            <a:r>
              <a:rPr lang="en-US" sz="1500" dirty="0"/>
              <a:t>.</a:t>
            </a:r>
            <a:endParaRPr sz="1500" dirty="0"/>
          </a:p>
          <a:p>
            <a:pPr marL="469265" indent="-343535">
              <a:lnSpc>
                <a:spcPct val="100000"/>
              </a:lnSpc>
              <a:spcBef>
                <a:spcPts val="1070"/>
              </a:spcBef>
              <a:buChar char="●"/>
              <a:tabLst>
                <a:tab pos="469265" algn="l"/>
              </a:tabLst>
            </a:pPr>
            <a:r>
              <a:rPr lang="en-US" sz="1500" dirty="0"/>
              <a:t>Option1</a:t>
            </a:r>
            <a:endParaRPr sz="1500" dirty="0"/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Char char="●"/>
              <a:tabLst>
                <a:tab pos="469265" algn="l"/>
              </a:tabLst>
            </a:pPr>
            <a:r>
              <a:rPr lang="en-US" sz="1500" spc="-20" dirty="0"/>
              <a:t>Option2</a:t>
            </a:r>
            <a:endParaRPr lang="en-US" sz="1500" dirty="0"/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Char char="●"/>
              <a:tabLst>
                <a:tab pos="469265" algn="l"/>
              </a:tabLst>
            </a:pPr>
            <a:r>
              <a:rPr lang="en-US" sz="1500" dirty="0"/>
              <a:t>Option3</a:t>
            </a:r>
            <a:endParaRPr sz="15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3C12880-E71E-31DF-AD46-33D8D4A1CE4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pic>
        <p:nvPicPr>
          <p:cNvPr id="6" name="圖片 5" descr="一張含有 鳥類, 水鳥, 企鵝, 不會飛的鳥 的圖片&#10;&#10;自動產生的描述">
            <a:extLst>
              <a:ext uri="{FF2B5EF4-FFF2-40B4-BE49-F238E27FC236}">
                <a16:creationId xmlns:a16="http://schemas.microsoft.com/office/drawing/2014/main" id="{4E54F86E-A359-3E98-C5B2-D7B532D456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24" y="2431589"/>
            <a:ext cx="1396078" cy="13960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E543F9-AEBE-DACD-DB41-C62849B7724E}"/>
              </a:ext>
            </a:extLst>
          </p:cNvPr>
          <p:cNvSpPr/>
          <p:nvPr/>
        </p:nvSpPr>
        <p:spPr>
          <a:xfrm>
            <a:off x="4800600" y="2520028"/>
            <a:ext cx="1524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Pretrained</a:t>
            </a:r>
          </a:p>
          <a:p>
            <a:pPr algn="ctr"/>
            <a:r>
              <a:rPr lang="en-US" altLang="zh-TW" dirty="0"/>
              <a:t>CNN</a:t>
            </a:r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3879EC7-277F-B693-37A5-15C13A69806C}"/>
              </a:ext>
            </a:extLst>
          </p:cNvPr>
          <p:cNvSpPr/>
          <p:nvPr/>
        </p:nvSpPr>
        <p:spPr>
          <a:xfrm>
            <a:off x="4170912" y="2882950"/>
            <a:ext cx="762000" cy="5334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41993B-0EAB-8B0D-286A-742C1EF6D625}"/>
              </a:ext>
            </a:extLst>
          </p:cNvPr>
          <p:cNvSpPr/>
          <p:nvPr/>
        </p:nvSpPr>
        <p:spPr>
          <a:xfrm>
            <a:off x="7184413" y="2520028"/>
            <a:ext cx="15240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Decision</a:t>
            </a:r>
          </a:p>
          <a:p>
            <a:pPr algn="ctr"/>
            <a:r>
              <a:rPr lang="en-US" altLang="zh-TW" sz="1800" dirty="0"/>
              <a:t>Tree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0953A558-9049-D642-A39E-D72B539367C6}"/>
              </a:ext>
            </a:extLst>
          </p:cNvPr>
          <p:cNvSpPr/>
          <p:nvPr/>
        </p:nvSpPr>
        <p:spPr>
          <a:xfrm>
            <a:off x="6248400" y="2882950"/>
            <a:ext cx="990600" cy="5334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45EBC1-D850-C7E9-74C0-58F309616073}"/>
              </a:ext>
            </a:extLst>
          </p:cNvPr>
          <p:cNvSpPr txBox="1"/>
          <p:nvPr/>
        </p:nvSpPr>
        <p:spPr>
          <a:xfrm>
            <a:off x="6248400" y="296906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attribute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940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675" y="1164539"/>
            <a:ext cx="8322945" cy="2151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0005" indent="-387985">
              <a:lnSpc>
                <a:spcPct val="114999"/>
              </a:lnSpc>
              <a:spcBef>
                <a:spcPts val="100"/>
              </a:spcBef>
              <a:buClr>
                <a:srgbClr val="262626"/>
              </a:buClr>
              <a:buAutoNum type="arabicPeriod"/>
              <a:tabLst>
                <a:tab pos="469900" algn="l"/>
              </a:tabLst>
            </a:pPr>
            <a:r>
              <a:rPr sz="1500" dirty="0">
                <a:latin typeface="Arial MT"/>
                <a:cs typeface="Arial MT"/>
              </a:rPr>
              <a:t>Please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modify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codes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Arial MT"/>
                <a:cs typeface="Arial MT"/>
              </a:rPr>
              <a:t>source code </a:t>
            </a:r>
            <a:r>
              <a:rPr sz="1500" dirty="0">
                <a:latin typeface="Arial MT"/>
                <a:cs typeface="Arial MT"/>
              </a:rPr>
              <a:t>between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#</a:t>
            </a:r>
            <a:r>
              <a:rPr sz="15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Begin</a:t>
            </a:r>
            <a:r>
              <a:rPr sz="15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your</a:t>
            </a:r>
            <a:r>
              <a:rPr sz="15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code</a:t>
            </a:r>
            <a:r>
              <a:rPr sz="15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#</a:t>
            </a:r>
            <a:r>
              <a:rPr sz="15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End</a:t>
            </a:r>
            <a:r>
              <a:rPr sz="15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your</a:t>
            </a:r>
            <a:r>
              <a:rPr sz="15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code</a:t>
            </a:r>
            <a:r>
              <a:rPr sz="1500" spc="-10" dirty="0">
                <a:latin typeface="Arial MT"/>
                <a:cs typeface="Arial MT"/>
              </a:rPr>
              <a:t>.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addition,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import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other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packages.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AutoNum type="arabicPeriod"/>
            </a:pPr>
            <a:endParaRPr sz="1500" dirty="0">
              <a:latin typeface="Arial MT"/>
              <a:cs typeface="Arial MT"/>
            </a:endParaRPr>
          </a:p>
          <a:p>
            <a:pPr marL="469900" marR="179705" indent="-387985">
              <a:lnSpc>
                <a:spcPct val="114999"/>
              </a:lnSpc>
              <a:buAutoNum type="arabicPeriod"/>
              <a:tabLst>
                <a:tab pos="469900" algn="l"/>
              </a:tabLst>
            </a:pPr>
            <a:r>
              <a:rPr lang="en-US" sz="1500" dirty="0">
                <a:latin typeface="Arial MT"/>
                <a:cs typeface="Arial MT"/>
              </a:rPr>
              <a:t>Requirement2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AutoNum type="arabicPeriod"/>
            </a:pPr>
            <a:endParaRPr sz="1500" dirty="0">
              <a:latin typeface="Arial MT"/>
              <a:cs typeface="Arial MT"/>
            </a:endParaRPr>
          </a:p>
          <a:p>
            <a:pPr marL="469900" marR="5080" indent="-387985">
              <a:lnSpc>
                <a:spcPct val="114999"/>
              </a:lnSpc>
              <a:buAutoNum type="arabicPeriod"/>
              <a:tabLst>
                <a:tab pos="469900" algn="l"/>
              </a:tabLst>
            </a:pPr>
            <a:r>
              <a:rPr lang="en-US" sz="1500" spc="-25" dirty="0">
                <a:latin typeface="Arial MT"/>
                <a:cs typeface="Arial MT"/>
              </a:rPr>
              <a:t>Requirement3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For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more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detail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requirements,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please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check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4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spec!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675" y="426027"/>
            <a:ext cx="3714115" cy="4693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Implementation</a:t>
            </a:r>
            <a:r>
              <a:rPr spc="-75" dirty="0"/>
              <a:t> </a:t>
            </a:r>
            <a:r>
              <a:rPr spc="-10" dirty="0"/>
              <a:t>(</a:t>
            </a:r>
            <a:r>
              <a:rPr lang="en-US" altLang="zh-TW" spc="-10" dirty="0"/>
              <a:t>70</a:t>
            </a:r>
            <a:r>
              <a:rPr spc="-10" dirty="0"/>
              <a:t>%)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12" y="1065772"/>
            <a:ext cx="7552690" cy="199093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1145"/>
              </a:spcBef>
              <a:buChar char="●"/>
              <a:tabLst>
                <a:tab pos="292735" algn="l"/>
              </a:tabLst>
            </a:pPr>
            <a:r>
              <a:rPr lang="en-US" sz="1500" dirty="0">
                <a:latin typeface="Arial MT"/>
                <a:cs typeface="Arial MT"/>
              </a:rPr>
              <a:t>Part 1-1: Data Preparation (5%)</a:t>
            </a:r>
          </a:p>
          <a:p>
            <a:pPr marL="635635" lvl="1" indent="-264795">
              <a:lnSpc>
                <a:spcPct val="100000"/>
              </a:lnSpc>
              <a:spcBef>
                <a:spcPts val="910"/>
              </a:spcBef>
              <a:buChar char="○"/>
              <a:tabLst>
                <a:tab pos="635635" algn="l"/>
              </a:tabLst>
            </a:pPr>
            <a:r>
              <a:rPr lang="en-US" sz="1300" spc="-10" dirty="0">
                <a:latin typeface="Arial MT"/>
                <a:cs typeface="Arial MT"/>
              </a:rPr>
              <a:t>Please</a:t>
            </a:r>
            <a:r>
              <a:rPr lang="en-US" sz="1300" spc="-20" dirty="0">
                <a:latin typeface="Arial MT"/>
                <a:cs typeface="Arial MT"/>
              </a:rPr>
              <a:t> design the</a:t>
            </a:r>
            <a:r>
              <a:rPr lang="en-US" altLang="zh-TW" sz="1300" b="1" spc="-10" dirty="0">
                <a:solidFill>
                  <a:srgbClr val="3D85C6"/>
                </a:solidFill>
                <a:latin typeface="Arial"/>
                <a:cs typeface="Arial"/>
              </a:rPr>
              <a:t> data loading</a:t>
            </a:r>
            <a:r>
              <a:rPr lang="en-US" sz="1300" dirty="0">
                <a:latin typeface="Arial MT"/>
                <a:cs typeface="Arial MT"/>
              </a:rPr>
              <a:t> in </a:t>
            </a:r>
            <a:r>
              <a:rPr lang="en-US" altLang="zh-TW" sz="1300" b="1" spc="-10" dirty="0">
                <a:solidFill>
                  <a:srgbClr val="0000FF"/>
                </a:solidFill>
                <a:latin typeface="Arial"/>
                <a:cs typeface="Arial"/>
              </a:rPr>
              <a:t>utils.py </a:t>
            </a:r>
            <a:r>
              <a:rPr lang="en-US" altLang="zh-TW" sz="1300" spc="-10" dirty="0">
                <a:latin typeface="Arial MT"/>
              </a:rPr>
              <a:t>and</a:t>
            </a:r>
            <a:r>
              <a:rPr lang="en-US" altLang="zh-TW" sz="1300" b="1" spc="-10" dirty="0">
                <a:solidFill>
                  <a:srgbClr val="0000FF"/>
                </a:solidFill>
                <a:latin typeface="Arial"/>
                <a:cs typeface="Arial"/>
              </a:rPr>
              <a:t> main.py</a:t>
            </a:r>
            <a:endParaRPr lang="en-US" sz="1300" dirty="0">
              <a:latin typeface="Arial"/>
              <a:cs typeface="Arial"/>
            </a:endParaRPr>
          </a:p>
          <a:p>
            <a:pPr marL="292735" indent="-280035">
              <a:lnSpc>
                <a:spcPct val="100000"/>
              </a:lnSpc>
              <a:spcBef>
                <a:spcPts val="770"/>
              </a:spcBef>
              <a:buChar char="●"/>
              <a:tabLst>
                <a:tab pos="292735" algn="l"/>
              </a:tabLst>
            </a:pPr>
            <a:r>
              <a:rPr lang="en-US" sz="1500" dirty="0">
                <a:latin typeface="Arial MT"/>
                <a:cs typeface="Arial MT"/>
              </a:rPr>
              <a:t>Part 1-2: Model Architecture (10%)</a:t>
            </a:r>
          </a:p>
          <a:p>
            <a:pPr marL="635635" lvl="1" indent="-264795">
              <a:lnSpc>
                <a:spcPct val="100000"/>
              </a:lnSpc>
              <a:spcBef>
                <a:spcPts val="910"/>
              </a:spcBef>
              <a:buChar char="○"/>
              <a:tabLst>
                <a:tab pos="635635" algn="l"/>
              </a:tabLst>
            </a:pPr>
            <a:r>
              <a:rPr lang="en-US" altLang="zh-TW" sz="1300" spc="-10" dirty="0">
                <a:latin typeface="Arial MT"/>
                <a:cs typeface="Arial MT"/>
              </a:rPr>
              <a:t>Please </a:t>
            </a:r>
            <a:r>
              <a:rPr lang="en-US" altLang="zh-TW" sz="1300" spc="-10" dirty="0">
                <a:latin typeface="Arial MT"/>
              </a:rPr>
              <a:t>design your own </a:t>
            </a:r>
            <a:r>
              <a:rPr lang="en-US" altLang="zh-TW" sz="1300" b="1" spc="-10" dirty="0">
                <a:solidFill>
                  <a:srgbClr val="3D85C6"/>
                </a:solidFill>
                <a:latin typeface="Arial"/>
                <a:cs typeface="Arial"/>
              </a:rPr>
              <a:t>decision tree</a:t>
            </a:r>
            <a:r>
              <a:rPr lang="en-US" altLang="zh-TW" sz="1300" dirty="0">
                <a:latin typeface="Arial MT"/>
                <a:cs typeface="Arial MT"/>
              </a:rPr>
              <a:t> in </a:t>
            </a:r>
            <a:r>
              <a:rPr lang="en-US" altLang="zh-TW" sz="1300" b="1" spc="-10" dirty="0">
                <a:solidFill>
                  <a:srgbClr val="0000FF"/>
                </a:solidFill>
                <a:latin typeface="Arial"/>
                <a:cs typeface="Arial"/>
              </a:rPr>
              <a:t>decision_tree.py</a:t>
            </a:r>
            <a:endParaRPr lang="en-US" altLang="zh-TW" sz="1300" dirty="0">
              <a:latin typeface="Arial"/>
              <a:cs typeface="Arial"/>
            </a:endParaRPr>
          </a:p>
          <a:p>
            <a:pPr marL="292735" indent="-280035">
              <a:lnSpc>
                <a:spcPct val="100000"/>
              </a:lnSpc>
              <a:spcBef>
                <a:spcPts val="770"/>
              </a:spcBef>
              <a:buChar char="●"/>
              <a:tabLst>
                <a:tab pos="292735" algn="l"/>
              </a:tabLst>
            </a:pPr>
            <a:r>
              <a:rPr lang="fr-FR" sz="1500" dirty="0">
                <a:latin typeface="Arial MT"/>
                <a:cs typeface="Arial MT"/>
              </a:rPr>
              <a:t>Part 1-3: Kaggle Evaluation Baseline (20%)</a:t>
            </a:r>
            <a:endParaRPr lang="en-US" sz="1500" dirty="0">
              <a:latin typeface="Arial MT"/>
              <a:cs typeface="Arial MT"/>
            </a:endParaRPr>
          </a:p>
          <a:p>
            <a:pPr marL="635635" lvl="1" indent="-264795">
              <a:spcBef>
                <a:spcPts val="910"/>
              </a:spcBef>
              <a:buFontTx/>
              <a:buChar char="○"/>
              <a:tabLst>
                <a:tab pos="635635" algn="l"/>
              </a:tabLst>
            </a:pPr>
            <a:r>
              <a:rPr lang="en-US" altLang="zh-TW" sz="1300" spc="-10" dirty="0">
                <a:latin typeface="Arial MT"/>
                <a:cs typeface="Arial MT"/>
              </a:rPr>
              <a:t>Evaluation the </a:t>
            </a:r>
            <a:r>
              <a:rPr lang="en-US" altLang="zh-TW" sz="1300" b="1" spc="-10" dirty="0">
                <a:solidFill>
                  <a:srgbClr val="3D85C6"/>
                </a:solidFill>
                <a:latin typeface="Arial"/>
                <a:cs typeface="Arial"/>
              </a:rPr>
              <a:t>accuracy</a:t>
            </a:r>
            <a:r>
              <a:rPr lang="en-US" altLang="zh-TW" sz="1300" spc="-10" dirty="0">
                <a:latin typeface="Arial MT"/>
                <a:cs typeface="Arial MT"/>
              </a:rPr>
              <a:t> in </a:t>
            </a:r>
            <a:r>
              <a:rPr lang="en-US" altLang="zh-TW" sz="1300" b="1" spc="-10" dirty="0">
                <a:solidFill>
                  <a:srgbClr val="0000FF"/>
                </a:solidFill>
                <a:latin typeface="Arial"/>
                <a:cs typeface="Arial"/>
              </a:rPr>
              <a:t>Kaggle </a:t>
            </a:r>
            <a:r>
              <a:rPr lang="en-US" altLang="zh-TW" sz="1300" spc="-10" dirty="0">
                <a:latin typeface="Arial MT"/>
              </a:rPr>
              <a:t>(accuracy &gt; 75% for full score)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C798-D0F1-A640-D936-02504AF78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68FF161-67C5-0CAC-F778-4BE0603A8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675" y="426027"/>
            <a:ext cx="3714115" cy="4693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Implementation</a:t>
            </a:r>
            <a:r>
              <a:rPr spc="-75" dirty="0"/>
              <a:t> </a:t>
            </a:r>
            <a:r>
              <a:rPr spc="-10" dirty="0"/>
              <a:t>(</a:t>
            </a:r>
            <a:r>
              <a:rPr lang="en-US" altLang="zh-TW" spc="-10" dirty="0"/>
              <a:t>70</a:t>
            </a:r>
            <a:r>
              <a:rPr spc="-10" dirty="0"/>
              <a:t>%)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CEDFB38-95D7-4D49-6281-02981B0E780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089364B-A427-A46E-3882-BD47829F9078}"/>
              </a:ext>
            </a:extLst>
          </p:cNvPr>
          <p:cNvSpPr txBox="1"/>
          <p:nvPr/>
        </p:nvSpPr>
        <p:spPr>
          <a:xfrm>
            <a:off x="428412" y="1065772"/>
            <a:ext cx="7552690" cy="199093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1145"/>
              </a:spcBef>
              <a:buChar char="●"/>
              <a:tabLst>
                <a:tab pos="292735" algn="l"/>
              </a:tabLst>
            </a:pPr>
            <a:r>
              <a:rPr lang="en-US" sz="1500" dirty="0">
                <a:latin typeface="Arial MT"/>
                <a:cs typeface="Arial MT"/>
              </a:rPr>
              <a:t>Part 2-1: Model Architecture (10%)</a:t>
            </a:r>
            <a:endParaRPr sz="1500" dirty="0">
              <a:latin typeface="Arial MT"/>
              <a:cs typeface="Arial MT"/>
            </a:endParaRPr>
          </a:p>
          <a:p>
            <a:pPr marL="635635" lvl="1" indent="-264795">
              <a:spcBef>
                <a:spcPts val="910"/>
              </a:spcBef>
              <a:buFontTx/>
              <a:buChar char="○"/>
              <a:tabLst>
                <a:tab pos="635635" algn="l"/>
              </a:tabLst>
            </a:pPr>
            <a:r>
              <a:rPr lang="en-US" altLang="zh-TW" sz="1300" spc="-10" dirty="0">
                <a:latin typeface="Arial MT"/>
                <a:cs typeface="Arial MT"/>
              </a:rPr>
              <a:t>Please </a:t>
            </a:r>
            <a:r>
              <a:rPr lang="en-US" altLang="zh-TW" sz="1300" spc="-10" dirty="0">
                <a:latin typeface="Arial MT"/>
              </a:rPr>
              <a:t>design your own </a:t>
            </a:r>
            <a:r>
              <a:rPr lang="en-US" altLang="zh-TW" sz="1300" b="1" spc="-10" dirty="0">
                <a:solidFill>
                  <a:srgbClr val="3D85C6"/>
                </a:solidFill>
                <a:latin typeface="Arial"/>
                <a:cs typeface="Arial"/>
              </a:rPr>
              <a:t>CNN</a:t>
            </a:r>
            <a:r>
              <a:rPr lang="en-US" altLang="zh-TW" sz="1300" dirty="0">
                <a:latin typeface="Arial MT"/>
                <a:cs typeface="Arial MT"/>
              </a:rPr>
              <a:t> in </a:t>
            </a:r>
            <a:r>
              <a:rPr lang="en-US" altLang="zh-TW" sz="1300" b="1" spc="-10" dirty="0">
                <a:solidFill>
                  <a:srgbClr val="0000FF"/>
                </a:solidFill>
                <a:latin typeface="Arial"/>
                <a:cs typeface="Arial"/>
              </a:rPr>
              <a:t>CNN.py</a:t>
            </a:r>
            <a:endParaRPr lang="en-US" altLang="zh-TW" sz="1300" dirty="0">
              <a:latin typeface="Arial"/>
              <a:cs typeface="Arial"/>
            </a:endParaRPr>
          </a:p>
          <a:p>
            <a:pPr marL="292735" indent="-280035">
              <a:lnSpc>
                <a:spcPct val="100000"/>
              </a:lnSpc>
              <a:spcBef>
                <a:spcPts val="770"/>
              </a:spcBef>
              <a:buChar char="●"/>
              <a:tabLst>
                <a:tab pos="292735" algn="l"/>
              </a:tabLst>
            </a:pPr>
            <a:r>
              <a:rPr lang="en-US" sz="1500" spc="-10" dirty="0">
                <a:latin typeface="Arial MT"/>
                <a:cs typeface="Arial MT"/>
              </a:rPr>
              <a:t>Part 2-2: Kaggle Evaluation Baseline (20%)</a:t>
            </a:r>
            <a:endParaRPr lang="en-US" sz="1500" dirty="0">
              <a:latin typeface="Arial MT"/>
              <a:cs typeface="Arial MT"/>
            </a:endParaRPr>
          </a:p>
          <a:p>
            <a:pPr marL="635635" lvl="1" indent="-264795">
              <a:lnSpc>
                <a:spcPct val="100000"/>
              </a:lnSpc>
              <a:spcBef>
                <a:spcPts val="910"/>
              </a:spcBef>
              <a:buChar char="○"/>
              <a:tabLst>
                <a:tab pos="635635" algn="l"/>
              </a:tabLst>
            </a:pPr>
            <a:r>
              <a:rPr lang="en-US" altLang="zh-TW" sz="1300" spc="-10" dirty="0">
                <a:latin typeface="Arial MT"/>
                <a:cs typeface="Arial MT"/>
              </a:rPr>
              <a:t>Evaluation the </a:t>
            </a:r>
            <a:r>
              <a:rPr lang="en-US" altLang="zh-TW" sz="1300" b="1" spc="-10" dirty="0">
                <a:solidFill>
                  <a:srgbClr val="3D85C6"/>
                </a:solidFill>
                <a:latin typeface="Arial"/>
                <a:cs typeface="Arial"/>
              </a:rPr>
              <a:t>accuracy</a:t>
            </a:r>
            <a:r>
              <a:rPr lang="en-US" altLang="zh-TW" sz="1300" spc="-10" dirty="0">
                <a:latin typeface="Arial MT"/>
                <a:cs typeface="Arial MT"/>
              </a:rPr>
              <a:t> in </a:t>
            </a:r>
            <a:r>
              <a:rPr lang="en-US" altLang="zh-TW" sz="1300" b="1" spc="-10" dirty="0">
                <a:solidFill>
                  <a:srgbClr val="0000FF"/>
                </a:solidFill>
                <a:latin typeface="Arial"/>
                <a:cs typeface="Arial"/>
              </a:rPr>
              <a:t>Kaggle </a:t>
            </a:r>
            <a:r>
              <a:rPr lang="en-US" altLang="zh-TW" sz="1300" spc="-10" dirty="0">
                <a:latin typeface="Arial MT"/>
              </a:rPr>
              <a:t>(accuracy &gt; 80% for full score)</a:t>
            </a:r>
          </a:p>
          <a:p>
            <a:pPr marL="292735" indent="-280035">
              <a:lnSpc>
                <a:spcPct val="100000"/>
              </a:lnSpc>
              <a:spcBef>
                <a:spcPts val="770"/>
              </a:spcBef>
              <a:buChar char="●"/>
              <a:tabLst>
                <a:tab pos="292735" algn="l"/>
              </a:tabLst>
            </a:pPr>
            <a:r>
              <a:rPr lang="en-US" sz="1500" spc="-10" dirty="0">
                <a:latin typeface="Arial MT"/>
                <a:cs typeface="Arial MT"/>
              </a:rPr>
              <a:t>Part 2-3: Plot Training and Validation Loss(5%)</a:t>
            </a:r>
            <a:endParaRPr sz="1500" dirty="0">
              <a:latin typeface="Arial MT"/>
              <a:cs typeface="Arial MT"/>
            </a:endParaRPr>
          </a:p>
          <a:p>
            <a:pPr marL="635635" lvl="1" indent="-264795">
              <a:spcBef>
                <a:spcPts val="910"/>
              </a:spcBef>
              <a:buFontTx/>
              <a:buChar char="○"/>
              <a:tabLst>
                <a:tab pos="635635" algn="l"/>
              </a:tabLst>
            </a:pPr>
            <a:r>
              <a:rPr lang="en-US" altLang="zh-TW" sz="1300" spc="-10" dirty="0">
                <a:latin typeface="Arial MT"/>
              </a:rPr>
              <a:t>Please plot the CNN</a:t>
            </a:r>
            <a:r>
              <a:rPr lang="en-US" altLang="zh-TW" sz="1300" b="1" spc="-10" dirty="0">
                <a:solidFill>
                  <a:srgbClr val="3D85C6"/>
                </a:solidFill>
                <a:latin typeface="Arial"/>
                <a:cs typeface="Arial"/>
              </a:rPr>
              <a:t> training and validation loss </a:t>
            </a:r>
            <a:r>
              <a:rPr lang="en-US" altLang="zh-TW" sz="1300" dirty="0">
                <a:latin typeface="Arial MT"/>
                <a:cs typeface="Arial MT"/>
              </a:rPr>
              <a:t>in </a:t>
            </a:r>
            <a:r>
              <a:rPr lang="en-US" altLang="zh-TW" sz="1300" b="1" spc="-10" dirty="0">
                <a:solidFill>
                  <a:srgbClr val="0000FF"/>
                </a:solidFill>
                <a:latin typeface="Arial"/>
                <a:cs typeface="Arial"/>
              </a:rPr>
              <a:t>utils.py</a:t>
            </a:r>
          </a:p>
        </p:txBody>
      </p:sp>
    </p:spTree>
    <p:extLst>
      <p:ext uri="{BB962C8B-B14F-4D97-AF65-F5344CB8AC3E}">
        <p14:creationId xmlns:p14="http://schemas.microsoft.com/office/powerpoint/2010/main" val="88716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675" y="426027"/>
            <a:ext cx="3714115" cy="4693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Report</a:t>
            </a:r>
            <a:r>
              <a:rPr spc="-25" dirty="0"/>
              <a:t> </a:t>
            </a:r>
            <a:r>
              <a:rPr spc="-10" dirty="0"/>
              <a:t>(3</a:t>
            </a:r>
            <a:r>
              <a:rPr lang="en-US" spc="-10" dirty="0"/>
              <a:t>0</a:t>
            </a:r>
            <a:r>
              <a:rPr spc="-10" dirty="0"/>
              <a:t>%)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12" y="1084529"/>
            <a:ext cx="7950200" cy="17399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1000"/>
              </a:spcBef>
              <a:buChar char="●"/>
              <a:tabLst>
                <a:tab pos="292735" algn="l"/>
              </a:tabLst>
            </a:pPr>
            <a:r>
              <a:rPr sz="1500" spc="-40" dirty="0">
                <a:latin typeface="Arial MT"/>
                <a:cs typeface="Arial MT"/>
              </a:rPr>
              <a:t>You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should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write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report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following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report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template.</a:t>
            </a:r>
            <a:endParaRPr sz="1500" dirty="0">
              <a:latin typeface="Arial MT"/>
              <a:cs typeface="Arial MT"/>
            </a:endParaRPr>
          </a:p>
          <a:p>
            <a:pPr marL="292735" indent="-280035">
              <a:lnSpc>
                <a:spcPct val="100000"/>
              </a:lnSpc>
              <a:spcBef>
                <a:spcPts val="900"/>
              </a:spcBef>
              <a:buChar char="●"/>
              <a:tabLst>
                <a:tab pos="292735" algn="l"/>
              </a:tabLst>
            </a:pP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report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should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written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b="1" spc="-10" dirty="0">
                <a:solidFill>
                  <a:srgbClr val="FF0000"/>
                </a:solidFill>
                <a:latin typeface="Arial"/>
                <a:cs typeface="Arial"/>
              </a:rPr>
              <a:t>English</a:t>
            </a:r>
            <a:r>
              <a:rPr sz="1500" spc="-10" dirty="0">
                <a:latin typeface="Arial MT"/>
                <a:cs typeface="Arial MT"/>
              </a:rPr>
              <a:t>.</a:t>
            </a:r>
            <a:endParaRPr sz="1500" dirty="0">
              <a:latin typeface="Arial MT"/>
              <a:cs typeface="Arial MT"/>
            </a:endParaRPr>
          </a:p>
          <a:p>
            <a:pPr marL="292735" indent="-280035">
              <a:lnSpc>
                <a:spcPct val="100000"/>
              </a:lnSpc>
              <a:spcBef>
                <a:spcPts val="900"/>
              </a:spcBef>
              <a:buChar char="●"/>
              <a:tabLst>
                <a:tab pos="292735" algn="l"/>
              </a:tabLst>
            </a:pPr>
            <a:r>
              <a:rPr sz="1500" dirty="0">
                <a:latin typeface="Arial MT"/>
                <a:cs typeface="Arial MT"/>
              </a:rPr>
              <a:t>Please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save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report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.pdf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file.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(font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size: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12)</a:t>
            </a:r>
            <a:endParaRPr sz="1500" dirty="0">
              <a:latin typeface="Arial MT"/>
              <a:cs typeface="Arial MT"/>
            </a:endParaRPr>
          </a:p>
          <a:p>
            <a:pPr marL="292735" marR="5080" indent="-280670">
              <a:lnSpc>
                <a:spcPct val="150000"/>
              </a:lnSpc>
              <a:buChar char="●"/>
              <a:tabLst>
                <a:tab pos="292735" algn="l"/>
              </a:tabLst>
            </a:pP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lang="en-US" sz="1500" spc="-45" dirty="0">
                <a:latin typeface="Arial MT"/>
                <a:cs typeface="Arial MT"/>
              </a:rPr>
              <a:t>every </a:t>
            </a:r>
            <a:r>
              <a:rPr sz="1500" dirty="0">
                <a:latin typeface="Arial MT"/>
                <a:cs typeface="Arial MT"/>
              </a:rPr>
              <a:t>part</a:t>
            </a:r>
            <a:r>
              <a:rPr lang="en-US" sz="1500" dirty="0">
                <a:latin typeface="Arial MT"/>
                <a:cs typeface="Arial MT"/>
              </a:rPr>
              <a:t>s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please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take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some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screenshots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explain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how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you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implement </a:t>
            </a:r>
            <a:r>
              <a:rPr sz="1500" dirty="0">
                <a:latin typeface="Arial MT"/>
                <a:cs typeface="Arial MT"/>
              </a:rPr>
              <a:t>codes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b="1" dirty="0">
                <a:latin typeface="Arial"/>
                <a:cs typeface="Arial"/>
              </a:rPr>
              <a:t>in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detail</a:t>
            </a:r>
            <a:r>
              <a:rPr sz="1500" spc="-10" dirty="0">
                <a:latin typeface="Arial MT"/>
                <a:cs typeface="Arial MT"/>
              </a:rPr>
              <a:t>.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87899" y="2259775"/>
            <a:ext cx="3513454" cy="1077218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400"/>
              </a:spcBef>
            </a:pPr>
            <a:r>
              <a:rPr sz="1200" spc="-10" dirty="0">
                <a:latin typeface="Arial MT"/>
                <a:cs typeface="Arial MT"/>
              </a:rPr>
              <a:t>{student_id}_hw</a:t>
            </a:r>
            <a:r>
              <a:rPr lang="en-US" altLang="zh-TW" sz="1200" spc="-10" dirty="0">
                <a:latin typeface="Arial MT"/>
                <a:cs typeface="Arial MT"/>
              </a:rPr>
              <a:t>3</a:t>
            </a:r>
            <a:r>
              <a:rPr sz="1200" spc="-10" dirty="0">
                <a:latin typeface="Arial MT"/>
                <a:cs typeface="Arial MT"/>
              </a:rPr>
              <a:t>.zip</a:t>
            </a:r>
            <a:endParaRPr sz="1200" dirty="0">
              <a:latin typeface="Arial MT"/>
              <a:cs typeface="Arial MT"/>
            </a:endParaRPr>
          </a:p>
          <a:p>
            <a:pPr marL="99060">
              <a:spcBef>
                <a:spcPts val="215"/>
              </a:spcBef>
              <a:tabLst>
                <a:tab pos="483870" algn="l"/>
              </a:tabLst>
            </a:pPr>
            <a:r>
              <a:rPr lang="zh-TW" altLang="en-US" sz="1200" b="0" i="0" dirty="0">
                <a:solidFill>
                  <a:schemeClr val="tx1"/>
                </a:solidFill>
                <a:effectLst/>
                <a:latin typeface="Arial MT"/>
              </a:rPr>
              <a:t>┣</a:t>
            </a:r>
            <a:r>
              <a:rPr lang="en-US" altLang="zh-TW" sz="1200" b="0" i="0" spc="-10" dirty="0">
                <a:solidFill>
                  <a:schemeClr val="tx1"/>
                </a:solidFill>
                <a:effectLst/>
                <a:latin typeface="Arial MT"/>
              </a:rPr>
              <a:t>      </a:t>
            </a:r>
            <a:r>
              <a:rPr lang="zh-TW" altLang="en-US" sz="1200" b="0" i="0" spc="-10" dirty="0">
                <a:solidFill>
                  <a:schemeClr val="tx1"/>
                </a:solidFill>
                <a:effectLst/>
                <a:latin typeface="Arial MT"/>
              </a:rPr>
              <a:t> </a:t>
            </a:r>
            <a:r>
              <a:rPr lang="en-US" altLang="zh-TW" sz="1200" b="0" i="0" spc="-10" dirty="0">
                <a:solidFill>
                  <a:schemeClr val="tx1"/>
                </a:solidFill>
                <a:effectLst/>
                <a:latin typeface="Arial MT"/>
              </a:rPr>
              <a:t>main.</a:t>
            </a:r>
            <a:r>
              <a:rPr lang="en-US" altLang="zh-TW" sz="1200" spc="-10" dirty="0">
                <a:solidFill>
                  <a:schemeClr val="tx1"/>
                </a:solidFill>
                <a:latin typeface="Arial MT"/>
              </a:rPr>
              <a:t>py</a:t>
            </a:r>
            <a:endParaRPr lang="en-US" sz="1200" spc="-1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9060">
              <a:lnSpc>
                <a:spcPct val="100000"/>
              </a:lnSpc>
              <a:spcBef>
                <a:spcPts val="215"/>
              </a:spcBef>
              <a:tabLst>
                <a:tab pos="483870" algn="l"/>
              </a:tabLst>
            </a:pPr>
            <a:r>
              <a:rPr lang="zh-TW" altLang="en-US" sz="1200" b="0" i="0" dirty="0">
                <a:solidFill>
                  <a:schemeClr val="tx1"/>
                </a:solidFill>
                <a:effectLst/>
                <a:latin typeface="Arial MT"/>
              </a:rPr>
              <a:t>┣ </a:t>
            </a:r>
            <a:r>
              <a:rPr lang="en-US" altLang="zh-TW" sz="1200" dirty="0">
                <a:latin typeface="Arial MT"/>
                <a:cs typeface="MS PGothic"/>
              </a:rPr>
              <a:t>	</a:t>
            </a:r>
            <a:r>
              <a:rPr lang="zh-TW" altLang="en-US" sz="1200" dirty="0">
                <a:latin typeface="Arial MT"/>
                <a:cs typeface="MS PGothic"/>
              </a:rPr>
              <a:t> </a:t>
            </a:r>
            <a:r>
              <a:rPr lang="en-US" altLang="zh-TW" sz="1200" spc="-10" dirty="0">
                <a:latin typeface="Arial MT"/>
                <a:cs typeface="Arial MT"/>
              </a:rPr>
              <a:t>decision_tree.py</a:t>
            </a:r>
          </a:p>
          <a:p>
            <a:pPr marL="99060">
              <a:lnSpc>
                <a:spcPct val="100000"/>
              </a:lnSpc>
              <a:spcBef>
                <a:spcPts val="215"/>
              </a:spcBef>
              <a:tabLst>
                <a:tab pos="483870" algn="l"/>
              </a:tabLst>
            </a:pPr>
            <a:r>
              <a:rPr lang="en-US" altLang="zh-TW" sz="1200" spc="-10" dirty="0">
                <a:latin typeface="Arial MT"/>
                <a:cs typeface="Arial MT"/>
              </a:rPr>
              <a:t>┗</a:t>
            </a:r>
            <a:r>
              <a:rPr lang="zh-TW" altLang="en-US" sz="1200" spc="-50" dirty="0">
                <a:latin typeface="Arial MT"/>
                <a:cs typeface="MS PGothic"/>
              </a:rPr>
              <a:t> </a:t>
            </a:r>
            <a:r>
              <a:rPr sz="1200" dirty="0">
                <a:latin typeface="Arial MT"/>
                <a:cs typeface="MS PGothic"/>
              </a:rPr>
              <a:t>	</a:t>
            </a:r>
            <a:r>
              <a:rPr lang="zh-TW" altLang="en-US" sz="1200" dirty="0">
                <a:latin typeface="Arial MT"/>
                <a:cs typeface="MS PGothic"/>
              </a:rPr>
              <a:t> </a:t>
            </a:r>
            <a:r>
              <a:rPr sz="1200" spc="-10" dirty="0">
                <a:latin typeface="Arial MT"/>
                <a:cs typeface="Arial MT"/>
              </a:rPr>
              <a:t>report.pdf</a:t>
            </a:r>
            <a:endParaRPr lang="en-US" sz="1200" spc="-10" dirty="0">
              <a:latin typeface="Arial MT"/>
              <a:cs typeface="Arial MT"/>
            </a:endParaRPr>
          </a:p>
          <a:p>
            <a:pPr marL="99060">
              <a:lnSpc>
                <a:spcPct val="100000"/>
              </a:lnSpc>
              <a:spcBef>
                <a:spcPts val="219"/>
              </a:spcBef>
              <a:tabLst>
                <a:tab pos="483870" algn="l"/>
              </a:tabLst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Submission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675" y="1199846"/>
            <a:ext cx="679712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Due</a:t>
            </a:r>
            <a:r>
              <a:rPr sz="13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0000"/>
                </a:solidFill>
                <a:latin typeface="Arial"/>
                <a:cs typeface="Arial"/>
              </a:rPr>
              <a:t>Date:</a:t>
            </a:r>
            <a:r>
              <a:rPr sz="13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300" b="1" spc="-10" dirty="0">
                <a:solidFill>
                  <a:srgbClr val="FF0000"/>
                </a:solidFill>
                <a:latin typeface="Arial"/>
                <a:cs typeface="Arial"/>
              </a:rPr>
              <a:t>To Be Determined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ts val="2990"/>
              </a:lnSpc>
            </a:pPr>
            <a:r>
              <a:rPr sz="1300" dirty="0">
                <a:latin typeface="Arial MT"/>
                <a:cs typeface="Arial MT"/>
              </a:rPr>
              <a:t>Please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compress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your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Arial MT"/>
                <a:cs typeface="Arial MT"/>
              </a:rPr>
              <a:t>source code, results, </a:t>
            </a:r>
            <a:r>
              <a:rPr sz="1300" dirty="0">
                <a:latin typeface="Arial MT"/>
                <a:cs typeface="Arial MT"/>
              </a:rPr>
              <a:t>and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lang="en-US" altLang="zh-TW" sz="1300" dirty="0">
                <a:solidFill>
                  <a:srgbClr val="0000FF"/>
                </a:solidFill>
                <a:latin typeface="Arial MT"/>
                <a:cs typeface="Arial MT"/>
              </a:rPr>
              <a:t>report (.pdf)</a:t>
            </a:r>
            <a:r>
              <a:rPr sz="13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into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{STUDENTID}_hw</a:t>
            </a:r>
            <a:r>
              <a:rPr lang="en-US" altLang="zh-TW" sz="1300" spc="-10" dirty="0">
                <a:latin typeface="Arial MT"/>
                <a:cs typeface="Arial MT"/>
              </a:rPr>
              <a:t>3</a:t>
            </a:r>
            <a:r>
              <a:rPr sz="1300" spc="-10" dirty="0">
                <a:latin typeface="Arial MT"/>
                <a:cs typeface="Arial MT"/>
              </a:rPr>
              <a:t>.zip. </a:t>
            </a:r>
            <a:r>
              <a:rPr sz="1300" dirty="0">
                <a:latin typeface="Arial MT"/>
                <a:cs typeface="Arial MT"/>
              </a:rPr>
              <a:t>The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file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structure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should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look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like:</a:t>
            </a:r>
            <a:endParaRPr sz="13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5584" y="2321842"/>
            <a:ext cx="4719815" cy="1992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TW" sz="1500" b="1" dirty="0">
                <a:latin typeface="Arial"/>
                <a:cs typeface="Arial"/>
              </a:rPr>
              <a:t>Please zip the contents, instead of the _hw3 folder, </a:t>
            </a:r>
          </a:p>
          <a:p>
            <a:pPr marL="12700">
              <a:spcBef>
                <a:spcPts val="100"/>
              </a:spcBef>
            </a:pPr>
            <a:r>
              <a:rPr lang="en-US" altLang="zh-TW" sz="1500" b="1" dirty="0">
                <a:latin typeface="Arial"/>
                <a:cs typeface="Arial"/>
              </a:rPr>
              <a:t>so there should NOT be a folder named </a:t>
            </a:r>
          </a:p>
          <a:p>
            <a:pPr marL="12700">
              <a:spcBef>
                <a:spcPts val="100"/>
              </a:spcBef>
            </a:pPr>
            <a:r>
              <a:rPr lang="en-US" altLang="zh-TW" sz="1500" b="1" dirty="0">
                <a:latin typeface="Arial"/>
                <a:cs typeface="Arial"/>
              </a:rPr>
              <a:t>{</a:t>
            </a:r>
            <a:r>
              <a:rPr lang="en-US" altLang="zh-TW" sz="1500" b="1" dirty="0" err="1">
                <a:latin typeface="Arial"/>
                <a:cs typeface="Arial"/>
              </a:rPr>
              <a:t>student_id</a:t>
            </a:r>
            <a:r>
              <a:rPr lang="en-US" altLang="zh-TW" sz="1500" b="1" dirty="0">
                <a:latin typeface="Arial"/>
                <a:cs typeface="Arial"/>
              </a:rPr>
              <a:t>}_hw3 in the zip file.</a:t>
            </a:r>
          </a:p>
          <a:p>
            <a:pPr marL="12700">
              <a:spcBef>
                <a:spcPts val="100"/>
              </a:spcBef>
            </a:pPr>
            <a:r>
              <a:rPr lang="en-US" sz="1300" b="1" dirty="0">
                <a:solidFill>
                  <a:srgbClr val="FF0000"/>
                </a:solidFill>
                <a:latin typeface="Arial"/>
                <a:cs typeface="Arial"/>
              </a:rPr>
              <a:t>Wrong</a:t>
            </a:r>
            <a:r>
              <a:rPr lang="en-US" sz="13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300" b="1" spc="-10" dirty="0">
                <a:solidFill>
                  <a:srgbClr val="FF0000"/>
                </a:solidFill>
                <a:latin typeface="Arial"/>
                <a:cs typeface="Arial"/>
              </a:rPr>
              <a:t>submission</a:t>
            </a:r>
            <a:r>
              <a:rPr lang="en-US" sz="13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rgbClr val="FF0000"/>
                </a:solidFill>
                <a:latin typeface="Arial"/>
                <a:cs typeface="Arial"/>
              </a:rPr>
              <a:t>format</a:t>
            </a:r>
            <a:r>
              <a:rPr lang="en-US" sz="13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rgbClr val="FF0000"/>
                </a:solidFill>
                <a:latin typeface="Arial"/>
                <a:cs typeface="Arial"/>
              </a:rPr>
              <a:t>leads</a:t>
            </a:r>
            <a:r>
              <a:rPr lang="en-US" sz="13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3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lang="en-US" sz="13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300" b="1" spc="-1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en-US" sz="1300" b="1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lang="en-US" sz="13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300" b="1" spc="-10" dirty="0">
                <a:solidFill>
                  <a:srgbClr val="FF0000"/>
                </a:solidFill>
                <a:latin typeface="Arial"/>
                <a:cs typeface="Arial"/>
              </a:rPr>
              <a:t>point.</a:t>
            </a:r>
            <a:endParaRPr lang="en-US"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Late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Submission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Policy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1300" b="1" dirty="0">
                <a:solidFill>
                  <a:srgbClr val="FF0000"/>
                </a:solidFill>
                <a:latin typeface="Arial"/>
                <a:cs typeface="Arial"/>
              </a:rPr>
              <a:t>-20 points per late day (rounds up the day to the </a:t>
            </a: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1300" b="1" dirty="0">
                <a:solidFill>
                  <a:srgbClr val="FF0000"/>
                </a:solidFill>
                <a:latin typeface="Arial"/>
                <a:cs typeface="Arial"/>
              </a:rPr>
              <a:t>next whole number).</a:t>
            </a:r>
            <a:endParaRPr lang="en-US" sz="13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050" y="2321842"/>
            <a:ext cx="189755" cy="17859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35" dirty="0"/>
              <a:t> </a:t>
            </a:r>
            <a:r>
              <a:rPr dirty="0"/>
              <a:t>Intelligent</a:t>
            </a:r>
            <a:r>
              <a:rPr spc="-25" dirty="0"/>
              <a:t> </a:t>
            </a:r>
            <a:r>
              <a:rPr dirty="0"/>
              <a:t>Systems</a:t>
            </a:r>
            <a:r>
              <a:rPr spc="-20" dirty="0"/>
              <a:t> </a:t>
            </a:r>
            <a:r>
              <a:rPr spc="-25" dirty="0"/>
              <a:t>Lab</a:t>
            </a:r>
          </a:p>
        </p:txBody>
      </p:sp>
      <p:pic>
        <p:nvPicPr>
          <p:cNvPr id="17" name="object 9">
            <a:extLst>
              <a:ext uri="{FF2B5EF4-FFF2-40B4-BE49-F238E27FC236}">
                <a16:creationId xmlns:a16="http://schemas.microsoft.com/office/drawing/2014/main" id="{CFEE139C-5992-7DA2-1A23-92A2B13794E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130" y="2952750"/>
            <a:ext cx="189755" cy="178593"/>
          </a:xfrm>
          <a:prstGeom prst="rect">
            <a:avLst/>
          </a:prstGeom>
        </p:spPr>
      </p:pic>
      <p:pic>
        <p:nvPicPr>
          <p:cNvPr id="19" name="object 10">
            <a:extLst>
              <a:ext uri="{FF2B5EF4-FFF2-40B4-BE49-F238E27FC236}">
                <a16:creationId xmlns:a16="http://schemas.microsoft.com/office/drawing/2014/main" id="{4704F22E-12F3-7447-1122-1C191E6DA46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130" y="2533774"/>
            <a:ext cx="189755" cy="178593"/>
          </a:xfrm>
          <a:prstGeom prst="rect">
            <a:avLst/>
          </a:prstGeom>
        </p:spPr>
      </p:pic>
      <p:pic>
        <p:nvPicPr>
          <p:cNvPr id="20" name="object 10">
            <a:extLst>
              <a:ext uri="{FF2B5EF4-FFF2-40B4-BE49-F238E27FC236}">
                <a16:creationId xmlns:a16="http://schemas.microsoft.com/office/drawing/2014/main" id="{D546DB7E-9815-D65D-DE3A-0EF13F434A5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129" y="2737264"/>
            <a:ext cx="189755" cy="178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4448</TotalTime>
  <Words>610</Words>
  <Application>Microsoft Office PowerPoint</Application>
  <PresentationFormat>如螢幕大小 (16:9)</PresentationFormat>
  <Paragraphs>87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 MT</vt:lpstr>
      <vt:lpstr>Arial</vt:lpstr>
      <vt:lpstr>Office Theme</vt:lpstr>
      <vt:lpstr>Homework 3– Supervised Learning</vt:lpstr>
      <vt:lpstr>Introduction</vt:lpstr>
      <vt:lpstr>Introduction</vt:lpstr>
      <vt:lpstr>Introduction</vt:lpstr>
      <vt:lpstr>Requirements</vt:lpstr>
      <vt:lpstr>Implementation (70%)</vt:lpstr>
      <vt:lpstr>Implementation (70%)</vt:lpstr>
      <vt:lpstr>Report (30%)</vt:lpstr>
      <vt:lpstr>Submission</vt:lpstr>
      <vt:lpstr>QA Page</vt:lpstr>
      <vt:lpstr>Reference</vt:lpstr>
      <vt:lpstr>Please check out the spec for more details!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HW3 - Muilti-Agent Search.pptx</dc:title>
  <cp:lastModifiedBy>張家睿</cp:lastModifiedBy>
  <cp:revision>24</cp:revision>
  <dcterms:created xsi:type="dcterms:W3CDTF">2025-01-10T12:56:27Z</dcterms:created>
  <dcterms:modified xsi:type="dcterms:W3CDTF">2025-02-10T08:20:32Z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2025-01-10T00:00:00Z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2025-01-10T00:00:00Z</vt:filetime>
  </property>
</Properties>
</file>