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DC"/>
    <a:srgbClr val="E4F6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EBCF3F-499A-4530-917D-36AC5B5F79C0}" v="2" dt="2025-06-30T11:13:38.4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55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33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is Delannoy" userId="6bbd738b-f5c9-466e-9925-69f65ad2c6d1" providerId="ADAL" clId="{B1EBCF3F-499A-4530-917D-36AC5B5F79C0}"/>
    <pc:docChg chg="undo custSel modSld">
      <pc:chgData name="Louis Delannoy" userId="6bbd738b-f5c9-466e-9925-69f65ad2c6d1" providerId="ADAL" clId="{B1EBCF3F-499A-4530-917D-36AC5B5F79C0}" dt="2025-06-30T11:14:01.077" v="11" actId="20577"/>
      <pc:docMkLst>
        <pc:docMk/>
      </pc:docMkLst>
      <pc:sldChg chg="modSp mod">
        <pc:chgData name="Louis Delannoy" userId="6bbd738b-f5c9-466e-9925-69f65ad2c6d1" providerId="ADAL" clId="{B1EBCF3F-499A-4530-917D-36AC5B5F79C0}" dt="2025-06-30T11:14:01.077" v="11" actId="20577"/>
        <pc:sldMkLst>
          <pc:docMk/>
          <pc:sldMk cId="2961768801" sldId="257"/>
        </pc:sldMkLst>
        <pc:spChg chg="mod">
          <ac:chgData name="Louis Delannoy" userId="6bbd738b-f5c9-466e-9925-69f65ad2c6d1" providerId="ADAL" clId="{B1EBCF3F-499A-4530-917D-36AC5B5F79C0}" dt="2025-06-30T11:13:38.497" v="1"/>
          <ac:spMkLst>
            <pc:docMk/>
            <pc:sldMk cId="2961768801" sldId="257"/>
            <ac:spMk id="14" creationId="{BA9E2E0C-6308-F30C-C20B-A34BA055ED5D}"/>
          </ac:spMkLst>
        </pc:spChg>
        <pc:spChg chg="mod">
          <ac:chgData name="Louis Delannoy" userId="6bbd738b-f5c9-466e-9925-69f65ad2c6d1" providerId="ADAL" clId="{B1EBCF3F-499A-4530-917D-36AC5B5F79C0}" dt="2025-06-30T11:14:01.077" v="11" actId="20577"/>
          <ac:spMkLst>
            <pc:docMk/>
            <pc:sldMk cId="2961768801" sldId="257"/>
            <ac:spMk id="15" creationId="{CFA0B97B-5B30-DEF0-98BB-E6E67401F065}"/>
          </ac:spMkLst>
        </pc:spChg>
        <pc:spChg chg="mod">
          <ac:chgData name="Louis Delannoy" userId="6bbd738b-f5c9-466e-9925-69f65ad2c6d1" providerId="ADAL" clId="{B1EBCF3F-499A-4530-917D-36AC5B5F79C0}" dt="2025-06-30T11:13:53.373" v="4" actId="1076"/>
          <ac:spMkLst>
            <pc:docMk/>
            <pc:sldMk cId="2961768801" sldId="257"/>
            <ac:spMk id="16" creationId="{4C836D0C-5699-72D9-A008-6418E72E322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827588-F141-7236-2BDC-A97ADBDF1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S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F60C38F-26C8-2231-3680-FC0DA5E2C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S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C09B2E-EFDD-9BE5-D29B-87DE38F72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2EB9-ED68-4486-85BD-9CBFDE53D203}" type="datetimeFigureOut">
              <a:rPr lang="en-SE" smtClean="0"/>
              <a:t>2025-06-30</a:t>
            </a:fld>
            <a:endParaRPr lang="en-S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64CB26-8144-3F6D-3604-0921BC339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5ABF3D-AB7E-ACE4-DB5A-68F12A956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A74C-E69A-43E4-9BA1-6AEB43768B4F}" type="slidenum">
              <a:rPr lang="en-SE" smtClean="0"/>
              <a:t>‹N°›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8074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DDE386-D583-B5A0-A8E0-3733AD5B8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S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AC39B33-0309-5DB7-2FF8-35000C239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S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F56D61-7E39-A135-E509-6362329B2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2EB9-ED68-4486-85BD-9CBFDE53D203}" type="datetimeFigureOut">
              <a:rPr lang="en-SE" smtClean="0"/>
              <a:t>2025-06-30</a:t>
            </a:fld>
            <a:endParaRPr lang="en-S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55A30D-3FB7-EF4A-9BF6-FE36858D9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863FB8-7964-4B3C-1052-9B487A9E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A74C-E69A-43E4-9BA1-6AEB43768B4F}" type="slidenum">
              <a:rPr lang="en-SE" smtClean="0"/>
              <a:t>‹N°›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47691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1021203-6A82-09FE-A727-9935099667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S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2E521FA-79D4-3F29-2339-3CEFE131D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S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6E0581-97BB-2816-CB02-9C4C72E04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2EB9-ED68-4486-85BD-9CBFDE53D203}" type="datetimeFigureOut">
              <a:rPr lang="en-SE" smtClean="0"/>
              <a:t>2025-06-30</a:t>
            </a:fld>
            <a:endParaRPr lang="en-S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B62D74-6CA7-650C-6802-2C4F23010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F74396-94DF-E871-3967-F5523C27D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A74C-E69A-43E4-9BA1-6AEB43768B4F}" type="slidenum">
              <a:rPr lang="en-SE" smtClean="0"/>
              <a:t>‹N°›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32769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829F18-1B25-370C-B8D0-5FE0F115A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S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649C2E-2BC7-C76B-EE0C-BBC5D66F3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S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041E14-96C7-9FFC-3D29-87AA82180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2EB9-ED68-4486-85BD-9CBFDE53D203}" type="datetimeFigureOut">
              <a:rPr lang="en-SE" smtClean="0"/>
              <a:t>2025-06-30</a:t>
            </a:fld>
            <a:endParaRPr lang="en-S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FBB6B7-8A11-98F2-4312-301790CBD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739E31-D05E-A0C9-94C2-341D60F65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A74C-E69A-43E4-9BA1-6AEB43768B4F}" type="slidenum">
              <a:rPr lang="en-SE" smtClean="0"/>
              <a:t>‹N°›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97258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382C33-B966-6DD1-8388-C166FD91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S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3667EC-57B1-3EA0-C3F4-4C2F47E2A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9E54F5-D4DF-F4B3-E082-51B2BA86F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2EB9-ED68-4486-85BD-9CBFDE53D203}" type="datetimeFigureOut">
              <a:rPr lang="en-SE" smtClean="0"/>
              <a:t>2025-06-30</a:t>
            </a:fld>
            <a:endParaRPr lang="en-S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AFA50C-C868-BF05-6132-CB886C378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CE59B3-56F6-9607-F6AA-195886E5C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A74C-E69A-43E4-9BA1-6AEB43768B4F}" type="slidenum">
              <a:rPr lang="en-SE" smtClean="0"/>
              <a:t>‹N°›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58610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98F14-2F4B-3D18-4AAF-5B4BE5644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S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4041AA-5939-CDEE-AED3-D52DEE53A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S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25BADDE-5FA1-5D03-2F18-026314098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S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AB6DF97-E5F3-F979-4F76-56F1182C0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2EB9-ED68-4486-85BD-9CBFDE53D203}" type="datetimeFigureOut">
              <a:rPr lang="en-SE" smtClean="0"/>
              <a:t>2025-06-30</a:t>
            </a:fld>
            <a:endParaRPr lang="en-S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4B51053-8D6D-9A0C-500B-2AD31F96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3CCF01-901E-EDE0-C926-0CDDF1AB2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A74C-E69A-43E4-9BA1-6AEB43768B4F}" type="slidenum">
              <a:rPr lang="en-SE" smtClean="0"/>
              <a:t>‹N°›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74921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C87876-D54B-CACC-868E-FCD432AC1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S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06BDA4-C78D-1466-EB22-AE2C2829F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6B57C92-877A-47D4-72B1-99F481377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S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4629ED3-69BD-82FE-95E8-FC7FE8615A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F36EC2E-AD23-0C74-931E-B29BC9163B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S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34CD5F5-1908-CE92-0405-1F56B9007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2EB9-ED68-4486-85BD-9CBFDE53D203}" type="datetimeFigureOut">
              <a:rPr lang="en-SE" smtClean="0"/>
              <a:t>2025-06-30</a:t>
            </a:fld>
            <a:endParaRPr lang="en-S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7662F09-1D42-1270-A2D4-2DD23466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0F79E81-52E9-902E-E500-366B19660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A74C-E69A-43E4-9BA1-6AEB43768B4F}" type="slidenum">
              <a:rPr lang="en-SE" smtClean="0"/>
              <a:t>‹N°›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90141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A6C810-BD0B-0FD0-4FD5-C521AC9FE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S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95FCD8A-8461-B77E-28FF-BA778D9BD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2EB9-ED68-4486-85BD-9CBFDE53D203}" type="datetimeFigureOut">
              <a:rPr lang="en-SE" smtClean="0"/>
              <a:t>2025-06-30</a:t>
            </a:fld>
            <a:endParaRPr lang="en-S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65348D1-0136-2A5B-01F3-76D77D08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AD5153F-1080-1405-1A2D-34571B97C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A74C-E69A-43E4-9BA1-6AEB43768B4F}" type="slidenum">
              <a:rPr lang="en-SE" smtClean="0"/>
              <a:t>‹N°›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73879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5A5BD5C-90C4-1932-9F15-C49A6BA58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2EB9-ED68-4486-85BD-9CBFDE53D203}" type="datetimeFigureOut">
              <a:rPr lang="en-SE" smtClean="0"/>
              <a:t>2025-06-30</a:t>
            </a:fld>
            <a:endParaRPr lang="en-S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5F820FD-0E17-85BF-BE17-8A647E79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6720851-23A6-9AB3-48EA-BAAB0C0C3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A74C-E69A-43E4-9BA1-6AEB43768B4F}" type="slidenum">
              <a:rPr lang="en-SE" smtClean="0"/>
              <a:t>‹N°›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84667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A67371-A074-A553-A904-B3DA95F5A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S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57C2FA-AFE4-11F3-C22F-B5FA627C5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S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63C40FF-C00F-4C56-B442-5E2782984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D9B97F-3F59-D6D9-175A-4376725C0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2EB9-ED68-4486-85BD-9CBFDE53D203}" type="datetimeFigureOut">
              <a:rPr lang="en-SE" smtClean="0"/>
              <a:t>2025-06-30</a:t>
            </a:fld>
            <a:endParaRPr lang="en-S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9669A7-9D07-A6D6-EC3E-BE81C7D0C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52D404-583D-2D8F-50F1-F51CA9EB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A74C-E69A-43E4-9BA1-6AEB43768B4F}" type="slidenum">
              <a:rPr lang="en-SE" smtClean="0"/>
              <a:t>‹N°›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88922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F9C37E-57A5-3491-B757-23589FEFF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S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4D5F5BC-A3CA-5F7B-DFB9-A85CE79845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C2B5665-BDE7-06DD-4837-A91597853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30AF55-9E59-DDE6-EBF9-F29D7201F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2EB9-ED68-4486-85BD-9CBFDE53D203}" type="datetimeFigureOut">
              <a:rPr lang="en-SE" smtClean="0"/>
              <a:t>2025-06-30</a:t>
            </a:fld>
            <a:endParaRPr lang="en-S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E5D913D-B79B-6548-EF6F-8180D7D82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7799F6-0BE1-A49C-B619-C14FD5CD5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A74C-E69A-43E4-9BA1-6AEB43768B4F}" type="slidenum">
              <a:rPr lang="en-SE" smtClean="0"/>
              <a:t>‹N°›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30196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B6F07F9-1F85-1C53-3D63-3BB3B81D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S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307FDC-6B80-78B0-B388-961933A52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S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56857D-FEEE-CD21-0F10-45CAE6D954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9C2EB9-ED68-4486-85BD-9CBFDE53D203}" type="datetimeFigureOut">
              <a:rPr lang="en-SE" smtClean="0"/>
              <a:t>2025-06-30</a:t>
            </a:fld>
            <a:endParaRPr lang="en-S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82A646-7D4A-37FB-BA75-26209AC06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BA4986-D26C-15BA-874C-4B510B83E4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8AA74C-E69A-43E4-9BA1-6AEB43768B4F}" type="slidenum">
              <a:rPr lang="en-SE" smtClean="0"/>
              <a:t>‹N°›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1510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 descr="Une image contenant cercle, diagramme&#10;&#10;Le contenu généré par l’IA peut être incorrect.">
            <a:extLst>
              <a:ext uri="{FF2B5EF4-FFF2-40B4-BE49-F238E27FC236}">
                <a16:creationId xmlns:a16="http://schemas.microsoft.com/office/drawing/2014/main" id="{B07332DF-59AA-8D81-4E76-E47DA413B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533" y="1071741"/>
            <a:ext cx="7071778" cy="47145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BF338DE-9C00-99CC-17B8-5F4BF34972E2}"/>
              </a:ext>
            </a:extLst>
          </p:cNvPr>
          <p:cNvSpPr/>
          <p:nvPr/>
        </p:nvSpPr>
        <p:spPr>
          <a:xfrm>
            <a:off x="4302761" y="792760"/>
            <a:ext cx="817927" cy="6795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535C2D-7C66-A456-4B2A-BA9225B34BBA}"/>
              </a:ext>
            </a:extLst>
          </p:cNvPr>
          <p:cNvSpPr/>
          <p:nvPr/>
        </p:nvSpPr>
        <p:spPr>
          <a:xfrm>
            <a:off x="6696276" y="792760"/>
            <a:ext cx="817927" cy="6795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>
              <a:latin typeface="+mj-lt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9680582-E667-1163-372F-73AA9AC6D124}"/>
              </a:ext>
            </a:extLst>
          </p:cNvPr>
          <p:cNvSpPr txBox="1"/>
          <p:nvPr/>
        </p:nvSpPr>
        <p:spPr>
          <a:xfrm>
            <a:off x="3430299" y="825937"/>
            <a:ext cx="2172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+mj-lt"/>
              </a:rPr>
              <a:t>F2 – Networked shocks</a:t>
            </a:r>
            <a:endParaRPr lang="en-SE" dirty="0">
              <a:latin typeface="+mj-lt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FA0B97B-5B30-DEF0-98BB-E6E67401F065}"/>
              </a:ext>
            </a:extLst>
          </p:cNvPr>
          <p:cNvSpPr txBox="1"/>
          <p:nvPr/>
        </p:nvSpPr>
        <p:spPr>
          <a:xfrm>
            <a:off x="6588955" y="813354"/>
            <a:ext cx="2172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+mj-lt"/>
              </a:rPr>
              <a:t>F3 – Global governance</a:t>
            </a:r>
            <a:endParaRPr lang="en-SE" dirty="0"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131A59-984B-2EC2-60D6-28932A91C8ED}"/>
              </a:ext>
            </a:extLst>
          </p:cNvPr>
          <p:cNvSpPr/>
          <p:nvPr/>
        </p:nvSpPr>
        <p:spPr>
          <a:xfrm>
            <a:off x="3109517" y="4762153"/>
            <a:ext cx="817927" cy="6795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433193-57D3-DEFF-C750-230E8E5C56CE}"/>
              </a:ext>
            </a:extLst>
          </p:cNvPr>
          <p:cNvSpPr/>
          <p:nvPr/>
        </p:nvSpPr>
        <p:spPr>
          <a:xfrm>
            <a:off x="7943776" y="4734648"/>
            <a:ext cx="817927" cy="6795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>
              <a:latin typeface="+mj-lt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A9E2E0C-6308-F30C-C20B-A34BA055ED5D}"/>
              </a:ext>
            </a:extLst>
          </p:cNvPr>
          <p:cNvSpPr txBox="1"/>
          <p:nvPr/>
        </p:nvSpPr>
        <p:spPr>
          <a:xfrm>
            <a:off x="2861574" y="5216822"/>
            <a:ext cx="2172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+mj-lt"/>
              </a:rPr>
              <a:t>F1 – </a:t>
            </a:r>
            <a:r>
              <a:rPr lang="en-GB" dirty="0"/>
              <a:t>Analytical tractability</a:t>
            </a:r>
            <a:endParaRPr lang="en-SE" dirty="0">
              <a:latin typeface="+mj-lt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C836D0C-5699-72D9-A008-6418E72E3226}"/>
              </a:ext>
            </a:extLst>
          </p:cNvPr>
          <p:cNvSpPr txBox="1"/>
          <p:nvPr/>
        </p:nvSpPr>
        <p:spPr>
          <a:xfrm>
            <a:off x="7157680" y="5216821"/>
            <a:ext cx="2261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+mj-lt"/>
              </a:rPr>
              <a:t>F4 – Conceptual stringency</a:t>
            </a:r>
            <a:endParaRPr lang="en-SE" dirty="0">
              <a:latin typeface="+mj-lt"/>
            </a:endParaRP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B59392AA-1F8D-6C7C-152D-5F3DA3F5EF4D}"/>
              </a:ext>
            </a:extLst>
          </p:cNvPr>
          <p:cNvCxnSpPr>
            <a:cxnSpLocks/>
          </p:cNvCxnSpPr>
          <p:nvPr/>
        </p:nvCxnSpPr>
        <p:spPr>
          <a:xfrm>
            <a:off x="6802438" y="3456275"/>
            <a:ext cx="220314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1CF582B4-7DB6-21B5-79FD-7B65DD0B23A4}"/>
              </a:ext>
            </a:extLst>
          </p:cNvPr>
          <p:cNvSpPr txBox="1"/>
          <p:nvPr/>
        </p:nvSpPr>
        <p:spPr>
          <a:xfrm>
            <a:off x="9005582" y="2979221"/>
            <a:ext cx="31626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+mj-lt"/>
              </a:rPr>
              <a:t>The polycrisis evolves along different temporal scales. (+)</a:t>
            </a:r>
          </a:p>
          <a:p>
            <a:pPr algn="ctr"/>
            <a:r>
              <a:rPr lang="en-GB" sz="600" dirty="0">
                <a:solidFill>
                  <a:schemeClr val="bg1"/>
                </a:solidFill>
                <a:latin typeface="+mj-lt"/>
              </a:rPr>
              <a:t>-</a:t>
            </a:r>
            <a:endParaRPr lang="en-GB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GB" sz="1400" dirty="0">
                <a:latin typeface="+mj-lt"/>
              </a:rPr>
              <a:t>Polycrisis disturbs more severely the Global North than the Global South. (-)</a:t>
            </a:r>
            <a:endParaRPr lang="en-SE" sz="1400" dirty="0">
              <a:latin typeface="+mj-lt"/>
            </a:endParaRP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583FB0CB-B9F4-ED62-268A-9907BA49D8D2}"/>
              </a:ext>
            </a:extLst>
          </p:cNvPr>
          <p:cNvCxnSpPr>
            <a:cxnSpLocks/>
          </p:cNvCxnSpPr>
          <p:nvPr/>
        </p:nvCxnSpPr>
        <p:spPr>
          <a:xfrm>
            <a:off x="7546206" y="2620859"/>
            <a:ext cx="145937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22372A36-986E-0CB5-3870-E99F03704E99}"/>
              </a:ext>
            </a:extLst>
          </p:cNvPr>
          <p:cNvSpPr txBox="1"/>
          <p:nvPr/>
        </p:nvSpPr>
        <p:spPr>
          <a:xfrm>
            <a:off x="9005582" y="2359249"/>
            <a:ext cx="316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+mj-lt"/>
              </a:rPr>
              <a:t>The list of crises that make up the current polycrisis is clear. (-)</a:t>
            </a:r>
            <a:endParaRPr lang="en-SE" sz="1400" dirty="0">
              <a:latin typeface="+mj-lt"/>
            </a:endParaRP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0D96FDC-F237-7463-060E-C8B1904215B6}"/>
              </a:ext>
            </a:extLst>
          </p:cNvPr>
          <p:cNvCxnSpPr>
            <a:cxnSpLocks/>
          </p:cNvCxnSpPr>
          <p:nvPr/>
        </p:nvCxnSpPr>
        <p:spPr>
          <a:xfrm>
            <a:off x="3109517" y="4025204"/>
            <a:ext cx="14933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238A2C4C-13A3-6363-47CD-1AEFE760B9AE}"/>
              </a:ext>
            </a:extLst>
          </p:cNvPr>
          <p:cNvCxnSpPr>
            <a:cxnSpLocks/>
          </p:cNvCxnSpPr>
          <p:nvPr/>
        </p:nvCxnSpPr>
        <p:spPr>
          <a:xfrm>
            <a:off x="3109517" y="2620859"/>
            <a:ext cx="14933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BC3C4711-A109-0239-0C43-D441B67DD97B}"/>
              </a:ext>
            </a:extLst>
          </p:cNvPr>
          <p:cNvCxnSpPr>
            <a:cxnSpLocks/>
          </p:cNvCxnSpPr>
          <p:nvPr/>
        </p:nvCxnSpPr>
        <p:spPr>
          <a:xfrm>
            <a:off x="3109517" y="3374393"/>
            <a:ext cx="20521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DA88BC70-0243-9B4C-2E64-1BF85B260835}"/>
              </a:ext>
            </a:extLst>
          </p:cNvPr>
          <p:cNvCxnSpPr>
            <a:cxnSpLocks/>
          </p:cNvCxnSpPr>
          <p:nvPr/>
        </p:nvCxnSpPr>
        <p:spPr>
          <a:xfrm flipV="1">
            <a:off x="6107113" y="3456275"/>
            <a:ext cx="695325" cy="53152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59EB3DA7-056E-2310-0848-E7953444439C}"/>
              </a:ext>
            </a:extLst>
          </p:cNvPr>
          <p:cNvCxnSpPr>
            <a:cxnSpLocks/>
          </p:cNvCxnSpPr>
          <p:nvPr/>
        </p:nvCxnSpPr>
        <p:spPr>
          <a:xfrm>
            <a:off x="7421563" y="4403044"/>
            <a:ext cx="158401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9945C978-6CF7-3BF9-121E-2CAB80B66BD3}"/>
              </a:ext>
            </a:extLst>
          </p:cNvPr>
          <p:cNvSpPr txBox="1"/>
          <p:nvPr/>
        </p:nvSpPr>
        <p:spPr>
          <a:xfrm>
            <a:off x="9005582" y="4148772"/>
            <a:ext cx="316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+mj-lt"/>
              </a:rPr>
              <a:t>A polycrisis evolves along different spatial scales. (+)</a:t>
            </a:r>
            <a:endParaRPr lang="en-SE" sz="1400" dirty="0">
              <a:latin typeface="+mj-lt"/>
            </a:endParaRP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18037F0D-15D9-E04C-839E-E6BB9DFD78F6}"/>
              </a:ext>
            </a:extLst>
          </p:cNvPr>
          <p:cNvCxnSpPr>
            <a:cxnSpLocks/>
          </p:cNvCxnSpPr>
          <p:nvPr/>
        </p:nvCxnSpPr>
        <p:spPr>
          <a:xfrm>
            <a:off x="3109517" y="4824612"/>
            <a:ext cx="270708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BF6D58F0-8E02-CEAE-77D3-ACCA28DF573A}"/>
              </a:ext>
            </a:extLst>
          </p:cNvPr>
          <p:cNvSpPr txBox="1"/>
          <p:nvPr/>
        </p:nvSpPr>
        <p:spPr>
          <a:xfrm>
            <a:off x="18613" y="4548424"/>
            <a:ext cx="3096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+mj-lt"/>
              </a:rPr>
              <a:t>A phenomenon underlying the polycrisis is capitalism. (+)</a:t>
            </a:r>
            <a:endParaRPr lang="en-SE" sz="1400" dirty="0">
              <a:latin typeface="+mj-lt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ABB18632-1E0B-7EFC-90A8-D97254130074}"/>
              </a:ext>
            </a:extLst>
          </p:cNvPr>
          <p:cNvSpPr txBox="1"/>
          <p:nvPr/>
        </p:nvSpPr>
        <p:spPr>
          <a:xfrm>
            <a:off x="18613" y="3757284"/>
            <a:ext cx="3090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Responses must be coordinated. </a:t>
            </a:r>
            <a:r>
              <a:rPr lang="en-GB" sz="1400" dirty="0">
                <a:latin typeface="+mj-lt"/>
              </a:rPr>
              <a:t>(+)</a:t>
            </a:r>
          </a:p>
          <a:p>
            <a:pPr algn="ctr"/>
            <a:r>
              <a:rPr lang="en-GB" sz="800" dirty="0">
                <a:solidFill>
                  <a:schemeClr val="bg1"/>
                </a:solidFill>
              </a:rPr>
              <a:t>-</a:t>
            </a:r>
            <a:endParaRPr lang="en-GB" sz="1400" dirty="0">
              <a:latin typeface="+mj-lt"/>
            </a:endParaRPr>
          </a:p>
          <a:p>
            <a:pPr algn="ctr"/>
            <a:r>
              <a:rPr lang="en-GB" sz="1400" dirty="0">
                <a:latin typeface="+mj-lt"/>
              </a:rPr>
              <a:t>The concept is a buzzword. (-)</a:t>
            </a:r>
            <a:endParaRPr lang="en-SE" sz="1400" dirty="0">
              <a:latin typeface="+mj-lt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247A271-06F6-D781-DA07-433FB89C38CB}"/>
              </a:ext>
            </a:extLst>
          </p:cNvPr>
          <p:cNvSpPr txBox="1"/>
          <p:nvPr/>
        </p:nvSpPr>
        <p:spPr>
          <a:xfrm>
            <a:off x="18613" y="3151267"/>
            <a:ext cx="3090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+mj-lt"/>
              </a:rPr>
              <a:t>The concept is counter productive. (-)</a:t>
            </a:r>
            <a:endParaRPr lang="en-SE" sz="1400" dirty="0">
              <a:latin typeface="+mj-lt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38F4B495-07FF-E389-896B-A166BB832F13}"/>
              </a:ext>
            </a:extLst>
          </p:cNvPr>
          <p:cNvSpPr txBox="1"/>
          <p:nvPr/>
        </p:nvSpPr>
        <p:spPr>
          <a:xfrm>
            <a:off x="57762" y="2369210"/>
            <a:ext cx="3090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+mj-lt"/>
              </a:rPr>
              <a:t>The crises are clearly connected. (+)</a:t>
            </a:r>
            <a:endParaRPr lang="en-SE" sz="1400" dirty="0">
              <a:latin typeface="+mj-lt"/>
            </a:endParaRP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458CE805-9C7B-BEF1-76BF-930D1A8E0ABE}"/>
              </a:ext>
            </a:extLst>
          </p:cNvPr>
          <p:cNvCxnSpPr>
            <a:cxnSpLocks/>
          </p:cNvCxnSpPr>
          <p:nvPr/>
        </p:nvCxnSpPr>
        <p:spPr>
          <a:xfrm>
            <a:off x="5812381" y="4824612"/>
            <a:ext cx="274097" cy="212526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915A3883-64E9-B001-7692-4703918ABA90}"/>
              </a:ext>
            </a:extLst>
          </p:cNvPr>
          <p:cNvCxnSpPr>
            <a:cxnSpLocks/>
          </p:cNvCxnSpPr>
          <p:nvPr/>
        </p:nvCxnSpPr>
        <p:spPr>
          <a:xfrm>
            <a:off x="4602916" y="4024840"/>
            <a:ext cx="274097" cy="212526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7688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99</Words>
  <Application>Microsoft Office PowerPoint</Application>
  <PresentationFormat>Grand écran</PresentationFormat>
  <Paragraphs>15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Louis Delannoy</dc:creator>
  <cp:lastModifiedBy>Louis Delannoy</cp:lastModifiedBy>
  <cp:revision>1</cp:revision>
  <dcterms:created xsi:type="dcterms:W3CDTF">2025-06-24T09:00:24Z</dcterms:created>
  <dcterms:modified xsi:type="dcterms:W3CDTF">2025-06-30T11:14:02Z</dcterms:modified>
</cp:coreProperties>
</file>