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9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9B06-B2DB-DE41-920D-D5914877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96726-92DA-3C43-8CD0-562272C9C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2454-1FB7-9D45-B38A-E2D4697E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7CF3-CAD3-E546-86B9-A1A82813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C9EE-EF71-DD40-B20C-2A4FE352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A4A-D278-3243-AF28-778FA1F5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9C95-298E-B148-B9ED-A8722C2C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DC108-B14B-D84C-A38B-6E5E0B6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D483-1150-8642-8D60-21DAF9C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DEA5-D981-CE44-A42A-0D959BD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4AC7-8682-6946-93E9-04D5F3654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279E-B07B-9D42-84C7-0A757563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DFAE-A3EE-7A4D-83D6-E96581DF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EF01-FAA7-5A49-969D-BD61363E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430C-8050-9946-A6D9-0753B11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66FA-5088-5141-B174-DBEE394F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8F21-0D21-BA4E-B893-B974A43D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CD79-D0ED-2147-9C89-377F68D4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A66E-0A1F-4F4A-8C9F-C1BF1072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EC4B-F2AF-C443-8C6C-5B6EB963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8397-07A7-CB47-96F5-E97581EC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A8A8-4F4A-6C42-B0A6-A469705A0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0081C-6912-EF47-A7E3-1389220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9465-2B01-D245-9A80-C0727D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938D-7BB5-D142-9844-7C8E89A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E520-3A58-9E41-AAE2-1D31EC52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A68D-2789-F34B-A97D-775E83E90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FAEE-ABA0-EB49-A2DA-7F7A8113E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BC16-79C8-744B-A40B-18B20389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4362-52F1-5D49-8E2A-32608EA0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332F-EE6A-7645-8EB9-B6315113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8A5-6598-A64B-BD91-67095F3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445E-BB03-DF44-9254-4137F683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4137A-F066-944B-83FA-E0AD6952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7597B-10E9-9A44-BE73-D0CC60BC7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8FA5A-B398-984A-8592-D77229720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E77C2-D480-604A-A13E-9DDC1CA8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07DC6-124D-C24E-9FEC-0E95B193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DC579-9CB8-EB40-8542-AA27EEA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3D33-4F4E-354D-BC78-4FFCB751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C3A06-CF46-5D4E-A50D-15BA2EC5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A61A-B2B9-E647-A0E4-0F32801D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D17DF-4D85-974D-A387-DA3D3A4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407FD-79AD-C844-81B3-9D6B2FC4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B39A-AD05-0349-8E55-E70B838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E1F45-1528-8D41-9F95-21A1C780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D5C5-37FD-CF45-89A6-D01FB0F6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881-08AD-7B4A-AB67-8F306CAA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156D3-0841-564A-AD5C-DCF393019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451F-1EC2-2245-ABF2-A55611D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11283-4920-C142-BE6A-FC5C192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AA5E-95D5-C94B-B768-C0D7AD5B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C0B6-A5D7-244F-9810-592C6E06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372CD-41F4-8144-8079-2D585A1C8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9F08-6163-B641-98B6-926EA78C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F17D-3108-5140-A8A0-641B6CE3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33B48-9DF6-1D4D-A9ED-5EFC883A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47B40-BB55-C744-9438-43EDF1E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C6CF3-919B-DA4E-BCB0-FD6F42E3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3B439-6397-804F-B73C-37C672B7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2ABE-EFA4-AE49-851A-E520BFB59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532C-311A-D14E-AE83-87B5B5E6FB3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AC31-F950-4848-A2D0-55ADC53F7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370CA-69EC-7645-AB1F-D199243A6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251C-F916-C043-B2DD-8D500C7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1063-E6A6-2146-B055-329FC3ED8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TinyTol</a:t>
            </a:r>
            <a:r>
              <a:rPr lang="en-US" dirty="0"/>
              <a:t> optical system and grading cadence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4F125-3C47-9C4C-96DD-78FC8A0F7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6A04-0BB9-C241-95CA-5A76AB64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51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Optical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A42D-6363-8D47-A45D-F82FDADC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168" cy="4463716"/>
          </a:xfrm>
        </p:spPr>
        <p:txBody>
          <a:bodyPr>
            <a:normAutofit/>
          </a:bodyPr>
          <a:lstStyle/>
          <a:p>
            <a:r>
              <a:rPr lang="en-US" dirty="0"/>
              <a:t>Chip specifications:</a:t>
            </a:r>
          </a:p>
          <a:p>
            <a:pPr lvl="1"/>
            <a:r>
              <a:rPr lang="en-US" dirty="0"/>
              <a:t>Pixel size: 1.12μm x 1.12μm </a:t>
            </a:r>
          </a:p>
          <a:p>
            <a:pPr lvl="1"/>
            <a:r>
              <a:rPr lang="en-US" dirty="0"/>
              <a:t>Chip dimensions: 3280 x 2464 pixels</a:t>
            </a:r>
          </a:p>
          <a:p>
            <a:r>
              <a:rPr lang="en-US" dirty="0"/>
              <a:t>Optical specifications:</a:t>
            </a:r>
          </a:p>
          <a:p>
            <a:pPr lvl="1"/>
            <a:r>
              <a:rPr lang="en-US" dirty="0"/>
              <a:t>Folded optical system</a:t>
            </a:r>
          </a:p>
          <a:p>
            <a:pPr lvl="1"/>
            <a:r>
              <a:rPr lang="en-US" dirty="0"/>
              <a:t>150mm focal length lens</a:t>
            </a:r>
          </a:p>
          <a:p>
            <a:pPr lvl="1"/>
            <a:r>
              <a:rPr lang="en-US" dirty="0"/>
              <a:t>18mm aperture</a:t>
            </a:r>
          </a:p>
          <a:p>
            <a:pPr lvl="1"/>
            <a:r>
              <a:rPr lang="en-US" dirty="0"/>
              <a:t>Pupil mounted at a 5.8° angle to lens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3F476-E64C-7B47-9A1C-D95CBC67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634" y="1197142"/>
            <a:ext cx="5541516" cy="4463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C9030-C505-6A49-B99F-202FBA051941}"/>
              </a:ext>
            </a:extLst>
          </p:cNvPr>
          <p:cNvSpPr txBox="1"/>
          <p:nvPr/>
        </p:nvSpPr>
        <p:spPr>
          <a:xfrm>
            <a:off x="8195773" y="5729289"/>
            <a:ext cx="18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response</a:t>
            </a:r>
          </a:p>
        </p:txBody>
      </p:sp>
    </p:spTree>
    <p:extLst>
      <p:ext uri="{BB962C8B-B14F-4D97-AF65-F5344CB8AC3E}">
        <p14:creationId xmlns:p14="http://schemas.microsoft.com/office/powerpoint/2010/main" val="27125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E88D-69E3-3842-89D6-AB8F6B7C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Grating cadence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A5B61-F211-114F-AFAC-B3208B59E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pixel on the detector translates to 1.540 arcseconds</a:t>
                </a:r>
              </a:p>
              <a:p>
                <a:r>
                  <a:rPr lang="en-US" dirty="0"/>
                  <a:t>Wanting our sidelobes to reach out to at most 90% of the chip (~1100 pixels from the center) gives us a diffraction angle of 1694 arcseconds</a:t>
                </a:r>
              </a:p>
              <a:p>
                <a:r>
                  <a:rPr lang="en-US" dirty="0"/>
                  <a:t>Using the grating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with values:</a:t>
                </a:r>
              </a:p>
              <a:p>
                <a:pPr lvl="1"/>
                <a:r>
                  <a:rPr lang="en-US" dirty="0"/>
                  <a:t>n = 1</a:t>
                </a:r>
              </a:p>
              <a:p>
                <a:pPr lvl="1"/>
                <a:r>
                  <a:rPr lang="en-AU" dirty="0"/>
                  <a:t>λ</a:t>
                </a:r>
                <a:r>
                  <a:rPr lang="en-US" dirty="0"/>
                  <a:t> = 675 nm</a:t>
                </a:r>
              </a:p>
              <a:p>
                <a:pPr lvl="1"/>
                <a:r>
                  <a:rPr lang="en-US" dirty="0"/>
                  <a:t>𝜗 = 8.2127 </a:t>
                </a:r>
                <a:r>
                  <a:rPr lang="en-US" dirty="0" err="1"/>
                  <a:t>mrad</a:t>
                </a:r>
                <a:endParaRPr lang="en-US" dirty="0"/>
              </a:p>
              <a:p>
                <a:r>
                  <a:rPr lang="en-US" dirty="0"/>
                  <a:t>This gives us a grating cadence of ~ 82.2μm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A5B61-F211-114F-AFAC-B3208B59E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118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The TinyTol optical system and grading cadence</vt:lpstr>
      <vt:lpstr>Optical system</vt:lpstr>
      <vt:lpstr>Grating cadence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TinyTol optical system and grading cadence</dc:title>
  <dc:creator>Louis Desdoigts</dc:creator>
  <cp:lastModifiedBy>Louis Desdoigts</cp:lastModifiedBy>
  <cp:revision>5</cp:revision>
  <dcterms:created xsi:type="dcterms:W3CDTF">2019-05-17T01:37:07Z</dcterms:created>
  <dcterms:modified xsi:type="dcterms:W3CDTF">2019-05-17T02:40:35Z</dcterms:modified>
</cp:coreProperties>
</file>