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55"/>
    <p:restoredTop sz="94656"/>
  </p:normalViewPr>
  <p:slideViewPr>
    <p:cSldViewPr snapToGrid="0" snapToObjects="1">
      <p:cViewPr varScale="1">
        <p:scale>
          <a:sx n="75" d="100"/>
          <a:sy n="75" d="100"/>
        </p:scale>
        <p:origin x="18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19B5-BE91-D447-BD45-CA5B179D2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1C0D8E-5E9D-3C4D-A0B7-098FA214B8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648E92-D819-6C42-AB5E-C82F6F37819F}"/>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5" name="Footer Placeholder 4">
            <a:extLst>
              <a:ext uri="{FF2B5EF4-FFF2-40B4-BE49-F238E27FC236}">
                <a16:creationId xmlns:a16="http://schemas.microsoft.com/office/drawing/2014/main" id="{F2AC043E-DFFE-3741-AFE6-1562EDE91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1F6A7-7791-9849-872B-0A2020EF1640}"/>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353158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F9CE-AC24-7C45-B705-75ABFB1312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B04066-82B8-BF45-98CC-FCFCEE4503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17843-6C64-C942-AB9A-027CDE8F9DAC}"/>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5" name="Footer Placeholder 4">
            <a:extLst>
              <a:ext uri="{FF2B5EF4-FFF2-40B4-BE49-F238E27FC236}">
                <a16:creationId xmlns:a16="http://schemas.microsoft.com/office/drawing/2014/main" id="{F5C14EF1-D870-ED40-8FE1-A2B26E354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7A67B-CDF8-DE47-B26E-DB191DA786A6}"/>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98516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AFF47E-0420-A742-A94A-2BEB429C3E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C8F40-580B-924D-84A6-B5830F63B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66B36-D363-CD45-BE6A-01859F1F058C}"/>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5" name="Footer Placeholder 4">
            <a:extLst>
              <a:ext uri="{FF2B5EF4-FFF2-40B4-BE49-F238E27FC236}">
                <a16:creationId xmlns:a16="http://schemas.microsoft.com/office/drawing/2014/main" id="{1C54FDC2-05F9-2648-A5DC-E7F5B11B0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38FCB-9342-9943-9362-9A02A4329001}"/>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356661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B229-F644-B445-BF16-25CFDCF18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520F6-63C2-C44D-85F0-DB96A13C9A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7DE06-3807-8D4C-A7BF-EDAE5015D288}"/>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5" name="Footer Placeholder 4">
            <a:extLst>
              <a:ext uri="{FF2B5EF4-FFF2-40B4-BE49-F238E27FC236}">
                <a16:creationId xmlns:a16="http://schemas.microsoft.com/office/drawing/2014/main" id="{56625DD5-ED9D-5E4C-B56E-E264D5EAC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A4FD3-FA1D-9344-95C1-D3BE947B086F}"/>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339352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E214-37BA-8940-8337-185F757F2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611E9E-2E0B-094A-B3EF-8659429B5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F1529-8CA0-AD4F-B1F5-8FCA53FF673E}"/>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5" name="Footer Placeholder 4">
            <a:extLst>
              <a:ext uri="{FF2B5EF4-FFF2-40B4-BE49-F238E27FC236}">
                <a16:creationId xmlns:a16="http://schemas.microsoft.com/office/drawing/2014/main" id="{F81C1480-4C0B-5E41-81A4-27AB68ADA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E9EF-BC7F-7644-8E35-32496CEFD99E}"/>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130592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57C6-FAAB-1C49-8515-C7CC32732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1B7C2-D735-2A4E-908A-42795BC73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1E7036-EA58-A34E-A7E7-99B266EF6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A5493C-0D62-F549-B497-1370D58EFDE0}"/>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6" name="Footer Placeholder 5">
            <a:extLst>
              <a:ext uri="{FF2B5EF4-FFF2-40B4-BE49-F238E27FC236}">
                <a16:creationId xmlns:a16="http://schemas.microsoft.com/office/drawing/2014/main" id="{E48092CB-EB6A-0E47-BF6D-2C44FF664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4D664-9B14-E340-9BEF-0696E0EDDBEA}"/>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307580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2F82-7788-6149-928A-846ED54A86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1ED52-1277-3842-A150-D819E3B6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169C6D-6619-0A43-8D4B-F52597C53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E8609F-41D0-AB49-8359-FD9789E54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8484AF-6DEA-5549-B575-9E6079827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232CB-6A72-974D-AA97-9CB286CCA1D7}"/>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8" name="Footer Placeholder 7">
            <a:extLst>
              <a:ext uri="{FF2B5EF4-FFF2-40B4-BE49-F238E27FC236}">
                <a16:creationId xmlns:a16="http://schemas.microsoft.com/office/drawing/2014/main" id="{3154FAF0-D654-5248-AE97-DDFE3CEEA0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160E9-2E6C-364A-B10E-C87796217B11}"/>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200863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4177-3896-4242-A9B1-F8C097F762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BB9863-7C70-4C4E-9072-ECBDB1669F24}"/>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4" name="Footer Placeholder 3">
            <a:extLst>
              <a:ext uri="{FF2B5EF4-FFF2-40B4-BE49-F238E27FC236}">
                <a16:creationId xmlns:a16="http://schemas.microsoft.com/office/drawing/2014/main" id="{7A23794C-D3BB-3142-BD59-01232098E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CFE010-B629-594F-910E-C525645544FD}"/>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182373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64819-45F3-924E-87AE-7BE4E42A3522}"/>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3" name="Footer Placeholder 2">
            <a:extLst>
              <a:ext uri="{FF2B5EF4-FFF2-40B4-BE49-F238E27FC236}">
                <a16:creationId xmlns:a16="http://schemas.microsoft.com/office/drawing/2014/main" id="{850140E0-F824-3E44-8A36-2ABB6EDD7F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FB7EEE-278E-974B-B6AC-C83BEB6585EC}"/>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428037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AE48-AE3C-F645-AF46-E7216EFE8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265FD5-714D-F540-8BA4-7918B99E1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126ADA-96E4-3940-B5D2-ECF87B019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8C0E2-F722-3640-8F05-3792071ACC83}"/>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6" name="Footer Placeholder 5">
            <a:extLst>
              <a:ext uri="{FF2B5EF4-FFF2-40B4-BE49-F238E27FC236}">
                <a16:creationId xmlns:a16="http://schemas.microsoft.com/office/drawing/2014/main" id="{A5C0030C-2A2D-F349-A6E3-CEF44CA83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B9CE3-D098-AD46-8D75-9727966C8A50}"/>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163237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C82A-1469-774E-8C6A-9B9594EC8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2BB37F-5AE9-0044-9769-D3CFF3E2F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63F94B-C299-C448-997F-2DF2C9086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2BB61-3E47-F045-8762-59CEC13156A3}"/>
              </a:ext>
            </a:extLst>
          </p:cNvPr>
          <p:cNvSpPr>
            <a:spLocks noGrp="1"/>
          </p:cNvSpPr>
          <p:nvPr>
            <p:ph type="dt" sz="half" idx="10"/>
          </p:nvPr>
        </p:nvSpPr>
        <p:spPr/>
        <p:txBody>
          <a:bodyPr/>
          <a:lstStyle/>
          <a:p>
            <a:fld id="{6FB0523C-94A1-8040-A5B2-81E034ECCE28}" type="datetimeFigureOut">
              <a:rPr lang="en-US" smtClean="0"/>
              <a:t>5/6/19</a:t>
            </a:fld>
            <a:endParaRPr lang="en-US"/>
          </a:p>
        </p:txBody>
      </p:sp>
      <p:sp>
        <p:nvSpPr>
          <p:cNvPr id="6" name="Footer Placeholder 5">
            <a:extLst>
              <a:ext uri="{FF2B5EF4-FFF2-40B4-BE49-F238E27FC236}">
                <a16:creationId xmlns:a16="http://schemas.microsoft.com/office/drawing/2014/main" id="{DEF74990-2DC3-C04C-991E-A52D89516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CB0BD-51E2-8A44-BF53-89DB8C5B2105}"/>
              </a:ext>
            </a:extLst>
          </p:cNvPr>
          <p:cNvSpPr>
            <a:spLocks noGrp="1"/>
          </p:cNvSpPr>
          <p:nvPr>
            <p:ph type="sldNum" sz="quarter" idx="12"/>
          </p:nvPr>
        </p:nvSpPr>
        <p:spPr/>
        <p:txBody>
          <a:bodyPr/>
          <a:lstStyle/>
          <a:p>
            <a:fld id="{77A3CA67-FAA6-4C41-A010-C93F2D5385D8}" type="slidenum">
              <a:rPr lang="en-US" smtClean="0"/>
              <a:t>‹#›</a:t>
            </a:fld>
            <a:endParaRPr lang="en-US"/>
          </a:p>
        </p:txBody>
      </p:sp>
    </p:spTree>
    <p:extLst>
      <p:ext uri="{BB962C8B-B14F-4D97-AF65-F5344CB8AC3E}">
        <p14:creationId xmlns:p14="http://schemas.microsoft.com/office/powerpoint/2010/main" val="223468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41B8F-64F5-4641-AA31-B4EAA1CFD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B663FF-D08A-CA48-81CF-A027FB08F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B46B6-31FF-3343-9236-31913F61F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0523C-94A1-8040-A5B2-81E034ECCE28}" type="datetimeFigureOut">
              <a:rPr lang="en-US" smtClean="0"/>
              <a:t>5/6/19</a:t>
            </a:fld>
            <a:endParaRPr lang="en-US"/>
          </a:p>
        </p:txBody>
      </p:sp>
      <p:sp>
        <p:nvSpPr>
          <p:cNvPr id="5" name="Footer Placeholder 4">
            <a:extLst>
              <a:ext uri="{FF2B5EF4-FFF2-40B4-BE49-F238E27FC236}">
                <a16:creationId xmlns:a16="http://schemas.microsoft.com/office/drawing/2014/main" id="{FF97F9CB-1BE4-BB43-AEB2-B3F838552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4A4E73-A617-B843-A9B0-DE46773392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3CA67-FAA6-4C41-A010-C93F2D5385D8}" type="slidenum">
              <a:rPr lang="en-US" smtClean="0"/>
              <a:t>‹#›</a:t>
            </a:fld>
            <a:endParaRPr lang="en-US"/>
          </a:p>
        </p:txBody>
      </p:sp>
    </p:spTree>
    <p:extLst>
      <p:ext uri="{BB962C8B-B14F-4D97-AF65-F5344CB8AC3E}">
        <p14:creationId xmlns:p14="http://schemas.microsoft.com/office/powerpoint/2010/main" val="281281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6AF9-A6B9-B84A-B0B8-01DCFA4B11AE}"/>
              </a:ext>
            </a:extLst>
          </p:cNvPr>
          <p:cNvSpPr>
            <a:spLocks noGrp="1"/>
          </p:cNvSpPr>
          <p:nvPr>
            <p:ph type="ctrTitle"/>
          </p:nvPr>
        </p:nvSpPr>
        <p:spPr/>
        <p:txBody>
          <a:bodyPr>
            <a:normAutofit fontScale="90000"/>
          </a:bodyPr>
          <a:lstStyle/>
          <a:p>
            <a:r>
              <a:rPr lang="en-US" b="1" dirty="0"/>
              <a:t>Optimizing the </a:t>
            </a:r>
            <a:r>
              <a:rPr lang="en-US" b="1" dirty="0" err="1"/>
              <a:t>Tinytol</a:t>
            </a:r>
            <a:r>
              <a:rPr lang="en-US" b="1" dirty="0"/>
              <a:t> pupil using Genetic and Hill climbing algorithms</a:t>
            </a:r>
          </a:p>
        </p:txBody>
      </p:sp>
      <p:sp>
        <p:nvSpPr>
          <p:cNvPr id="3" name="Subtitle 2">
            <a:extLst>
              <a:ext uri="{FF2B5EF4-FFF2-40B4-BE49-F238E27FC236}">
                <a16:creationId xmlns:a16="http://schemas.microsoft.com/office/drawing/2014/main" id="{67D56607-27D4-0D4B-8C80-3881BA805089}"/>
              </a:ext>
            </a:extLst>
          </p:cNvPr>
          <p:cNvSpPr>
            <a:spLocks noGrp="1"/>
          </p:cNvSpPr>
          <p:nvPr>
            <p:ph type="subTitle" idx="1"/>
          </p:nvPr>
        </p:nvSpPr>
        <p:spPr/>
        <p:txBody>
          <a:bodyPr/>
          <a:lstStyle/>
          <a:p>
            <a:r>
              <a:rPr lang="en-US" dirty="0"/>
              <a:t>Louis Desdoigts</a:t>
            </a:r>
          </a:p>
          <a:p>
            <a:endParaRPr lang="en-US" dirty="0"/>
          </a:p>
        </p:txBody>
      </p:sp>
    </p:spTree>
    <p:extLst>
      <p:ext uri="{BB962C8B-B14F-4D97-AF65-F5344CB8AC3E}">
        <p14:creationId xmlns:p14="http://schemas.microsoft.com/office/powerpoint/2010/main" val="426653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84C4-AAAE-0E49-88D5-8D25B2254D42}"/>
              </a:ext>
            </a:extLst>
          </p:cNvPr>
          <p:cNvSpPr>
            <a:spLocks noGrp="1"/>
          </p:cNvSpPr>
          <p:nvPr>
            <p:ph type="title"/>
          </p:nvPr>
        </p:nvSpPr>
        <p:spPr>
          <a:xfrm>
            <a:off x="838200" y="-100207"/>
            <a:ext cx="10515600" cy="1325563"/>
          </a:xfrm>
        </p:spPr>
        <p:txBody>
          <a:bodyPr>
            <a:normAutofit/>
          </a:bodyPr>
          <a:lstStyle/>
          <a:p>
            <a:r>
              <a:rPr lang="en-US" sz="4000" b="1" dirty="0"/>
              <a:t>Briefing:</a:t>
            </a:r>
          </a:p>
        </p:txBody>
      </p:sp>
      <p:sp>
        <p:nvSpPr>
          <p:cNvPr id="3" name="Content Placeholder 2">
            <a:extLst>
              <a:ext uri="{FF2B5EF4-FFF2-40B4-BE49-F238E27FC236}">
                <a16:creationId xmlns:a16="http://schemas.microsoft.com/office/drawing/2014/main" id="{195C7259-1B07-0342-82D8-2157D6A36DEB}"/>
              </a:ext>
            </a:extLst>
          </p:cNvPr>
          <p:cNvSpPr>
            <a:spLocks noGrp="1"/>
          </p:cNvSpPr>
          <p:nvPr>
            <p:ph idx="1"/>
          </p:nvPr>
        </p:nvSpPr>
        <p:spPr>
          <a:xfrm>
            <a:off x="838200" y="864394"/>
            <a:ext cx="10515600" cy="2632869"/>
          </a:xfrm>
        </p:spPr>
        <p:txBody>
          <a:bodyPr>
            <a:normAutofit lnSpcReduction="10000"/>
          </a:bodyPr>
          <a:lstStyle/>
          <a:p>
            <a:r>
              <a:rPr lang="en-US" sz="2000" dirty="0"/>
              <a:t>The task given to me was to find optimizations that could be made to the current iteration of the </a:t>
            </a:r>
            <a:r>
              <a:rPr lang="en-US" sz="2000" dirty="0" err="1"/>
              <a:t>Tinytol</a:t>
            </a:r>
            <a:r>
              <a:rPr lang="en-US" sz="2000" dirty="0"/>
              <a:t> pupil (figure 1)</a:t>
            </a:r>
          </a:p>
          <a:p>
            <a:r>
              <a:rPr lang="en-US" sz="2000" dirty="0"/>
              <a:t>The value chosen to optimize was the max power delivered to any pixel across the array in the focal plane</a:t>
            </a:r>
          </a:p>
          <a:p>
            <a:r>
              <a:rPr lang="en-US" sz="2000" dirty="0"/>
              <a:t>By Finding the pupil that minimized this we hoped to spread the power across all the fringes in the array</a:t>
            </a:r>
          </a:p>
          <a:p>
            <a:r>
              <a:rPr lang="en-US" sz="2000" dirty="0"/>
              <a:t>No constraints were placed on either the amount of power contained within the 6λ/D region or the power gradient on the detector</a:t>
            </a:r>
          </a:p>
          <a:p>
            <a:endParaRPr lang="en-US" sz="1800" dirty="0"/>
          </a:p>
        </p:txBody>
      </p:sp>
      <p:sp>
        <p:nvSpPr>
          <p:cNvPr id="4" name="Title 1">
            <a:extLst>
              <a:ext uri="{FF2B5EF4-FFF2-40B4-BE49-F238E27FC236}">
                <a16:creationId xmlns:a16="http://schemas.microsoft.com/office/drawing/2014/main" id="{ABDB1BA8-40FE-2645-95C0-4A28BFB235A0}"/>
              </a:ext>
            </a:extLst>
          </p:cNvPr>
          <p:cNvSpPr txBox="1">
            <a:spLocks/>
          </p:cNvSpPr>
          <p:nvPr/>
        </p:nvSpPr>
        <p:spPr>
          <a:xfrm>
            <a:off x="838200" y="3036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Approach:</a:t>
            </a:r>
            <a:endParaRPr lang="en-US" b="1" dirty="0"/>
          </a:p>
        </p:txBody>
      </p:sp>
      <p:sp>
        <p:nvSpPr>
          <p:cNvPr id="5" name="Content Placeholder 2">
            <a:extLst>
              <a:ext uri="{FF2B5EF4-FFF2-40B4-BE49-F238E27FC236}">
                <a16:creationId xmlns:a16="http://schemas.microsoft.com/office/drawing/2014/main" id="{01049D93-44DD-8349-8BA3-A125F918F05D}"/>
              </a:ext>
            </a:extLst>
          </p:cNvPr>
          <p:cNvSpPr txBox="1">
            <a:spLocks/>
          </p:cNvSpPr>
          <p:nvPr/>
        </p:nvSpPr>
        <p:spPr>
          <a:xfrm>
            <a:off x="838200" y="408423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Starting from this base pupil (fig 1)  - the code used to generate the pupil was modified such that it took in a list of Boolean values that is used to encode the different spirals</a:t>
            </a:r>
          </a:p>
          <a:p>
            <a:pPr lvl="1"/>
            <a:r>
              <a:rPr lang="en-US" sz="1800" dirty="0"/>
              <a:t>Each entry in this list corresponds to some section of the spiral that can either be ‘on’ or ’off’ (\pi or 0 phase)”</a:t>
            </a:r>
          </a:p>
          <a:p>
            <a:pPr lvl="1"/>
            <a:r>
              <a:rPr lang="en-US" sz="1800" dirty="0"/>
              <a:t>The hole in the middle of the pupil was widened in order to reduce computation time so that not too much time was spend making small changes to the spiral in the central regions of the pupil.</a:t>
            </a:r>
          </a:p>
          <a:p>
            <a:r>
              <a:rPr lang="en-US" sz="2000" dirty="0"/>
              <a:t>These lists were then permutated both through Genetic and Hill climbing algorithms in order to find optimize the pupil design</a:t>
            </a:r>
          </a:p>
        </p:txBody>
      </p:sp>
    </p:spTree>
    <p:extLst>
      <p:ext uri="{BB962C8B-B14F-4D97-AF65-F5344CB8AC3E}">
        <p14:creationId xmlns:p14="http://schemas.microsoft.com/office/powerpoint/2010/main" val="321296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8C7A-1813-B940-B95E-6C87BDAD2FD1}"/>
              </a:ext>
            </a:extLst>
          </p:cNvPr>
          <p:cNvSpPr>
            <a:spLocks noGrp="1"/>
          </p:cNvSpPr>
          <p:nvPr>
            <p:ph type="title"/>
          </p:nvPr>
        </p:nvSpPr>
        <p:spPr>
          <a:xfrm>
            <a:off x="838200" y="98425"/>
            <a:ext cx="10515600" cy="1325563"/>
          </a:xfrm>
        </p:spPr>
        <p:txBody>
          <a:bodyPr/>
          <a:lstStyle/>
          <a:p>
            <a:r>
              <a:rPr lang="en-US" b="1" dirty="0"/>
              <a:t>Starting point</a:t>
            </a:r>
          </a:p>
        </p:txBody>
      </p:sp>
      <p:sp>
        <p:nvSpPr>
          <p:cNvPr id="3" name="Content Placeholder 2">
            <a:extLst>
              <a:ext uri="{FF2B5EF4-FFF2-40B4-BE49-F238E27FC236}">
                <a16:creationId xmlns:a16="http://schemas.microsoft.com/office/drawing/2014/main" id="{89DE172C-FC14-A343-886F-4E8C04E5DB01}"/>
              </a:ext>
            </a:extLst>
          </p:cNvPr>
          <p:cNvSpPr>
            <a:spLocks noGrp="1"/>
          </p:cNvSpPr>
          <p:nvPr>
            <p:ph idx="1"/>
          </p:nvPr>
        </p:nvSpPr>
        <p:spPr>
          <a:xfrm>
            <a:off x="838200" y="1357814"/>
            <a:ext cx="10515600" cy="1382668"/>
          </a:xfrm>
        </p:spPr>
        <p:txBody>
          <a:bodyPr>
            <a:normAutofit/>
          </a:bodyPr>
          <a:lstStyle/>
          <a:p>
            <a:r>
              <a:rPr lang="en-US" sz="1800" dirty="0"/>
              <a:t>Note: the Heuristic used has arbitrary units and is only a relative measure</a:t>
            </a:r>
          </a:p>
          <a:p>
            <a:r>
              <a:rPr lang="en-US" sz="1800" dirty="0"/>
              <a:t>Note: that 6λ/D converts to circle on the detector of with a radius of ~30 pixels. All images shown are a 120x120 pixel central region of the array</a:t>
            </a:r>
          </a:p>
          <a:p>
            <a:r>
              <a:rPr lang="en-US" sz="1800" dirty="0"/>
              <a:t>Note: These simulations were run on an aperture size of 15mm</a:t>
            </a:r>
          </a:p>
          <a:p>
            <a:endParaRPr lang="en-US" sz="1800" dirty="0"/>
          </a:p>
        </p:txBody>
      </p:sp>
      <p:pic>
        <p:nvPicPr>
          <p:cNvPr id="4" name="Picture 3">
            <a:extLst>
              <a:ext uri="{FF2B5EF4-FFF2-40B4-BE49-F238E27FC236}">
                <a16:creationId xmlns:a16="http://schemas.microsoft.com/office/drawing/2014/main" id="{2C9EDB75-777F-6C43-9DBE-DEC9958EA450}"/>
              </a:ext>
            </a:extLst>
          </p:cNvPr>
          <p:cNvPicPr>
            <a:picLocks noChangeAspect="1"/>
          </p:cNvPicPr>
          <p:nvPr/>
        </p:nvPicPr>
        <p:blipFill>
          <a:blip r:embed="rId2"/>
          <a:stretch>
            <a:fillRect/>
          </a:stretch>
        </p:blipFill>
        <p:spPr>
          <a:xfrm>
            <a:off x="214768" y="2827579"/>
            <a:ext cx="6993267" cy="3208867"/>
          </a:xfrm>
          <a:prstGeom prst="rect">
            <a:avLst/>
          </a:prstGeom>
        </p:spPr>
      </p:pic>
      <p:pic>
        <p:nvPicPr>
          <p:cNvPr id="5" name="Content Placeholder 4">
            <a:extLst>
              <a:ext uri="{FF2B5EF4-FFF2-40B4-BE49-F238E27FC236}">
                <a16:creationId xmlns:a16="http://schemas.microsoft.com/office/drawing/2014/main" id="{0F6E39AB-A922-4549-839E-05CDE9971B2E}"/>
              </a:ext>
            </a:extLst>
          </p:cNvPr>
          <p:cNvPicPr>
            <a:picLocks noChangeAspect="1"/>
          </p:cNvPicPr>
          <p:nvPr/>
        </p:nvPicPr>
        <p:blipFill>
          <a:blip r:embed="rId3"/>
          <a:stretch>
            <a:fillRect/>
          </a:stretch>
        </p:blipFill>
        <p:spPr>
          <a:xfrm>
            <a:off x="8330142" y="2740482"/>
            <a:ext cx="3217333" cy="3097284"/>
          </a:xfrm>
          <a:prstGeom prst="rect">
            <a:avLst/>
          </a:prstGeom>
        </p:spPr>
      </p:pic>
      <p:sp>
        <p:nvSpPr>
          <p:cNvPr id="6" name="TextBox 5">
            <a:extLst>
              <a:ext uri="{FF2B5EF4-FFF2-40B4-BE49-F238E27FC236}">
                <a16:creationId xmlns:a16="http://schemas.microsoft.com/office/drawing/2014/main" id="{F129DC5E-E07F-2C4F-B1E0-8D9879EFD402}"/>
              </a:ext>
            </a:extLst>
          </p:cNvPr>
          <p:cNvSpPr txBox="1"/>
          <p:nvPr/>
        </p:nvSpPr>
        <p:spPr>
          <a:xfrm>
            <a:off x="1066798" y="6036446"/>
            <a:ext cx="5289205" cy="646331"/>
          </a:xfrm>
          <a:prstGeom prst="rect">
            <a:avLst/>
          </a:prstGeom>
          <a:noFill/>
        </p:spPr>
        <p:txBody>
          <a:bodyPr wrap="none" rtlCol="0">
            <a:spAutoFit/>
          </a:bodyPr>
          <a:lstStyle/>
          <a:p>
            <a:pPr algn="ctr"/>
            <a:r>
              <a:rPr lang="en-US" dirty="0"/>
              <a:t>Figure 1. Left, Initial pupil design. Right: Formed image</a:t>
            </a:r>
          </a:p>
          <a:p>
            <a:pPr algn="ctr"/>
            <a:r>
              <a:rPr lang="en-US" dirty="0"/>
              <a:t>H = 92</a:t>
            </a:r>
          </a:p>
        </p:txBody>
      </p:sp>
      <p:sp>
        <p:nvSpPr>
          <p:cNvPr id="7" name="TextBox 6">
            <a:extLst>
              <a:ext uri="{FF2B5EF4-FFF2-40B4-BE49-F238E27FC236}">
                <a16:creationId xmlns:a16="http://schemas.microsoft.com/office/drawing/2014/main" id="{FDEAE805-2CE6-B143-A7FA-034E4BF320CE}"/>
              </a:ext>
            </a:extLst>
          </p:cNvPr>
          <p:cNvSpPr txBox="1"/>
          <p:nvPr/>
        </p:nvSpPr>
        <p:spPr>
          <a:xfrm>
            <a:off x="8330142" y="6123543"/>
            <a:ext cx="3709221" cy="369332"/>
          </a:xfrm>
          <a:prstGeom prst="rect">
            <a:avLst/>
          </a:prstGeom>
          <a:noFill/>
        </p:spPr>
        <p:txBody>
          <a:bodyPr wrap="none" rtlCol="0">
            <a:spAutoFit/>
          </a:bodyPr>
          <a:lstStyle/>
          <a:p>
            <a:r>
              <a:rPr lang="en-US" dirty="0"/>
              <a:t>Figure 2. Power delivered to the pupil</a:t>
            </a:r>
          </a:p>
        </p:txBody>
      </p:sp>
    </p:spTree>
    <p:extLst>
      <p:ext uri="{BB962C8B-B14F-4D97-AF65-F5344CB8AC3E}">
        <p14:creationId xmlns:p14="http://schemas.microsoft.com/office/powerpoint/2010/main" val="22419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E18B-A7E3-984D-96CC-E93DC0A27F69}"/>
              </a:ext>
            </a:extLst>
          </p:cNvPr>
          <p:cNvSpPr>
            <a:spLocks noGrp="1"/>
          </p:cNvSpPr>
          <p:nvPr>
            <p:ph type="title"/>
          </p:nvPr>
        </p:nvSpPr>
        <p:spPr>
          <a:xfrm>
            <a:off x="838200" y="18255"/>
            <a:ext cx="10515600" cy="1325563"/>
          </a:xfrm>
        </p:spPr>
        <p:txBody>
          <a:bodyPr/>
          <a:lstStyle/>
          <a:p>
            <a:r>
              <a:rPr lang="en-US" b="1" dirty="0"/>
              <a:t>Whole Pupils and Half Pupils</a:t>
            </a:r>
          </a:p>
        </p:txBody>
      </p:sp>
      <p:sp>
        <p:nvSpPr>
          <p:cNvPr id="3" name="Content Placeholder 2">
            <a:extLst>
              <a:ext uri="{FF2B5EF4-FFF2-40B4-BE49-F238E27FC236}">
                <a16:creationId xmlns:a16="http://schemas.microsoft.com/office/drawing/2014/main" id="{8A6E936A-E085-F24D-9260-F01B24E2449E}"/>
              </a:ext>
            </a:extLst>
          </p:cNvPr>
          <p:cNvSpPr>
            <a:spLocks noGrp="1"/>
          </p:cNvSpPr>
          <p:nvPr>
            <p:ph idx="1"/>
          </p:nvPr>
        </p:nvSpPr>
        <p:spPr>
          <a:xfrm>
            <a:off x="684142" y="1276477"/>
            <a:ext cx="7131122" cy="5125581"/>
          </a:xfrm>
        </p:spPr>
        <p:txBody>
          <a:bodyPr>
            <a:normAutofit lnSpcReduction="10000"/>
          </a:bodyPr>
          <a:lstStyle/>
          <a:p>
            <a:r>
              <a:rPr lang="en-US" dirty="0"/>
              <a:t>Two different kinds of pupils were searched for, dubbed “half” and “whole” pupils.</a:t>
            </a:r>
          </a:p>
          <a:p>
            <a:r>
              <a:rPr lang="en-US" dirty="0"/>
              <a:t>Whole pupils refer to permutations of the original pupil that try flipping ‘whole triangle’ regions in the pupil</a:t>
            </a:r>
          </a:p>
          <a:p>
            <a:pPr lvl="1"/>
            <a:r>
              <a:rPr lang="en-US" dirty="0"/>
              <a:t>These pupils were found to have a lower-bound heuristic value of ~50</a:t>
            </a:r>
          </a:p>
          <a:p>
            <a:r>
              <a:rPr lang="en-US" dirty="0"/>
              <a:t>Half pupils refer to permutations of the original pupil that have had each triangle cut into two smaller triangles, each of which can be flipped independently</a:t>
            </a:r>
          </a:p>
          <a:p>
            <a:pPr lvl="1"/>
            <a:r>
              <a:rPr lang="en-US" dirty="0"/>
              <a:t>These pupils were found to have a lower-bound heuristic value of ~30</a:t>
            </a:r>
          </a:p>
        </p:txBody>
      </p:sp>
      <p:pic>
        <p:nvPicPr>
          <p:cNvPr id="5" name="Picture 4" descr="A close up of a logo&#10;&#10;Description automatically generated">
            <a:extLst>
              <a:ext uri="{FF2B5EF4-FFF2-40B4-BE49-F238E27FC236}">
                <a16:creationId xmlns:a16="http://schemas.microsoft.com/office/drawing/2014/main" id="{1B4D33EC-FE5D-7C4D-AA6B-24F7625F1C49}"/>
              </a:ext>
            </a:extLst>
          </p:cNvPr>
          <p:cNvPicPr>
            <a:picLocks noChangeAspect="1"/>
          </p:cNvPicPr>
          <p:nvPr/>
        </p:nvPicPr>
        <p:blipFill>
          <a:blip r:embed="rId2"/>
          <a:stretch>
            <a:fillRect/>
          </a:stretch>
        </p:blipFill>
        <p:spPr>
          <a:xfrm>
            <a:off x="8282072" y="3326197"/>
            <a:ext cx="3071728" cy="2880000"/>
          </a:xfrm>
          <a:prstGeom prst="rect">
            <a:avLst/>
          </a:prstGeom>
        </p:spPr>
      </p:pic>
      <p:pic>
        <p:nvPicPr>
          <p:cNvPr id="7" name="Picture 6" descr="A close up of a logo&#10;&#10;Description automatically generated">
            <a:extLst>
              <a:ext uri="{FF2B5EF4-FFF2-40B4-BE49-F238E27FC236}">
                <a16:creationId xmlns:a16="http://schemas.microsoft.com/office/drawing/2014/main" id="{48C47C4A-8D98-5E46-B9CD-A8C6350E2947}"/>
              </a:ext>
            </a:extLst>
          </p:cNvPr>
          <p:cNvPicPr>
            <a:picLocks noChangeAspect="1"/>
          </p:cNvPicPr>
          <p:nvPr/>
        </p:nvPicPr>
        <p:blipFill>
          <a:blip r:embed="rId3"/>
          <a:stretch>
            <a:fillRect/>
          </a:stretch>
        </p:blipFill>
        <p:spPr>
          <a:xfrm>
            <a:off x="8282071" y="139893"/>
            <a:ext cx="3071729" cy="2880000"/>
          </a:xfrm>
          <a:prstGeom prst="rect">
            <a:avLst/>
          </a:prstGeom>
        </p:spPr>
      </p:pic>
      <p:sp>
        <p:nvSpPr>
          <p:cNvPr id="8" name="TextBox 7">
            <a:extLst>
              <a:ext uri="{FF2B5EF4-FFF2-40B4-BE49-F238E27FC236}">
                <a16:creationId xmlns:a16="http://schemas.microsoft.com/office/drawing/2014/main" id="{2E30497B-408A-D248-AD35-506B88975666}"/>
              </a:ext>
            </a:extLst>
          </p:cNvPr>
          <p:cNvSpPr txBox="1"/>
          <p:nvPr/>
        </p:nvSpPr>
        <p:spPr>
          <a:xfrm>
            <a:off x="8513897" y="2956865"/>
            <a:ext cx="2993961" cy="369332"/>
          </a:xfrm>
          <a:prstGeom prst="rect">
            <a:avLst/>
          </a:prstGeom>
          <a:noFill/>
        </p:spPr>
        <p:txBody>
          <a:bodyPr wrap="none" rtlCol="0">
            <a:spAutoFit/>
          </a:bodyPr>
          <a:lstStyle/>
          <a:p>
            <a:r>
              <a:rPr lang="en-US" dirty="0"/>
              <a:t>Figure 3. Example whole pupil</a:t>
            </a:r>
          </a:p>
        </p:txBody>
      </p:sp>
      <p:sp>
        <p:nvSpPr>
          <p:cNvPr id="9" name="TextBox 8">
            <a:extLst>
              <a:ext uri="{FF2B5EF4-FFF2-40B4-BE49-F238E27FC236}">
                <a16:creationId xmlns:a16="http://schemas.microsoft.com/office/drawing/2014/main" id="{A2CE62A0-98A5-764F-B7CA-7053315570BE}"/>
              </a:ext>
            </a:extLst>
          </p:cNvPr>
          <p:cNvSpPr txBox="1"/>
          <p:nvPr/>
        </p:nvSpPr>
        <p:spPr>
          <a:xfrm>
            <a:off x="8581053" y="6241322"/>
            <a:ext cx="2772747" cy="369332"/>
          </a:xfrm>
          <a:prstGeom prst="rect">
            <a:avLst/>
          </a:prstGeom>
          <a:noFill/>
        </p:spPr>
        <p:txBody>
          <a:bodyPr wrap="none" rtlCol="0">
            <a:spAutoFit/>
          </a:bodyPr>
          <a:lstStyle/>
          <a:p>
            <a:r>
              <a:rPr lang="en-US" dirty="0"/>
              <a:t>Figure 4. Example half pupil</a:t>
            </a:r>
          </a:p>
        </p:txBody>
      </p:sp>
    </p:spTree>
    <p:extLst>
      <p:ext uri="{BB962C8B-B14F-4D97-AF65-F5344CB8AC3E}">
        <p14:creationId xmlns:p14="http://schemas.microsoft.com/office/powerpoint/2010/main" val="252995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7FF0-D847-7649-A101-A159E27DC8FC}"/>
              </a:ext>
            </a:extLst>
          </p:cNvPr>
          <p:cNvSpPr>
            <a:spLocks noGrp="1"/>
          </p:cNvSpPr>
          <p:nvPr>
            <p:ph type="title"/>
          </p:nvPr>
        </p:nvSpPr>
        <p:spPr>
          <a:xfrm>
            <a:off x="404760" y="-151715"/>
            <a:ext cx="10515600" cy="1325563"/>
          </a:xfrm>
        </p:spPr>
        <p:txBody>
          <a:bodyPr/>
          <a:lstStyle/>
          <a:p>
            <a:r>
              <a:rPr lang="en-US" b="1" dirty="0"/>
              <a:t>Whole Pupil designs</a:t>
            </a:r>
          </a:p>
        </p:txBody>
      </p:sp>
      <p:pic>
        <p:nvPicPr>
          <p:cNvPr id="11" name="Content Placeholder 10">
            <a:extLst>
              <a:ext uri="{FF2B5EF4-FFF2-40B4-BE49-F238E27FC236}">
                <a16:creationId xmlns:a16="http://schemas.microsoft.com/office/drawing/2014/main" id="{5076D265-2BEA-CD48-8F30-4ADADD9671D3}"/>
              </a:ext>
            </a:extLst>
          </p:cNvPr>
          <p:cNvPicPr>
            <a:picLocks noGrp="1" noChangeAspect="1"/>
          </p:cNvPicPr>
          <p:nvPr>
            <p:ph idx="1"/>
          </p:nvPr>
        </p:nvPicPr>
        <p:blipFill>
          <a:blip r:embed="rId2"/>
          <a:stretch>
            <a:fillRect/>
          </a:stretch>
        </p:blipFill>
        <p:spPr>
          <a:xfrm>
            <a:off x="6529441" y="812908"/>
            <a:ext cx="5391627" cy="2520000"/>
          </a:xfrm>
        </p:spPr>
      </p:pic>
      <p:pic>
        <p:nvPicPr>
          <p:cNvPr id="13" name="Picture 12">
            <a:extLst>
              <a:ext uri="{FF2B5EF4-FFF2-40B4-BE49-F238E27FC236}">
                <a16:creationId xmlns:a16="http://schemas.microsoft.com/office/drawing/2014/main" id="{4F6E215C-953A-6C43-9CBA-4EE6966E8F4F}"/>
              </a:ext>
            </a:extLst>
          </p:cNvPr>
          <p:cNvPicPr>
            <a:picLocks noChangeAspect="1"/>
          </p:cNvPicPr>
          <p:nvPr/>
        </p:nvPicPr>
        <p:blipFill>
          <a:blip r:embed="rId3"/>
          <a:stretch>
            <a:fillRect/>
          </a:stretch>
        </p:blipFill>
        <p:spPr>
          <a:xfrm>
            <a:off x="270932" y="814627"/>
            <a:ext cx="5391628" cy="2520000"/>
          </a:xfrm>
          <a:prstGeom prst="rect">
            <a:avLst/>
          </a:prstGeom>
        </p:spPr>
      </p:pic>
      <p:pic>
        <p:nvPicPr>
          <p:cNvPr id="15" name="Picture 14">
            <a:extLst>
              <a:ext uri="{FF2B5EF4-FFF2-40B4-BE49-F238E27FC236}">
                <a16:creationId xmlns:a16="http://schemas.microsoft.com/office/drawing/2014/main" id="{7EF74905-24CD-EE4B-A46A-13E6A858EE58}"/>
              </a:ext>
            </a:extLst>
          </p:cNvPr>
          <p:cNvPicPr>
            <a:picLocks noChangeAspect="1"/>
          </p:cNvPicPr>
          <p:nvPr/>
        </p:nvPicPr>
        <p:blipFill>
          <a:blip r:embed="rId4"/>
          <a:stretch>
            <a:fillRect/>
          </a:stretch>
        </p:blipFill>
        <p:spPr>
          <a:xfrm>
            <a:off x="6529440" y="3833370"/>
            <a:ext cx="5391628" cy="2520000"/>
          </a:xfrm>
          <a:prstGeom prst="rect">
            <a:avLst/>
          </a:prstGeom>
        </p:spPr>
      </p:pic>
      <p:pic>
        <p:nvPicPr>
          <p:cNvPr id="17" name="Picture 16">
            <a:extLst>
              <a:ext uri="{FF2B5EF4-FFF2-40B4-BE49-F238E27FC236}">
                <a16:creationId xmlns:a16="http://schemas.microsoft.com/office/drawing/2014/main" id="{E91DF36C-9E1C-DC44-926D-AD0774C2C8BA}"/>
              </a:ext>
            </a:extLst>
          </p:cNvPr>
          <p:cNvPicPr>
            <a:picLocks noChangeAspect="1"/>
          </p:cNvPicPr>
          <p:nvPr/>
        </p:nvPicPr>
        <p:blipFill>
          <a:blip r:embed="rId5"/>
          <a:stretch>
            <a:fillRect/>
          </a:stretch>
        </p:blipFill>
        <p:spPr>
          <a:xfrm>
            <a:off x="270932" y="3838354"/>
            <a:ext cx="5391627" cy="2520000"/>
          </a:xfrm>
          <a:prstGeom prst="rect">
            <a:avLst/>
          </a:prstGeom>
        </p:spPr>
      </p:pic>
      <p:sp>
        <p:nvSpPr>
          <p:cNvPr id="18" name="TextBox 17">
            <a:extLst>
              <a:ext uri="{FF2B5EF4-FFF2-40B4-BE49-F238E27FC236}">
                <a16:creationId xmlns:a16="http://schemas.microsoft.com/office/drawing/2014/main" id="{0CC98BD9-FEF6-B34C-914D-C1DACDB24758}"/>
              </a:ext>
            </a:extLst>
          </p:cNvPr>
          <p:cNvSpPr txBox="1"/>
          <p:nvPr/>
        </p:nvSpPr>
        <p:spPr>
          <a:xfrm>
            <a:off x="1485089" y="3338708"/>
            <a:ext cx="2963312" cy="369332"/>
          </a:xfrm>
          <a:prstGeom prst="rect">
            <a:avLst/>
          </a:prstGeom>
          <a:noFill/>
        </p:spPr>
        <p:txBody>
          <a:bodyPr wrap="none" rtlCol="0">
            <a:spAutoFit/>
          </a:bodyPr>
          <a:lstStyle/>
          <a:p>
            <a:r>
              <a:rPr lang="en-US" dirty="0"/>
              <a:t>Figure 5. Heuristic value of 52</a:t>
            </a:r>
          </a:p>
        </p:txBody>
      </p:sp>
      <p:sp>
        <p:nvSpPr>
          <p:cNvPr id="19" name="TextBox 18">
            <a:extLst>
              <a:ext uri="{FF2B5EF4-FFF2-40B4-BE49-F238E27FC236}">
                <a16:creationId xmlns:a16="http://schemas.microsoft.com/office/drawing/2014/main" id="{366BE45E-2235-474C-895F-D681DA80E8E4}"/>
              </a:ext>
            </a:extLst>
          </p:cNvPr>
          <p:cNvSpPr txBox="1"/>
          <p:nvPr/>
        </p:nvSpPr>
        <p:spPr>
          <a:xfrm>
            <a:off x="7743601" y="3384185"/>
            <a:ext cx="2963312" cy="369332"/>
          </a:xfrm>
          <a:prstGeom prst="rect">
            <a:avLst/>
          </a:prstGeom>
          <a:noFill/>
        </p:spPr>
        <p:txBody>
          <a:bodyPr wrap="none" rtlCol="0">
            <a:spAutoFit/>
          </a:bodyPr>
          <a:lstStyle/>
          <a:p>
            <a:r>
              <a:rPr lang="en-US" dirty="0"/>
              <a:t>Figure 6. Heuristic value of 52</a:t>
            </a:r>
          </a:p>
        </p:txBody>
      </p:sp>
      <p:sp>
        <p:nvSpPr>
          <p:cNvPr id="20" name="TextBox 19">
            <a:extLst>
              <a:ext uri="{FF2B5EF4-FFF2-40B4-BE49-F238E27FC236}">
                <a16:creationId xmlns:a16="http://schemas.microsoft.com/office/drawing/2014/main" id="{DB36989D-9DD7-5D41-B4B1-B5424AFA9A0B}"/>
              </a:ext>
            </a:extLst>
          </p:cNvPr>
          <p:cNvSpPr txBox="1"/>
          <p:nvPr/>
        </p:nvSpPr>
        <p:spPr>
          <a:xfrm>
            <a:off x="1485089" y="6400215"/>
            <a:ext cx="2963312" cy="369332"/>
          </a:xfrm>
          <a:prstGeom prst="rect">
            <a:avLst/>
          </a:prstGeom>
          <a:noFill/>
        </p:spPr>
        <p:txBody>
          <a:bodyPr wrap="none" rtlCol="0">
            <a:spAutoFit/>
          </a:bodyPr>
          <a:lstStyle/>
          <a:p>
            <a:r>
              <a:rPr lang="en-US" dirty="0"/>
              <a:t>Figure 7. Heuristic value of 54</a:t>
            </a:r>
          </a:p>
        </p:txBody>
      </p:sp>
      <p:sp>
        <p:nvSpPr>
          <p:cNvPr id="21" name="TextBox 20">
            <a:extLst>
              <a:ext uri="{FF2B5EF4-FFF2-40B4-BE49-F238E27FC236}">
                <a16:creationId xmlns:a16="http://schemas.microsoft.com/office/drawing/2014/main" id="{4B3B1A27-0CD6-304F-A2B4-61B341258251}"/>
              </a:ext>
            </a:extLst>
          </p:cNvPr>
          <p:cNvSpPr txBox="1"/>
          <p:nvPr/>
        </p:nvSpPr>
        <p:spPr>
          <a:xfrm>
            <a:off x="7743601" y="6400215"/>
            <a:ext cx="2963312" cy="369332"/>
          </a:xfrm>
          <a:prstGeom prst="rect">
            <a:avLst/>
          </a:prstGeom>
          <a:noFill/>
        </p:spPr>
        <p:txBody>
          <a:bodyPr wrap="none" rtlCol="0">
            <a:spAutoFit/>
          </a:bodyPr>
          <a:lstStyle/>
          <a:p>
            <a:r>
              <a:rPr lang="en-US" dirty="0"/>
              <a:t>Figure 8. Heuristic value of 53</a:t>
            </a:r>
          </a:p>
        </p:txBody>
      </p:sp>
    </p:spTree>
    <p:extLst>
      <p:ext uri="{BB962C8B-B14F-4D97-AF65-F5344CB8AC3E}">
        <p14:creationId xmlns:p14="http://schemas.microsoft.com/office/powerpoint/2010/main" val="347554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logo&#10;&#10;Description automatically generated">
            <a:extLst>
              <a:ext uri="{FF2B5EF4-FFF2-40B4-BE49-F238E27FC236}">
                <a16:creationId xmlns:a16="http://schemas.microsoft.com/office/drawing/2014/main" id="{2EF4D45F-73F5-A449-BD66-794F88D84C2B}"/>
              </a:ext>
            </a:extLst>
          </p:cNvPr>
          <p:cNvPicPr>
            <a:picLocks noGrp="1" noChangeAspect="1"/>
          </p:cNvPicPr>
          <p:nvPr>
            <p:ph idx="1"/>
          </p:nvPr>
        </p:nvPicPr>
        <p:blipFill>
          <a:blip r:embed="rId2"/>
          <a:stretch>
            <a:fillRect/>
          </a:stretch>
        </p:blipFill>
        <p:spPr>
          <a:xfrm>
            <a:off x="270932" y="805500"/>
            <a:ext cx="5391628" cy="2520000"/>
          </a:xfrm>
        </p:spPr>
      </p:pic>
      <p:sp>
        <p:nvSpPr>
          <p:cNvPr id="4" name="Title 1">
            <a:extLst>
              <a:ext uri="{FF2B5EF4-FFF2-40B4-BE49-F238E27FC236}">
                <a16:creationId xmlns:a16="http://schemas.microsoft.com/office/drawing/2014/main" id="{C6BC2280-C9C2-AB4D-AA5C-4E48AC927CD9}"/>
              </a:ext>
            </a:extLst>
          </p:cNvPr>
          <p:cNvSpPr txBox="1">
            <a:spLocks/>
          </p:cNvSpPr>
          <p:nvPr/>
        </p:nvSpPr>
        <p:spPr>
          <a:xfrm>
            <a:off x="404760" y="-1517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Half Pupil designs</a:t>
            </a:r>
          </a:p>
        </p:txBody>
      </p:sp>
      <p:pic>
        <p:nvPicPr>
          <p:cNvPr id="8" name="Picture 7">
            <a:extLst>
              <a:ext uri="{FF2B5EF4-FFF2-40B4-BE49-F238E27FC236}">
                <a16:creationId xmlns:a16="http://schemas.microsoft.com/office/drawing/2014/main" id="{A038F355-95C4-764F-87D7-B813EF72C18F}"/>
              </a:ext>
            </a:extLst>
          </p:cNvPr>
          <p:cNvPicPr>
            <a:picLocks noChangeAspect="1"/>
          </p:cNvPicPr>
          <p:nvPr/>
        </p:nvPicPr>
        <p:blipFill>
          <a:blip r:embed="rId3"/>
          <a:stretch>
            <a:fillRect/>
          </a:stretch>
        </p:blipFill>
        <p:spPr>
          <a:xfrm>
            <a:off x="6260069" y="805500"/>
            <a:ext cx="5391628" cy="2520000"/>
          </a:xfrm>
          <a:prstGeom prst="rect">
            <a:avLst/>
          </a:prstGeom>
        </p:spPr>
      </p:pic>
      <p:pic>
        <p:nvPicPr>
          <p:cNvPr id="10" name="Picture 9">
            <a:extLst>
              <a:ext uri="{FF2B5EF4-FFF2-40B4-BE49-F238E27FC236}">
                <a16:creationId xmlns:a16="http://schemas.microsoft.com/office/drawing/2014/main" id="{DFF9D47E-CBB7-204D-96DF-EF3422754193}"/>
              </a:ext>
            </a:extLst>
          </p:cNvPr>
          <p:cNvPicPr>
            <a:picLocks noChangeAspect="1"/>
          </p:cNvPicPr>
          <p:nvPr/>
        </p:nvPicPr>
        <p:blipFill>
          <a:blip r:embed="rId4"/>
          <a:stretch>
            <a:fillRect/>
          </a:stretch>
        </p:blipFill>
        <p:spPr>
          <a:xfrm>
            <a:off x="270932" y="3765554"/>
            <a:ext cx="5391628" cy="2520000"/>
          </a:xfrm>
          <a:prstGeom prst="rect">
            <a:avLst/>
          </a:prstGeom>
        </p:spPr>
      </p:pic>
      <p:pic>
        <p:nvPicPr>
          <p:cNvPr id="12" name="Picture 11">
            <a:extLst>
              <a:ext uri="{FF2B5EF4-FFF2-40B4-BE49-F238E27FC236}">
                <a16:creationId xmlns:a16="http://schemas.microsoft.com/office/drawing/2014/main" id="{3CC9ACA9-9B87-3D43-B87F-E3A0A870643F}"/>
              </a:ext>
            </a:extLst>
          </p:cNvPr>
          <p:cNvPicPr>
            <a:picLocks noChangeAspect="1"/>
          </p:cNvPicPr>
          <p:nvPr/>
        </p:nvPicPr>
        <p:blipFill>
          <a:blip r:embed="rId5"/>
          <a:stretch>
            <a:fillRect/>
          </a:stretch>
        </p:blipFill>
        <p:spPr>
          <a:xfrm>
            <a:off x="6260069" y="3765554"/>
            <a:ext cx="5391628" cy="2520000"/>
          </a:xfrm>
          <a:prstGeom prst="rect">
            <a:avLst/>
          </a:prstGeom>
        </p:spPr>
      </p:pic>
      <p:sp>
        <p:nvSpPr>
          <p:cNvPr id="13" name="TextBox 12">
            <a:extLst>
              <a:ext uri="{FF2B5EF4-FFF2-40B4-BE49-F238E27FC236}">
                <a16:creationId xmlns:a16="http://schemas.microsoft.com/office/drawing/2014/main" id="{88484EC8-BACB-184E-A7B9-76E729D2460A}"/>
              </a:ext>
            </a:extLst>
          </p:cNvPr>
          <p:cNvSpPr txBox="1"/>
          <p:nvPr/>
        </p:nvSpPr>
        <p:spPr>
          <a:xfrm>
            <a:off x="1485090" y="6303704"/>
            <a:ext cx="3080330" cy="369332"/>
          </a:xfrm>
          <a:prstGeom prst="rect">
            <a:avLst/>
          </a:prstGeom>
          <a:noFill/>
        </p:spPr>
        <p:txBody>
          <a:bodyPr wrap="none" rtlCol="0">
            <a:spAutoFit/>
          </a:bodyPr>
          <a:lstStyle/>
          <a:p>
            <a:r>
              <a:rPr lang="en-US" dirty="0"/>
              <a:t>Figure 11. Heuristic value of 37</a:t>
            </a:r>
          </a:p>
        </p:txBody>
      </p:sp>
      <p:sp>
        <p:nvSpPr>
          <p:cNvPr id="14" name="TextBox 13">
            <a:extLst>
              <a:ext uri="{FF2B5EF4-FFF2-40B4-BE49-F238E27FC236}">
                <a16:creationId xmlns:a16="http://schemas.microsoft.com/office/drawing/2014/main" id="{5EB12842-8448-E54A-96C5-C98334564E27}"/>
              </a:ext>
            </a:extLst>
          </p:cNvPr>
          <p:cNvSpPr txBox="1"/>
          <p:nvPr/>
        </p:nvSpPr>
        <p:spPr>
          <a:xfrm>
            <a:off x="7474227" y="6356276"/>
            <a:ext cx="3080330" cy="369332"/>
          </a:xfrm>
          <a:prstGeom prst="rect">
            <a:avLst/>
          </a:prstGeom>
          <a:noFill/>
        </p:spPr>
        <p:txBody>
          <a:bodyPr wrap="none" rtlCol="0">
            <a:spAutoFit/>
          </a:bodyPr>
          <a:lstStyle/>
          <a:p>
            <a:r>
              <a:rPr lang="en-US" dirty="0"/>
              <a:t>Figure 12. Heuristic value of 37</a:t>
            </a:r>
          </a:p>
        </p:txBody>
      </p:sp>
      <p:sp>
        <p:nvSpPr>
          <p:cNvPr id="15" name="TextBox 14">
            <a:extLst>
              <a:ext uri="{FF2B5EF4-FFF2-40B4-BE49-F238E27FC236}">
                <a16:creationId xmlns:a16="http://schemas.microsoft.com/office/drawing/2014/main" id="{CF619590-DDB6-7242-ACBC-4D8862F4860B}"/>
              </a:ext>
            </a:extLst>
          </p:cNvPr>
          <p:cNvSpPr txBox="1"/>
          <p:nvPr/>
        </p:nvSpPr>
        <p:spPr>
          <a:xfrm>
            <a:off x="7591199" y="3360861"/>
            <a:ext cx="3080330" cy="369332"/>
          </a:xfrm>
          <a:prstGeom prst="rect">
            <a:avLst/>
          </a:prstGeom>
          <a:noFill/>
        </p:spPr>
        <p:txBody>
          <a:bodyPr wrap="none" rtlCol="0">
            <a:spAutoFit/>
          </a:bodyPr>
          <a:lstStyle/>
          <a:p>
            <a:r>
              <a:rPr lang="en-US" dirty="0"/>
              <a:t>Figure 10. Heuristic value of 36</a:t>
            </a:r>
          </a:p>
        </p:txBody>
      </p:sp>
      <p:sp>
        <p:nvSpPr>
          <p:cNvPr id="16" name="TextBox 15">
            <a:extLst>
              <a:ext uri="{FF2B5EF4-FFF2-40B4-BE49-F238E27FC236}">
                <a16:creationId xmlns:a16="http://schemas.microsoft.com/office/drawing/2014/main" id="{1B409167-B4BB-B248-A7E9-97B5C8B43E54}"/>
              </a:ext>
            </a:extLst>
          </p:cNvPr>
          <p:cNvSpPr txBox="1"/>
          <p:nvPr/>
        </p:nvSpPr>
        <p:spPr>
          <a:xfrm>
            <a:off x="1637489" y="3347835"/>
            <a:ext cx="2963312" cy="369332"/>
          </a:xfrm>
          <a:prstGeom prst="rect">
            <a:avLst/>
          </a:prstGeom>
          <a:noFill/>
        </p:spPr>
        <p:txBody>
          <a:bodyPr wrap="none" rtlCol="0">
            <a:spAutoFit/>
          </a:bodyPr>
          <a:lstStyle/>
          <a:p>
            <a:r>
              <a:rPr lang="en-US" dirty="0"/>
              <a:t>Figure 9. Heuristic value of 34</a:t>
            </a:r>
          </a:p>
        </p:txBody>
      </p:sp>
    </p:spTree>
    <p:extLst>
      <p:ext uri="{BB962C8B-B14F-4D97-AF65-F5344CB8AC3E}">
        <p14:creationId xmlns:p14="http://schemas.microsoft.com/office/powerpoint/2010/main" val="159311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B48F-946C-9444-A35C-B56E91587578}"/>
              </a:ext>
            </a:extLst>
          </p:cNvPr>
          <p:cNvSpPr>
            <a:spLocks noGrp="1"/>
          </p:cNvSpPr>
          <p:nvPr>
            <p:ph type="title"/>
          </p:nvPr>
        </p:nvSpPr>
        <p:spPr>
          <a:xfrm>
            <a:off x="838200" y="145784"/>
            <a:ext cx="10515600" cy="1325563"/>
          </a:xfrm>
        </p:spPr>
        <p:txBody>
          <a:bodyPr/>
          <a:lstStyle/>
          <a:p>
            <a:r>
              <a:rPr lang="en-US" b="1" dirty="0"/>
              <a:t>Results and Discussion</a:t>
            </a:r>
          </a:p>
        </p:txBody>
      </p:sp>
      <p:sp>
        <p:nvSpPr>
          <p:cNvPr id="3" name="Content Placeholder 2">
            <a:extLst>
              <a:ext uri="{FF2B5EF4-FFF2-40B4-BE49-F238E27FC236}">
                <a16:creationId xmlns:a16="http://schemas.microsoft.com/office/drawing/2014/main" id="{D95EE843-FF04-2D4A-8111-DC303E70A5A6}"/>
              </a:ext>
            </a:extLst>
          </p:cNvPr>
          <p:cNvSpPr>
            <a:spLocks noGrp="1"/>
          </p:cNvSpPr>
          <p:nvPr>
            <p:ph idx="1"/>
          </p:nvPr>
        </p:nvSpPr>
        <p:spPr>
          <a:xfrm>
            <a:off x="838200" y="1698095"/>
            <a:ext cx="10515600" cy="4736571"/>
          </a:xfrm>
        </p:spPr>
        <p:txBody>
          <a:bodyPr>
            <a:normAutofit lnSpcReduction="10000"/>
          </a:bodyPr>
          <a:lstStyle/>
          <a:p>
            <a:r>
              <a:rPr lang="en-US" dirty="0"/>
              <a:t>Results:</a:t>
            </a:r>
          </a:p>
          <a:p>
            <a:pPr lvl="1"/>
            <a:r>
              <a:rPr lang="en-US" dirty="0"/>
              <a:t>The best pupils were found to have a heuristics value of 52 and 34 for the half and whole pupil respectively.</a:t>
            </a:r>
          </a:p>
          <a:p>
            <a:pPr lvl="1"/>
            <a:r>
              <a:rPr lang="en-US" dirty="0"/>
              <a:t>Using the given heuristic this reflects a large improvement </a:t>
            </a:r>
            <a:r>
              <a:rPr lang="en-US"/>
              <a:t>(92 </a:t>
            </a:r>
            <a:r>
              <a:rPr lang="en-US" dirty="0"/>
              <a:t>-&gt; 34), showing that there is potentially a great deal more ideal pupils that haven’t been found.</a:t>
            </a:r>
          </a:p>
          <a:p>
            <a:pPr lvl="1"/>
            <a:r>
              <a:rPr lang="en-US" dirty="0"/>
              <a:t>These results could be improved upon given further computation time as these results were found just doing an initial exploration of the parameter space</a:t>
            </a:r>
          </a:p>
          <a:p>
            <a:r>
              <a:rPr lang="en-US" dirty="0"/>
              <a:t>Discussion:</a:t>
            </a:r>
          </a:p>
          <a:p>
            <a:pPr lvl="1"/>
            <a:r>
              <a:rPr lang="en-US" dirty="0"/>
              <a:t>More specialized pupils can be found using this method given a  tighter set of design constraints</a:t>
            </a:r>
          </a:p>
          <a:p>
            <a:pPr lvl="1"/>
            <a:r>
              <a:rPr lang="en-US" dirty="0"/>
              <a:t>From these tight constraints we could construct a more rigorous heuristic that allows us to hone in on a design that is much more suited to what we want</a:t>
            </a:r>
          </a:p>
          <a:p>
            <a:endParaRPr lang="en-US" dirty="0"/>
          </a:p>
        </p:txBody>
      </p:sp>
    </p:spTree>
    <p:extLst>
      <p:ext uri="{BB962C8B-B14F-4D97-AF65-F5344CB8AC3E}">
        <p14:creationId xmlns:p14="http://schemas.microsoft.com/office/powerpoint/2010/main" val="20262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79AB-D45F-0441-A6C0-A6AD8CC19CDF}"/>
              </a:ext>
            </a:extLst>
          </p:cNvPr>
          <p:cNvSpPr>
            <a:spLocks noGrp="1"/>
          </p:cNvSpPr>
          <p:nvPr>
            <p:ph type="title"/>
          </p:nvPr>
        </p:nvSpPr>
        <p:spPr/>
        <p:txBody>
          <a:bodyPr/>
          <a:lstStyle/>
          <a:p>
            <a:r>
              <a:rPr lang="en-US" b="1" dirty="0"/>
              <a:t>Further work</a:t>
            </a:r>
            <a:endParaRPr lang="en-US" dirty="0"/>
          </a:p>
        </p:txBody>
      </p:sp>
      <p:sp>
        <p:nvSpPr>
          <p:cNvPr id="3" name="Content Placeholder 2">
            <a:extLst>
              <a:ext uri="{FF2B5EF4-FFF2-40B4-BE49-F238E27FC236}">
                <a16:creationId xmlns:a16="http://schemas.microsoft.com/office/drawing/2014/main" id="{A80A1883-5DA8-C246-BFB9-E20F6DC302A2}"/>
              </a:ext>
            </a:extLst>
          </p:cNvPr>
          <p:cNvSpPr>
            <a:spLocks noGrp="1"/>
          </p:cNvSpPr>
          <p:nvPr>
            <p:ph idx="1"/>
          </p:nvPr>
        </p:nvSpPr>
        <p:spPr/>
        <p:txBody>
          <a:bodyPr>
            <a:normAutofit fontScale="92500" lnSpcReduction="10000"/>
          </a:bodyPr>
          <a:lstStyle/>
          <a:p>
            <a:r>
              <a:rPr lang="en-US" dirty="0"/>
              <a:t>It seems that the other teams working on this pupil have gone a different route in terms of their optimization methods. The method I have used in limited in the sense that it can only make modifications to a pre-designed base pupil and optimize from there</a:t>
            </a:r>
          </a:p>
          <a:p>
            <a:r>
              <a:rPr lang="en-US" dirty="0"/>
              <a:t>Re-defining our heuristic to better match the tight constraints could be done in order to find a new base pupil,. This could then be further optimized using the ‘table top’ algorithm described by Kieran</a:t>
            </a:r>
          </a:p>
          <a:p>
            <a:r>
              <a:rPr lang="en-US" dirty="0"/>
              <a:t>Hopefully these different designs can be incorporated in some manner that further idealizes the pupil</a:t>
            </a:r>
          </a:p>
          <a:p>
            <a:r>
              <a:rPr lang="en-US" dirty="0"/>
              <a:t>As mentioned earlier a better heuristic function is the starting point of any further optimization among all the teams</a:t>
            </a:r>
          </a:p>
          <a:p>
            <a:pPr lvl="1"/>
            <a:endParaRPr lang="en-US" dirty="0"/>
          </a:p>
        </p:txBody>
      </p:sp>
    </p:spTree>
    <p:extLst>
      <p:ext uri="{BB962C8B-B14F-4D97-AF65-F5344CB8AC3E}">
        <p14:creationId xmlns:p14="http://schemas.microsoft.com/office/powerpoint/2010/main" val="227264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D0DE-CD59-AF44-BC6F-075047C98140}"/>
              </a:ext>
            </a:extLst>
          </p:cNvPr>
          <p:cNvSpPr>
            <a:spLocks noGrp="1"/>
          </p:cNvSpPr>
          <p:nvPr>
            <p:ph type="title"/>
          </p:nvPr>
        </p:nvSpPr>
        <p:spPr/>
        <p:txBody>
          <a:bodyPr/>
          <a:lstStyle/>
          <a:p>
            <a:r>
              <a:rPr lang="en-US" b="1" dirty="0"/>
              <a:t>Potential Heuristic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21CD23-EA23-4C46-949D-74F18B2DF076}"/>
                  </a:ext>
                </a:extLst>
              </p:cNvPr>
              <p:cNvSpPr>
                <a:spLocks noGrp="1"/>
              </p:cNvSpPr>
              <p:nvPr>
                <p:ph idx="1"/>
              </p:nvPr>
            </p:nvSpPr>
            <p:spPr/>
            <p:txBody>
              <a:bodyPr>
                <a:normAutofit lnSpcReduction="10000"/>
              </a:bodyPr>
              <a:lstStyle/>
              <a:p>
                <a:r>
                  <a:rPr lang="en-US" dirty="0"/>
                  <a:t>A potentially more ideal heuristic function could include some combination of the following:</a:t>
                </a:r>
              </a:p>
              <a:p>
                <a:pPr lvl="1"/>
                <a:r>
                  <a:rPr lang="en-US" dirty="0"/>
                  <a:t>Maximum power delivered to any pixel on the array P, minimize</a:t>
                </a:r>
              </a:p>
              <a:p>
                <a:pPr lvl="1"/>
                <a:r>
                  <a:rPr lang="en-US" dirty="0"/>
                  <a:t>Percentage of total power that falls within the 6λ/D radial region C, maximize</a:t>
                </a:r>
              </a:p>
              <a:p>
                <a:pPr lvl="1"/>
                <a:r>
                  <a:rPr lang="en-US" dirty="0"/>
                  <a:t>Standard deviation within the 6λ/D radial region S, minimize </a:t>
                </a:r>
              </a:p>
              <a:p>
                <a:pPr lvl="2"/>
                <a:r>
                  <a:rPr lang="en-US" dirty="0"/>
                  <a:t>This is proposed as a method to measure the power gradient and give us more defined (less blurred) power peaks</a:t>
                </a:r>
              </a:p>
              <a:p>
                <a:r>
                  <a:rPr lang="en-US" dirty="0"/>
                  <a:t>Potential maximizing heuristic:</a:t>
                </a:r>
              </a:p>
              <a:p>
                <a:pPr lvl="1"/>
                <a14:m>
                  <m:oMath xmlns:m="http://schemas.openxmlformats.org/officeDocument/2006/math">
                    <m:r>
                      <a:rPr lang="en-AU" b="0" i="1" smtClean="0">
                        <a:latin typeface="Cambria Math" panose="02040503050406030204" pitchFamily="18" charset="0"/>
                      </a:rPr>
                      <m:t>𝐻</m:t>
                    </m:r>
                    <m:r>
                      <a:rPr lang="en-AU" b="0" i="1" smtClean="0">
                        <a:latin typeface="Cambria Math" panose="02040503050406030204" pitchFamily="18" charset="0"/>
                      </a:rPr>
                      <m:t>=</m:t>
                    </m:r>
                    <m:r>
                      <a:rPr lang="en-AU" b="0" i="1" smtClean="0">
                        <a:latin typeface="Cambria Math" panose="02040503050406030204" pitchFamily="18" charset="0"/>
                      </a:rPr>
                      <m:t>𝐶</m:t>
                    </m:r>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𝑆</m:t>
                    </m:r>
                    <m:r>
                      <a:rPr lang="en-AU" b="0" i="1" smtClean="0">
                        <a:latin typeface="Cambria Math" panose="02040503050406030204" pitchFamily="18" charset="0"/>
                      </a:rPr>
                      <m:t>)</m:t>
                    </m:r>
                  </m:oMath>
                </a14:m>
                <a:endParaRPr lang="en-US" dirty="0"/>
              </a:p>
              <a:p>
                <a:r>
                  <a:rPr lang="en-US" dirty="0"/>
                  <a:t>Potential minimizing heuristic:</a:t>
                </a:r>
              </a:p>
              <a:p>
                <a:pPr lvl="1"/>
                <a14:m>
                  <m:oMath xmlns:m="http://schemas.openxmlformats.org/officeDocument/2006/math">
                    <m:r>
                      <a:rPr lang="en-AU" b="0" i="1" smtClean="0">
                        <a:latin typeface="Cambria Math" panose="02040503050406030204" pitchFamily="18" charset="0"/>
                      </a:rPr>
                      <m:t>𝐻</m:t>
                    </m:r>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 ∗</m:t>
                    </m:r>
                    <m:r>
                      <a:rPr lang="en-AU" b="0" i="1" smtClean="0">
                        <a:latin typeface="Cambria Math" panose="02040503050406030204" pitchFamily="18" charset="0"/>
                      </a:rPr>
                      <m:t>𝑆</m:t>
                    </m:r>
                    <m:r>
                      <a:rPr lang="en-AU" b="0" i="1" smtClean="0">
                        <a:latin typeface="Cambria Math" panose="02040503050406030204" pitchFamily="18" charset="0"/>
                      </a:rPr>
                      <m:t>)/</m:t>
                    </m:r>
                    <m:r>
                      <a:rPr lang="en-AU" b="0" i="1" smtClean="0">
                        <a:latin typeface="Cambria Math" panose="02040503050406030204" pitchFamily="18" charset="0"/>
                      </a:rPr>
                      <m:t>𝐻</m:t>
                    </m:r>
                  </m:oMath>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4221CD23-EA23-4C46-949D-74F18B2DF076}"/>
                  </a:ext>
                </a:extLst>
              </p:cNvPr>
              <p:cNvSpPr>
                <a:spLocks noGrp="1" noRot="1" noChangeAspect="1" noMove="1" noResize="1" noEditPoints="1" noAdjustHandles="1" noChangeArrowheads="1" noChangeShapeType="1" noTextEdit="1"/>
              </p:cNvSpPr>
              <p:nvPr>
                <p:ph idx="1"/>
              </p:nvPr>
            </p:nvSpPr>
            <p:spPr>
              <a:blipFill>
                <a:blip r:embed="rId2"/>
                <a:stretch>
                  <a:fillRect l="-965" t="-3509"/>
                </a:stretch>
              </a:blipFill>
            </p:spPr>
            <p:txBody>
              <a:bodyPr/>
              <a:lstStyle/>
              <a:p>
                <a:r>
                  <a:rPr lang="en-US">
                    <a:noFill/>
                  </a:rPr>
                  <a:t> </a:t>
                </a:r>
              </a:p>
            </p:txBody>
          </p:sp>
        </mc:Fallback>
      </mc:AlternateContent>
    </p:spTree>
    <p:extLst>
      <p:ext uri="{BB962C8B-B14F-4D97-AF65-F5344CB8AC3E}">
        <p14:creationId xmlns:p14="http://schemas.microsoft.com/office/powerpoint/2010/main" val="555733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834</Words>
  <Application>Microsoft Macintosh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Optimizing the Tinytol pupil using Genetic and Hill climbing algorithms</vt:lpstr>
      <vt:lpstr>Briefing:</vt:lpstr>
      <vt:lpstr>Starting point</vt:lpstr>
      <vt:lpstr>Whole Pupils and Half Pupils</vt:lpstr>
      <vt:lpstr>Whole Pupil designs</vt:lpstr>
      <vt:lpstr>PowerPoint Presentation</vt:lpstr>
      <vt:lpstr>Results and Discussion</vt:lpstr>
      <vt:lpstr>Further work</vt:lpstr>
      <vt:lpstr>Potential Heuristic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the Tinytol pupil using Genetic and Hill climbing algorithms</dc:title>
  <dc:creator>Louis Desdoigts</dc:creator>
  <cp:lastModifiedBy>Louis Desdoigts</cp:lastModifiedBy>
  <cp:revision>13</cp:revision>
  <cp:lastPrinted>2019-05-06T07:48:39Z</cp:lastPrinted>
  <dcterms:created xsi:type="dcterms:W3CDTF">2019-05-06T02:09:15Z</dcterms:created>
  <dcterms:modified xsi:type="dcterms:W3CDTF">2019-05-06T07:49:01Z</dcterms:modified>
</cp:coreProperties>
</file>