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F3AE7A-28CB-4E56-A242-B88DB1AA0960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48082C0-E673-4F95-8974-1B07EC1740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3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5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8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4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CFFB-2393-4869-8750-FC8D46ABD5E9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BA7D-B164-431A-8670-C271E5C156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48886"/>
              </p:ext>
            </p:extLst>
          </p:nvPr>
        </p:nvGraphicFramePr>
        <p:xfrm>
          <a:off x="182464" y="4223559"/>
          <a:ext cx="3571102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Nullable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types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10311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Emits a compiler warning or error if a variable that must not be null is assigned to null.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  <a:p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nullableString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WARNING: may be null! Take care!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nullableString.Length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7026"/>
              </p:ext>
            </p:extLst>
          </p:nvPr>
        </p:nvGraphicFramePr>
        <p:xfrm>
          <a:off x="4320828" y="1022371"/>
          <a:ext cx="3571102" cy="36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0930">
                <a:tc>
                  <a:txBody>
                    <a:bodyPr/>
                    <a:lstStyle/>
                    <a:p>
                      <a:r>
                        <a:rPr lang="de-DE" dirty="0" smtClean="0"/>
                        <a:t>Pattern </a:t>
                      </a:r>
                      <a:r>
                        <a:rPr lang="de-DE" dirty="0" err="1" smtClean="0"/>
                        <a:t>matching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enhancements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3283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Provides the ability to deconstruct matched objects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giving you access to parts of their data structures. C# offers a rich set of patterns that can be used for matching: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j-lt"/>
                        </a:rPr>
                        <a:t>Switch expressions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+mj-lt"/>
                        </a:rPr>
                        <a:t>Property </a:t>
                      </a:r>
                      <a:r>
                        <a:rPr lang="en-US" sz="1400" dirty="0">
                          <a:latin typeface="+mj-lt"/>
                        </a:rPr>
                        <a:t>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Tuple patterns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+mj-lt"/>
                        </a:rPr>
                        <a:t>Positional patterns</a:t>
                      </a:r>
                      <a:endParaRPr lang="en-US" sz="1100" dirty="0"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Positive(</a:t>
                      </a:r>
                      <a:r>
                        <a:rPr lang="en-US" sz="11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Point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p) =&gt; p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switch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(0, 0) =&gt; </a:t>
                      </a:r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(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x,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y)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when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&gt; 0 &amp;&amp; y &gt; 0 =&gt; </a:t>
                      </a:r>
                      <a:r>
                        <a:rPr lang="da-DK" sz="1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da-DK" sz="1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de-DE" sz="11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};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52312"/>
              </p:ext>
            </p:extLst>
          </p:nvPr>
        </p:nvGraphicFramePr>
        <p:xfrm>
          <a:off x="4320828" y="4845470"/>
          <a:ext cx="3571102" cy="184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6274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Asynchronous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streams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8120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 to have enumerators that support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latin typeface="+mj-lt"/>
                        </a:rPr>
                        <a:t>async</a:t>
                      </a:r>
                      <a:r>
                        <a:rPr lang="en-US" sz="1400" dirty="0">
                          <a:latin typeface="+mj-lt"/>
                        </a:rPr>
                        <a:t> operations.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enumerable)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(x);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endParaRPr lang="de-D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87342"/>
              </p:ext>
            </p:extLst>
          </p:nvPr>
        </p:nvGraphicFramePr>
        <p:xfrm>
          <a:off x="182464" y="1022372"/>
          <a:ext cx="3571102" cy="289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7773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Default </a:t>
                      </a:r>
                      <a:r>
                        <a:rPr lang="de-DE" sz="1800" dirty="0" err="1" smtClean="0"/>
                        <a:t>interface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methods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25182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you to add new functionality to your interfaces of your libraries and ensure the backward compatibility with code written for older versions of those interfaces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interface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IWriteLine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kern="120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smtClean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Wow C#</a:t>
                      </a:r>
                      <a:r>
                        <a:rPr lang="de-DE" sz="1200" baseline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 8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!"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82464" y="99042"/>
            <a:ext cx="7373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C# 8 Feature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heat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heet </a:t>
            </a:r>
          </a:p>
        </p:txBody>
      </p:sp>
      <p:sp>
        <p:nvSpPr>
          <p:cNvPr id="2" name="Heart 1"/>
          <p:cNvSpPr/>
          <p:nvPr/>
        </p:nvSpPr>
        <p:spPr>
          <a:xfrm>
            <a:off x="1686179" y="6004067"/>
            <a:ext cx="563671" cy="488515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Heart 9"/>
          <p:cNvSpPr/>
          <p:nvPr/>
        </p:nvSpPr>
        <p:spPr>
          <a:xfrm>
            <a:off x="6516533" y="2780080"/>
            <a:ext cx="563671" cy="488515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25318"/>
              </p:ext>
            </p:extLst>
          </p:nvPr>
        </p:nvGraphicFramePr>
        <p:xfrm>
          <a:off x="8459192" y="4040678"/>
          <a:ext cx="35711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Null-</a:t>
                      </a:r>
                      <a:r>
                        <a:rPr lang="de-DE" dirty="0" err="1" smtClean="0"/>
                        <a:t>coalescing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assignment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Simplifies a common coding pattern where a variable is assigned a value if it is null.</a:t>
                      </a:r>
                    </a:p>
                    <a:p>
                      <a:r>
                        <a:rPr lang="en-US" sz="1400" dirty="0">
                          <a:latin typeface="+mj-lt"/>
                        </a:rPr>
                        <a:t>It is common to see the code of the form</a:t>
                      </a:r>
                      <a:r>
                        <a:rPr lang="en-US" sz="1400" dirty="0"/>
                        <a:t>:</a:t>
                      </a:r>
                    </a:p>
                    <a:p>
                      <a:endParaRPr lang="en-US" sz="1200"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(variable == </a:t>
                      </a:r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variable = expression;  </a:t>
                      </a:r>
                      <a:r>
                        <a:rPr lang="fr-FR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 1..7</a:t>
                      </a:r>
                      <a:endParaRPr lang="fr-FR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variable </a:t>
                      </a:r>
                      <a:r>
                        <a:rPr lang="de-DE" sz="12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??=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expression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  <a:endParaRPr lang="en-US" sz="120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35948"/>
              </p:ext>
            </p:extLst>
          </p:nvPr>
        </p:nvGraphicFramePr>
        <p:xfrm>
          <a:off x="8459192" y="1022371"/>
          <a:ext cx="357110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17262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declarations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527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Enhances the ‘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’ operator to use with Patterns and make it more natural.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repository 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repository.First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repository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disposed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here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25819"/>
              </p:ext>
            </p:extLst>
          </p:nvPr>
        </p:nvGraphicFramePr>
        <p:xfrm>
          <a:off x="8459192" y="2790604"/>
          <a:ext cx="35711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580109798"/>
                    </a:ext>
                  </a:extLst>
                </a:gridCol>
              </a:tblGrid>
              <a:tr h="4721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Enhancement of interpolated verbatim strings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9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@$""</a:t>
                      </a:r>
                      <a:r>
                        <a:rPr lang="en-US" sz="1200" dirty="0"/>
                        <a:t>  </a:t>
                      </a:r>
                      <a:r>
                        <a:rPr lang="en-US" sz="1400" dirty="0">
                          <a:latin typeface="+mj-lt"/>
                        </a:rPr>
                        <a:t>as a verbatim interpolated string, </a:t>
                      </a:r>
                      <a:endParaRPr lang="nn-NO" sz="1400" dirty="0">
                        <a:latin typeface="+mj-lt"/>
                      </a:endParaRPr>
                    </a:p>
                    <a:p>
                      <a:r>
                        <a:rPr lang="nn-NO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file = </a:t>
                      </a:r>
                      <a:r>
                        <a:rPr lang="nn-NO" sz="12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@$"c:\temp\</a:t>
                      </a:r>
                      <a:r>
                        <a:rPr lang="nn-NO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{filename</a:t>
                      </a:r>
                      <a:r>
                        <a:rPr lang="nn-NO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nn-NO" sz="12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nn-NO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nn-NO" sz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nn-NO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C# 8</a:t>
                      </a:r>
                      <a:endParaRPr lang="de-D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3914"/>
              </p:ext>
            </p:extLst>
          </p:nvPr>
        </p:nvGraphicFramePr>
        <p:xfrm>
          <a:off x="8396927" y="4898336"/>
          <a:ext cx="357110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59689">
                <a:tc>
                  <a:txBody>
                    <a:bodyPr/>
                    <a:lstStyle/>
                    <a:p>
                      <a:r>
                        <a:rPr lang="de-DE" dirty="0" err="1"/>
                        <a:t>About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4087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 smtClean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 smtClean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 smtClean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 smtClean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i="1" dirty="0" smtClean="0">
                        <a:solidFill>
                          <a:srgbClr val="0070C0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>
                          <a:solidFill>
                            <a:srgbClr val="0070C0"/>
                          </a:solidFill>
                          <a:latin typeface="+mj-lt"/>
                        </a:rPr>
                        <a:t>                                 </a:t>
                      </a:r>
                      <a:r>
                        <a:rPr lang="de-DE" sz="1400" dirty="0" smtClean="0">
                          <a:solidFill>
                            <a:srgbClr val="0070C0"/>
                          </a:solidFill>
                        </a:rPr>
                        <a:t> Powerful Feature</a:t>
                      </a:r>
                    </a:p>
                    <a:p>
                      <a:r>
                        <a:rPr lang="de-DE" sz="1400" dirty="0" smtClean="0">
                          <a:solidFill>
                            <a:srgbClr val="0070C0"/>
                          </a:solidFill>
                        </a:rPr>
                        <a:t>                                              </a:t>
                      </a:r>
                      <a:endParaRPr lang="de-DE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50528"/>
              </p:ext>
            </p:extLst>
          </p:nvPr>
        </p:nvGraphicFramePr>
        <p:xfrm>
          <a:off x="219344" y="223217"/>
          <a:ext cx="357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functions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51385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 you to add the 'static' modifier to the local functions.</a:t>
                      </a:r>
                    </a:p>
                    <a:p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AddFiveAndSeven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y = 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1;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x = </a:t>
                      </a:r>
                      <a:r>
                        <a:rPr lang="de-DE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2;</a:t>
                      </a:r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Add(x, y);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static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Add(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o,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t)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=&gt;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 + 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13648"/>
              </p:ext>
            </p:extLst>
          </p:nvPr>
        </p:nvGraphicFramePr>
        <p:xfrm>
          <a:off x="4298610" y="223216"/>
          <a:ext cx="357110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Unmanaged</a:t>
                      </a:r>
                      <a:r>
                        <a:rPr lang="de-DE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constructed</a:t>
                      </a:r>
                      <a:r>
                        <a:rPr lang="de-DE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  <a:endParaRPr lang="de-DE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Allows</a:t>
                      </a:r>
                      <a:r>
                        <a:rPr lang="en-US" sz="1400" baseline="0" dirty="0" smtClean="0">
                          <a:latin typeface="+mj-lt"/>
                        </a:rPr>
                        <a:t> you to </a:t>
                      </a:r>
                      <a:r>
                        <a:rPr lang="en-US" sz="1400" dirty="0" smtClean="0">
                          <a:latin typeface="+mj-lt"/>
                        </a:rPr>
                        <a:t>take a pointer to unmanaged constructed types, such as </a:t>
                      </a:r>
                      <a:r>
                        <a:rPr lang="en-US" sz="1400" dirty="0" err="1" smtClean="0">
                          <a:solidFill>
                            <a:schemeClr val="accent1"/>
                          </a:solidFill>
                          <a:latin typeface="+mj-lt"/>
                        </a:rPr>
                        <a:t>ValueTuple</a:t>
                      </a:r>
                      <a:r>
                        <a:rPr lang="en-US" sz="1400" dirty="0" smtClean="0">
                          <a:latin typeface="+mj-lt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+mj-lt"/>
                        </a:rPr>
                        <a:t>int</a:t>
                      </a:r>
                      <a:r>
                        <a:rPr lang="en-US" sz="1400" dirty="0" smtClean="0">
                          <a:latin typeface="+mj-lt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+mj-lt"/>
                        </a:rPr>
                        <a:t>int</a:t>
                      </a:r>
                      <a:r>
                        <a:rPr lang="en-US" sz="1400" dirty="0" smtClean="0">
                          <a:latin typeface="+mj-lt"/>
                        </a:rPr>
                        <a:t>&gt;, as long as all the elements of the generic type are unmanaged.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unmanaged</a:t>
                      </a:r>
                      <a:endParaRPr lang="de-DE" sz="12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unsafe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Test()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bar = &amp;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;   </a:t>
                      </a:r>
                      <a:r>
                        <a:rPr lang="de-DE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C# 8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de-DE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11868"/>
              </p:ext>
            </p:extLst>
          </p:nvPr>
        </p:nvGraphicFramePr>
        <p:xfrm>
          <a:off x="8377876" y="223216"/>
          <a:ext cx="35711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Stackalloc</a:t>
                      </a:r>
                      <a:r>
                        <a:rPr lang="de-DE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nested</a:t>
                      </a:r>
                      <a:r>
                        <a:rPr lang="de-DE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The result of a </a:t>
                      </a:r>
                      <a:r>
                        <a:rPr lang="en-US" sz="1400" dirty="0" err="1" smtClean="0">
                          <a:latin typeface="+mj-lt"/>
                        </a:rPr>
                        <a:t>stackalloc</a:t>
                      </a:r>
                      <a:r>
                        <a:rPr lang="en-US" sz="1400" dirty="0" smtClean="0">
                          <a:latin typeface="+mj-lt"/>
                        </a:rPr>
                        <a:t> expression is of the </a:t>
                      </a:r>
                      <a:r>
                        <a:rPr lang="en-US" sz="1400" dirty="0" err="1" smtClean="0">
                          <a:latin typeface="+mj-lt"/>
                        </a:rPr>
                        <a:t>System.Span</a:t>
                      </a:r>
                      <a:r>
                        <a:rPr lang="en-US" sz="1400" dirty="0" smtClean="0">
                          <a:latin typeface="+mj-lt"/>
                        </a:rPr>
                        <a:t>&lt;T&gt; or </a:t>
                      </a:r>
                      <a:r>
                        <a:rPr lang="en-US" sz="1400" dirty="0" err="1" smtClean="0">
                          <a:latin typeface="+mj-lt"/>
                        </a:rPr>
                        <a:t>System.ReadOnlySpan</a:t>
                      </a:r>
                      <a:r>
                        <a:rPr lang="en-US" sz="1400" dirty="0" smtClean="0">
                          <a:latin typeface="+mj-lt"/>
                        </a:rPr>
                        <a:t>&lt;T&gt; type.</a:t>
                      </a:r>
                      <a:endParaRPr lang="de-DE" sz="1400" dirty="0" smtClean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Span&lt;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stackalloc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[] { 1, 2, 3, 4, 5, 6 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set.Slice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(3, 2);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n in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(n);  // </a:t>
                      </a:r>
                      <a:r>
                        <a:rPr lang="de-DE" sz="1200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Output: 4 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79453"/>
              </p:ext>
            </p:extLst>
          </p:nvPr>
        </p:nvGraphicFramePr>
        <p:xfrm>
          <a:off x="8377876" y="2412738"/>
          <a:ext cx="35711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Disposable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structs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Allows you to use the ‘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’ pattern with 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ref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 ref </a:t>
                      </a:r>
                      <a:r>
                        <a:rPr lang="en-US" sz="1400" kern="1200" dirty="0" err="1" smtClean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dirty="0" smtClean="0">
                          <a:latin typeface="+mj-lt"/>
                        </a:rPr>
                        <a:t>‘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Pattern-based using for ref </a:t>
                      </a:r>
                      <a:r>
                        <a:rPr lang="en-US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ref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Dispose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{}</a:t>
                      </a:r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de-D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test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de-DE" sz="12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  <a:r>
                        <a:rPr lang="de-DE" sz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disposed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here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! 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72655"/>
              </p:ext>
            </p:extLst>
          </p:nvPr>
        </p:nvGraphicFramePr>
        <p:xfrm>
          <a:off x="4271477" y="3518448"/>
          <a:ext cx="3571102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15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de-DE" sz="18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-Member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12155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Allows</a:t>
                      </a:r>
                      <a:r>
                        <a:rPr lang="en-US" sz="1400" baseline="0" dirty="0" smtClean="0">
                          <a:latin typeface="+mj-lt"/>
                        </a:rPr>
                        <a:t> you to </a:t>
                      </a:r>
                      <a:r>
                        <a:rPr lang="en-US" sz="1400" dirty="0" smtClean="0">
                          <a:latin typeface="+mj-lt"/>
                        </a:rPr>
                        <a:t>apply the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+mj-lt"/>
                        </a:rPr>
                        <a:t>readonly</a:t>
                      </a:r>
                      <a:r>
                        <a:rPr lang="en-US" sz="1400" dirty="0" smtClean="0">
                          <a:latin typeface="+mj-lt"/>
                        </a:rPr>
                        <a:t> modifier to any member of a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+mj-lt"/>
                        </a:rPr>
                        <a:t>struct</a:t>
                      </a:r>
                      <a:r>
                        <a:rPr lang="en-US" sz="1400" dirty="0" smtClean="0">
                          <a:latin typeface="+mj-lt"/>
                        </a:rPr>
                        <a:t>.</a:t>
                      </a:r>
                      <a:endParaRPr lang="de-DE" sz="1400" dirty="0" smtClean="0">
                        <a:latin typeface="+mj-lt"/>
                      </a:endParaRPr>
                    </a:p>
                    <a:p>
                      <a:endParaRPr lang="de-DE" sz="900" dirty="0" smtClean="0"/>
                    </a:p>
                    <a:p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XValue</a:t>
                      </a:r>
                      <a:endParaRPr lang="de-DE" sz="12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{s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X {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readonly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IncreaseX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// This will not </a:t>
                      </a:r>
                      <a:r>
                        <a:rPr lang="de-DE" sz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compile</a:t>
                      </a:r>
                      <a:r>
                        <a:rPr lang="de-DE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: C# 8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 X = X + 1;</a:t>
                      </a:r>
                    </a:p>
                    <a:p>
                      <a:endParaRPr lang="de-DE" sz="12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newX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= X + 1; // OK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200" dirty="0" err="1" smtClean="0">
                          <a:latin typeface="Consolas" panose="020B0609020204030204" pitchFamily="49" charset="0"/>
                        </a:rPr>
                        <a:t>newX</a:t>
                      </a:r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de-DE" sz="12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de-DE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80720"/>
              </p:ext>
            </p:extLst>
          </p:nvPr>
        </p:nvGraphicFramePr>
        <p:xfrm>
          <a:off x="219344" y="2924088"/>
          <a:ext cx="357110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102">
                  <a:extLst>
                    <a:ext uri="{9D8B030D-6E8A-4147-A177-3AD203B41FA5}">
                      <a16:colId xmlns:a16="http://schemas.microsoft.com/office/drawing/2014/main" val="3798824116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r>
                        <a:rPr lang="de-DE" dirty="0" smtClean="0"/>
                        <a:t>Indices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ranges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19962"/>
                  </a:ext>
                </a:extLst>
              </a:tr>
              <a:tr h="34096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Allows you to use more natural syntax for specifying subranges in an array</a:t>
                      </a:r>
                      <a:r>
                        <a:rPr lang="en-US" sz="1400" baseline="0" dirty="0">
                          <a:latin typeface="+mj-lt"/>
                        </a:rPr>
                        <a:t> or a collection.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de-DE" sz="11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de-DE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a = { 0, 1, 2, 3, 4, 5, 6, 7, 8, 9 };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400" baseline="0" dirty="0">
                          <a:latin typeface="+mj-lt"/>
                        </a:rPr>
                        <a:t>Index:  Used to obtain the collection from the beginning or from the end.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 </a:t>
                      </a:r>
                      <a:r>
                        <a:rPr lang="en-US" sz="1200" kern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from end of the collection</a:t>
                      </a:r>
                    </a:p>
                    <a:p>
                      <a:r>
                        <a:rPr lang="en-US" sz="1200" baseline="0" dirty="0"/>
                        <a:t> </a:t>
                      </a:r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i2 = ^4; </a:t>
                      </a:r>
                    </a:p>
                    <a:p>
                      <a:r>
                        <a:rPr lang="de-DE" sz="12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</a:t>
                      </a:r>
                      <a:r>
                        <a:rPr lang="de-DE" sz="12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{a[i2]}</a:t>
                      </a:r>
                      <a:r>
                        <a:rPr lang="de-DE" sz="12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de-DE" sz="12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"6"</a:t>
                      </a:r>
                      <a:endParaRPr lang="en-US" sz="1200" baseline="0" dirty="0"/>
                    </a:p>
                    <a:p>
                      <a:endParaRPr lang="en-US" sz="1400" baseline="0" dirty="0"/>
                    </a:p>
                    <a:p>
                      <a:r>
                        <a:rPr lang="en-US" sz="1400" baseline="0" dirty="0">
                          <a:latin typeface="+mj-lt"/>
                        </a:rPr>
                        <a:t>Range: Access a sub-collection(slice) from a collection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r>
                        <a:rPr lang="en-US" sz="1400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de-DE" sz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slice = a[i1..i2]; </a:t>
                      </a:r>
                      <a:r>
                        <a:rPr lang="de-DE" sz="12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{ 3, 4, 5 }</a:t>
                      </a:r>
                      <a:endParaRPr lang="en-US" sz="1200" baseline="0" dirty="0"/>
                    </a:p>
                    <a:p>
                      <a:endParaRPr lang="de-DE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6919"/>
                  </a:ext>
                </a:extLst>
              </a:tr>
            </a:tbl>
          </a:graphicData>
        </a:graphic>
      </p:graphicFrame>
      <p:sp>
        <p:nvSpPr>
          <p:cNvPr id="24" name="Heart 23"/>
          <p:cNvSpPr/>
          <p:nvPr/>
        </p:nvSpPr>
        <p:spPr>
          <a:xfrm>
            <a:off x="1687462" y="5927382"/>
            <a:ext cx="452106" cy="370120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Heart 26"/>
          <p:cNvSpPr/>
          <p:nvPr/>
        </p:nvSpPr>
        <p:spPr>
          <a:xfrm>
            <a:off x="10163427" y="5789129"/>
            <a:ext cx="396014" cy="323313"/>
          </a:xfrm>
          <a:prstGeom prst="hear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16" y="5350709"/>
            <a:ext cx="1200151" cy="1200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3798" y="5342853"/>
            <a:ext cx="12990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300" dirty="0" smtClean="0"/>
              <a:t>Bassam </a:t>
            </a:r>
            <a:r>
              <a:rPr lang="en-US" sz="1300" dirty="0"/>
              <a:t>Alugili </a:t>
            </a:r>
            <a:endParaRPr lang="de-DE" sz="1300" dirty="0"/>
          </a:p>
          <a:p>
            <a:pPr lvl="0">
              <a:defRPr/>
            </a:pPr>
            <a:r>
              <a:rPr lang="de-DE" sz="1300" dirty="0" err="1" smtClean="0">
                <a:solidFill>
                  <a:srgbClr val="0070C0"/>
                </a:solidFill>
              </a:rPr>
              <a:t>CSharpCorner</a:t>
            </a:r>
            <a:endParaRPr lang="de-DE" sz="1300" dirty="0">
              <a:solidFill>
                <a:srgbClr val="0070C0"/>
              </a:solidFill>
            </a:endParaRPr>
          </a:p>
          <a:p>
            <a:r>
              <a:rPr lang="de-DE" sz="1300" dirty="0" smtClean="0">
                <a:solidFill>
                  <a:srgbClr val="0070C0"/>
                </a:solidFill>
              </a:rPr>
              <a:t>www.bassam.ml</a:t>
            </a:r>
            <a:endParaRPr lang="de-DE" sz="1300" dirty="0">
              <a:solidFill>
                <a:srgbClr val="0070C0"/>
              </a:solidFill>
            </a:endParaRPr>
          </a:p>
          <a:p>
            <a:pPr lvl="0">
              <a:defRPr/>
            </a:pPr>
            <a:r>
              <a:rPr lang="de-DE" sz="1300" b="1" i="1" dirty="0" smtClean="0"/>
              <a:t>25.10.2019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221111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136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STRATEC Biomedical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Alugili, Bassam</dc:creator>
  <cp:lastModifiedBy>Alugili, Bassam</cp:lastModifiedBy>
  <cp:revision>224</cp:revision>
  <cp:lastPrinted>2019-10-25T13:43:48Z</cp:lastPrinted>
  <dcterms:created xsi:type="dcterms:W3CDTF">2019-03-18T10:36:05Z</dcterms:created>
  <dcterms:modified xsi:type="dcterms:W3CDTF">2019-10-25T13:48:58Z</dcterms:modified>
</cp:coreProperties>
</file>