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Raleway SemiBold"/>
      <p:regular r:id="rId19"/>
      <p:bold r:id="rId20"/>
      <p:italic r:id="rId21"/>
      <p:boldItalic r:id="rId22"/>
    </p:embeddedFont>
    <p:embeddedFont>
      <p:font typeface="Raleway"/>
      <p:regular r:id="rId23"/>
      <p:bold r:id="rId24"/>
      <p:italic r:id="rId25"/>
      <p:boldItalic r:id="rId26"/>
    </p:embeddedFont>
    <p:embeddedFont>
      <p:font typeface="Barlow Light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SemiBold-bold.fntdata"/><Relationship Id="rId22" Type="http://schemas.openxmlformats.org/officeDocument/2006/relationships/font" Target="fonts/RalewaySemiBold-boldItalic.fntdata"/><Relationship Id="rId21" Type="http://schemas.openxmlformats.org/officeDocument/2006/relationships/font" Target="fonts/RalewaySemiBold-italic.fntdata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BarlowLight-bold.fntdata"/><Relationship Id="rId27" Type="http://schemas.openxmlformats.org/officeDocument/2006/relationships/font" Target="fonts/BarlowLigh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BarlowLigh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BarlowLight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alewaySemiBold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7f38e3ce16_0_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7f38e3ce1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7f38e3ce16_0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7f38e3ce1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71ab1275b3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71ab1275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7f38e3ce16_0_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7f38e3ce1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81a8194e97_0_1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81a8194e97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81a8194e97_0_8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81a8194e97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1a8194e97_0_18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1a8194e97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81a8194e97_0_19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81a8194e97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52d55bb826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52d55bb82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7f38e3ce16_0_5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7f38e3ce1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7f38e3ce16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7f38e3ce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7f38e3ce16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7f38e3ce1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indent="-431800" lvl="1" marL="914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indent="-431800" lvl="2" marL="1371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indent="-431800" lvl="3" marL="1828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indent="-431800" lvl="4" marL="22860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indent="-431800" lvl="5" marL="2743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indent="-431800" lvl="6" marL="3200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indent="-431800" lvl="7" marL="3657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indent="-431800" lvl="8" marL="41148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6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sz="86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indent="-342900" lvl="1" marL="914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indent="-342900" lvl="2" marL="1371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indent="-355600" lvl="3" marL="18288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indent="-355600" lvl="4" marL="22860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indent="-355600" lvl="5" marL="27432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indent="-355600" lvl="6" marL="32004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indent="-355600" lvl="7" marL="3657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indent="-355600" lvl="8" marL="41148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indent="-342900" lvl="3" marL="18288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indent="-342900" lvl="4" marL="22860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indent="-342900" lvl="5" marL="2743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indent="-342900" lvl="6" marL="3200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indent="-342900" lvl="7" marL="3657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indent="-342900" lvl="8" marL="41148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/>
        </p:txBody>
      </p:sp>
      <p:sp>
        <p:nvSpPr>
          <p:cNvPr id="33" name="Google Shape;33;p6"/>
          <p:cNvSpPr txBox="1"/>
          <p:nvPr>
            <p:ph idx="2" type="body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indent="-342900" lvl="3" marL="18288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indent="-342900" lvl="4" marL="22860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indent="-342900" lvl="5" marL="2743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indent="-342900" lvl="6" marL="3200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indent="-342900" lvl="7" marL="3657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indent="-342900" lvl="8" marL="41148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40" name="Google Shape;40;p7"/>
          <p:cNvSpPr txBox="1"/>
          <p:nvPr>
            <p:ph idx="2" type="body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41" name="Google Shape;41;p7"/>
          <p:cNvSpPr txBox="1"/>
          <p:nvPr>
            <p:ph idx="3" type="body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8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9"/>
          <p:cNvSpPr/>
          <p:nvPr/>
        </p:nvSpPr>
        <p:spPr>
          <a:xfrm rot="5400000">
            <a:off x="-100350" y="4448760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42900" lvl="1" marL="9144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42900" lvl="2" marL="1371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55600" lvl="3" marL="18288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55600" lvl="4" marL="2286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55600" lvl="5" marL="27432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55600" lvl="6" marL="32004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55600" lvl="7" marL="3657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55600" lvl="8" marL="41148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5.png"/><Relationship Id="rId4" Type="http://schemas.openxmlformats.org/officeDocument/2006/relationships/image" Target="../media/image14.png"/><Relationship Id="rId5" Type="http://schemas.openxmlformats.org/officeDocument/2006/relationships/image" Target="../media/image5.png"/><Relationship Id="rId6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6.png"/><Relationship Id="rId5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5.png"/><Relationship Id="rId5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rect b="b" l="l" r="r" t="t"/>
                <a:pathLst>
                  <a:path extrusionOk="0" h="2805419" w="206902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rect b="b" l="l" r="r" t="t"/>
                <a:pathLst>
                  <a:path extrusionOk="0" h="77247" w="21907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rect b="b" l="l" r="r" t="t"/>
                <a:pathLst>
                  <a:path extrusionOk="0" h="22389" w="52292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rect b="b" l="l" r="r" t="t"/>
                <a:pathLst>
                  <a:path extrusionOk="0" h="2805383" w="2069115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rect b="b" l="l" r="r" t="t"/>
                <a:pathLst>
                  <a:path extrusionOk="0" h="2805423" w="206902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rect b="b" l="l" r="r" t="t"/>
                <a:pathLst>
                  <a:path extrusionOk="0" h="2673878" w="2018061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rect b="b" l="l" r="r" t="t"/>
                <a:pathLst>
                  <a:path extrusionOk="0" h="2673785" w="2018061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rect b="b" l="l" r="r" t="t"/>
                <a:pathLst>
                  <a:path extrusionOk="0" h="1986608" w="3440851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rect b="b" l="l" r="r" t="t"/>
                <a:pathLst>
                  <a:path extrusionOk="0" h="1987084" w="3440892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rect b="b" l="l" r="r" t="t"/>
                <a:pathLst>
                  <a:path extrusionOk="0" h="37052" w="41719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rect b="b" l="l" r="r" t="t"/>
                <a:pathLst>
                  <a:path extrusionOk="0" h="40671" w="3086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rect b="b" l="l" r="r" t="t"/>
                <a:pathLst>
                  <a:path extrusionOk="0" h="1986618" w="3440892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rect b="b" l="l" r="r" t="t"/>
                <a:pathLst>
                  <a:path extrusionOk="0" h="1986608" w="3440892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rect b="b" l="l" r="r" t="t"/>
                <a:pathLst>
                  <a:path extrusionOk="0" h="127281" w="220549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rect b="b" l="l" r="r" t="t"/>
                <a:pathLst>
                  <a:path extrusionOk="0" h="127212" w="220517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rect b="b" l="l" r="r" t="t"/>
                <a:pathLst>
                  <a:path extrusionOk="0" h="127307" w="220517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rect b="b" l="l" r="r" t="t"/>
                <a:pathLst>
                  <a:path extrusionOk="0" h="127549" w="220563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rect b="b" l="l" r="r" t="t"/>
                <a:pathLst>
                  <a:path extrusionOk="0" h="127238" w="220563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rect b="b" l="l" r="r" t="t"/>
                <a:pathLst>
                  <a:path extrusionOk="0" h="127300" w="220517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rect b="b" l="l" r="r" t="t"/>
                <a:pathLst>
                  <a:path extrusionOk="0" h="127246" w="220517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rect b="b" l="l" r="r" t="t"/>
                <a:pathLst>
                  <a:path extrusionOk="0" h="127300" w="220524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rect b="b" l="l" r="r" t="t"/>
                <a:pathLst>
                  <a:path extrusionOk="0" h="163345" w="283033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rect b="b" l="l" r="r" t="t"/>
                <a:pathLst>
                  <a:path extrusionOk="0" h="127548" w="220563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rect b="b" l="l" r="r" t="t"/>
                <a:pathLst>
                  <a:path extrusionOk="0" h="127307" w="220524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rect b="b" l="l" r="r" t="t"/>
                <a:pathLst>
                  <a:path extrusionOk="0" h="127264" w="220549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rect b="b" l="l" r="r" t="t"/>
                <a:pathLst>
                  <a:path extrusionOk="0" h="127215" w="220517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rect b="b" l="l" r="r" t="t"/>
                <a:pathLst>
                  <a:path extrusionOk="0" h="163399" w="283047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rect b="b" l="l" r="r" t="t"/>
                <a:pathLst>
                  <a:path extrusionOk="0" h="199558" w="313122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rect b="b" l="l" r="r" t="t"/>
                <a:pathLst>
                  <a:path extrusionOk="0" h="127189" w="220563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rect b="b" l="l" r="r" t="t"/>
                <a:pathLst>
                  <a:path extrusionOk="0" h="127300" w="220549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rect b="b" l="l" r="r" t="t"/>
                <a:pathLst>
                  <a:path extrusionOk="0" h="127351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rect b="b" l="l" r="r" t="t"/>
                <a:pathLst>
                  <a:path extrusionOk="0" h="127246" w="220563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rect b="b" l="l" r="r" t="t"/>
                <a:pathLst>
                  <a:path extrusionOk="0" h="146540" w="253854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rect b="b" l="l" r="r" t="t"/>
                <a:pathLst>
                  <a:path extrusionOk="0" h="146525" w="253901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rect b="b" l="l" r="r" t="t"/>
                <a:pathLst>
                  <a:path extrusionOk="0" h="426244" w="738494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rect b="b" l="l" r="r" t="t"/>
                <a:pathLst>
                  <a:path extrusionOk="0" h="127264" w="220549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rect b="b" l="l" r="r" t="t"/>
                <a:pathLst>
                  <a:path extrusionOk="0" h="127225" w="220517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rect b="b" l="l" r="r" t="t"/>
                <a:pathLst>
                  <a:path extrusionOk="0" h="127264" w="220517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rect b="b" l="l" r="r" t="t"/>
                <a:pathLst>
                  <a:path extrusionOk="0" h="127281" w="220549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rect b="b" l="l" r="r" t="t"/>
                <a:pathLst>
                  <a:path extrusionOk="0" h="127237" w="220524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rect b="b" l="l" r="r" t="t"/>
                <a:pathLst>
                  <a:path extrusionOk="0" h="127285" w="220563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rect b="b" l="l" r="r" t="t"/>
                <a:pathLst>
                  <a:path extrusionOk="0" h="127370" w="221039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rect b="b" l="l" r="r" t="t"/>
                <a:pathLst>
                  <a:path extrusionOk="0" h="183800" w="31848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rect b="b" l="l" r="r" t="t"/>
                <a:pathLst>
                  <a:path extrusionOk="0" h="127308" w="220517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rect b="b" l="l" r="r" t="t"/>
                <a:pathLst>
                  <a:path extrusionOk="0" h="127131" w="220334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rect b="b" l="l" r="r" t="t"/>
                <a:pathLst>
                  <a:path extrusionOk="0" h="126979" w="220517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rect b="b" l="l" r="r" t="t"/>
                <a:pathLst>
                  <a:path extrusionOk="0" h="127300" w="220517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rect b="b" l="l" r="r" t="t"/>
                <a:pathLst>
                  <a:path extrusionOk="0" h="219907" w="380989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rect b="b" l="l" r="r" t="t"/>
                <a:pathLst>
                  <a:path extrusionOk="0" h="146525" w="253901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rect b="b" l="l" r="r" t="t"/>
                <a:pathLst>
                  <a:path extrusionOk="0" h="1111651" w="192600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rect b="b" l="l" r="r" t="t"/>
                <a:pathLst>
                  <a:path extrusionOk="0" h="838156" w="1451798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rect b="b" l="l" r="r" t="t"/>
                <a:pathLst>
                  <a:path extrusionOk="0" h="828048" w="1449895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rect b="b" l="l" r="r" t="t"/>
                <a:pathLst>
                  <a:path extrusionOk="0" h="1123828" w="1867947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rect b="b" l="l" r="r" t="t"/>
                <a:pathLst>
                  <a:path extrusionOk="0" h="440903" w="65723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rect b="b" l="l" r="r" t="t"/>
                <a:pathLst>
                  <a:path extrusionOk="0" h="322282" w="49007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rect b="b" l="l" r="r" t="t"/>
                <a:pathLst>
                  <a:path extrusionOk="0" h="322194" w="49007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rect b="b" l="l" r="r" t="t"/>
                <a:pathLst>
                  <a:path extrusionOk="0" h="270998" w="401289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rect b="b" l="l" r="r" t="t"/>
                <a:pathLst>
                  <a:path extrusionOk="0" h="440923" w="657231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rect b="b" l="l" r="r" t="t"/>
                <a:pathLst>
                  <a:path extrusionOk="0" h="322274" w="490068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rect b="b" l="l" r="r" t="t"/>
                <a:pathLst>
                  <a:path extrusionOk="0" h="322283" w="490068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rect b="b" l="l" r="r" t="t"/>
                <a:pathLst>
                  <a:path extrusionOk="0" h="271152" w="401289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rect b="b" l="l" r="r" t="t"/>
                <a:pathLst>
                  <a:path extrusionOk="0" h="828868" w="893444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rect b="b" l="l" r="r" t="t"/>
                <a:pathLst>
                  <a:path extrusionOk="0" h="733619" w="630461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rect b="b" l="l" r="r" t="t"/>
                <a:pathLst>
                  <a:path extrusionOk="0" h="788955" w="893445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rect b="b" l="l" r="r" t="t"/>
                <a:pathLst>
                  <a:path extrusionOk="0" h="483869" w="9525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rect b="b" l="l" r="r" t="t"/>
                <a:pathLst>
                  <a:path extrusionOk="0" h="335661" w="9525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rect b="b" l="l" r="r" t="t"/>
                <a:pathLst>
                  <a:path extrusionOk="0" h="341800" w="893349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cap="flat" cmpd="sng" w="1037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rect b="b" l="l" r="r" t="t"/>
                <a:pathLst>
                  <a:path extrusionOk="0" h="59626" w="3448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rect b="b" l="l" r="r" t="t"/>
                <a:pathLst>
                  <a:path extrusionOk="0" h="226128" w="55632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rect b="b" l="l" r="r" t="t"/>
                <a:pathLst>
                  <a:path extrusionOk="0" h="409197" w="55722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rect b="b" l="l" r="r" t="t"/>
                <a:pathLst>
                  <a:path extrusionOk="0" h="374240" w="55625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rect b="b" l="l" r="r" t="t"/>
                <a:pathLst>
                  <a:path extrusionOk="0" h="318519" w="55627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rect b="b" l="l" r="r" t="t"/>
                <a:pathLst>
                  <a:path extrusionOk="0" h="183161" w="55632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rect b="b" l="l" r="r" t="t"/>
                <a:pathLst>
                  <a:path extrusionOk="0" h="501818" w="55722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rect b="b" l="l" r="r" t="t"/>
                <a:pathLst>
                  <a:path extrusionOk="0" h="183106" w="55722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rect b="b" l="l" r="r" t="t"/>
                <a:pathLst>
                  <a:path extrusionOk="0" h="226167" w="55727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rect b="b" l="l" r="r" t="t"/>
              <a:pathLst>
                <a:path extrusionOk="0" h="1292066" w="2237898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rect b="b" l="l" r="r" t="t"/>
              <a:pathLst>
                <a:path extrusionOk="0" h="1292066" w="2237898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rect b="b" l="l" r="r" t="t"/>
              <a:pathLst>
                <a:path extrusionOk="0" h="1292066" w="2237898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rect b="b" l="l" r="r" t="t"/>
              <a:pathLst>
                <a:path extrusionOk="0" h="479678" w="830865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rect b="b" l="l" r="r" t="t"/>
              <a:pathLst>
                <a:path extrusionOk="0" h="479679" w="83077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rect b="b" l="l" r="r" t="t"/>
              <a:pathLst>
                <a:path extrusionOk="0" h="428244" w="741616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rect b="b" l="l" r="r" t="t"/>
              <a:pathLst>
                <a:path extrusionOk="0" h="420052" w="727614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rect b="b" l="l" r="r" t="t"/>
              <a:pathLst>
                <a:path extrusionOk="0" h="358520" w="620839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rect b="b" l="l" r="r" t="t"/>
              <a:pathLst>
                <a:path extrusionOk="0" h="243458" w="421766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rect b="b" l="l" r="r" t="t"/>
              <a:pathLst>
                <a:path extrusionOk="0" h="243554" w="421766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rect b="b" l="l" r="r" t="t"/>
              <a:pathLst>
                <a:path extrusionOk="0" h="243554" w="421766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rect b="b" l="l" r="r" t="t"/>
              <a:pathLst>
                <a:path extrusionOk="0" h="299719" w="205002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rect b="b" l="l" r="r" t="t"/>
              <a:pathLst>
                <a:path extrusionOk="0" h="121006" w="98194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rect b="b" l="l" r="r" t="t"/>
              <a:pathLst>
                <a:path extrusionOk="0" h="135560" w="121123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rect b="b" l="l" r="r" t="t"/>
              <a:pathLst>
                <a:path extrusionOk="0" h="325392" w="228579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rect b="b" l="l" r="r" t="t"/>
              <a:pathLst>
                <a:path extrusionOk="0" h="232904" w="176568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rect b="b" l="l" r="r" t="t"/>
              <a:pathLst>
                <a:path extrusionOk="0" h="160015" w="129892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rect b="b" l="l" r="r" t="t"/>
              <a:pathLst>
                <a:path extrusionOk="0" h="122734" w="130406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rect b="b" l="l" r="r" t="t"/>
              <a:pathLst>
                <a:path extrusionOk="0" h="78223" w="102549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rect b="b" l="l" r="r" t="t"/>
              <a:pathLst>
                <a:path extrusionOk="0" h="53297" w="102084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rect b="b" l="l" r="r" t="t"/>
              <a:pathLst>
                <a:path extrusionOk="0" h="72719" w="9387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rect b="b" l="l" r="r" t="t"/>
              <a:pathLst>
                <a:path extrusionOk="0" h="48808" w="93498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rect b="b" l="l" r="r" t="t"/>
              <a:pathLst>
                <a:path extrusionOk="0" h="385528" w="223526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rect b="b" l="l" r="r" t="t"/>
              <a:pathLst>
                <a:path extrusionOk="0" h="417442" w="222535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rect b="b" l="l" r="r" t="t"/>
              <a:pathLst>
                <a:path extrusionOk="0" h="306321" w="332782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rect b="b" l="l" r="r" t="t"/>
              <a:pathLst>
                <a:path extrusionOk="0" h="405453" w="115651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rect b="b" l="l" r="r" t="t"/>
              <a:pathLst>
                <a:path extrusionOk="0" h="88934" w="69928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rect b="b" l="l" r="r" t="t"/>
              <a:pathLst>
                <a:path extrusionOk="0" h="62802" w="59816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rect b="b" l="l" r="r" t="t"/>
                <a:pathLst>
                  <a:path extrusionOk="0" h="318657" w="217597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rect b="b" l="l" r="r" t="t"/>
                <a:pathLst>
                  <a:path extrusionOk="0" h="235450" w="40647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rect b="b" l="l" r="r" t="t"/>
                <a:pathLst>
                  <a:path extrusionOk="0" h="128329" w="103921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rect b="b" l="l" r="r" t="t"/>
                <a:pathLst>
                  <a:path extrusionOk="0" h="143860" w="128622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rect b="b" l="l" r="r" t="t"/>
                <a:pathLst>
                  <a:path extrusionOk="0" h="215209" w="187397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rect b="b" l="l" r="r" t="t"/>
                <a:pathLst>
                  <a:path extrusionOk="0" h="170431" w="138529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rect b="b" l="l" r="r" t="t"/>
                <a:pathLst>
                  <a:path extrusionOk="0" h="130867" w="138474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rect b="b" l="l" r="r" t="t"/>
                <a:pathLst>
                  <a:path extrusionOk="0" h="307779" w="93089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rect b="b" l="l" r="r" t="t"/>
                <a:pathLst>
                  <a:path extrusionOk="0" h="83141" w="108744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rect b="b" l="l" r="r" t="t"/>
                <a:pathLst>
                  <a:path extrusionOk="0" h="56238" w="108204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rect b="b" l="l" r="r" t="t"/>
                <a:pathLst>
                  <a:path extrusionOk="0" h="77341" w="99827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rect b="b" l="l" r="r" t="t"/>
                <a:pathLst>
                  <a:path extrusionOk="0" h="51729" w="99536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rect b="b" l="l" r="r" t="t"/>
                <a:pathLst>
                  <a:path extrusionOk="0" h="744450" w="213068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rect b="b" l="l" r="r" t="t"/>
                <a:pathLst>
                  <a:path extrusionOk="0" h="495109" w="226922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rect b="b" l="l" r="r" t="t"/>
                <a:pathLst>
                  <a:path extrusionOk="0" h="95029" w="76263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rect b="b" l="l" r="r" t="t"/>
                <a:pathLst>
                  <a:path extrusionOk="0" h="66745" w="63531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rect b="b" l="l" r="r" t="t"/>
                <a:pathLst>
                  <a:path extrusionOk="0" h="305847" w="85002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rect b="b" l="l" r="r" t="t"/>
                <a:pathLst>
                  <a:path extrusionOk="0" h="70118" w="12390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rect b="b" l="l" r="r" t="t"/>
                <a:pathLst>
                  <a:path extrusionOk="0" h="58416" w="121939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rect b="b" l="l" r="r" t="t"/>
                <a:pathLst>
                  <a:path extrusionOk="0" h="67472" w="119416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rect b="b" l="l" r="r" t="t"/>
                <a:pathLst>
                  <a:path extrusionOk="0" h="56332" w="11734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rect b="b" l="l" r="r" t="t"/>
                <a:pathLst>
                  <a:path extrusionOk="0" h="732926" w="238054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rect b="b" l="l" r="r" t="t"/>
                <a:pathLst>
                  <a:path extrusionOk="0" h="409866" w="236925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rect b="b" l="l" r="r" t="t"/>
                <a:pathLst>
                  <a:path extrusionOk="0" h="258577" w="160521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rect b="b" l="l" r="r" t="t"/>
                <a:pathLst>
                  <a:path extrusionOk="0" h="108805" w="61341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rect b="b" l="l" r="r" t="t"/>
                <a:pathLst>
                  <a:path extrusionOk="0" h="273865" w="191546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rect b="b" l="l" r="r" t="t"/>
                <a:pathLst>
                  <a:path extrusionOk="0" h="265455" w="368747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rect b="b" l="l" r="r" t="t"/>
                <a:pathLst>
                  <a:path extrusionOk="0" h="104755" w="100785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rect b="b" l="l" r="r" t="t"/>
                <a:pathLst>
                  <a:path extrusionOk="0" h="328692" w="201012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rect b="b" l="l" r="r" t="t"/>
                <a:pathLst>
                  <a:path extrusionOk="0" h="95119" w="122876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rect b="b" l="l" r="r" t="t"/>
                <a:pathLst>
                  <a:path extrusionOk="0" h="63751" w="122242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rect b="b" l="l" r="r" t="t"/>
                <a:pathLst>
                  <a:path extrusionOk="0" h="91654" w="122771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rect b="b" l="l" r="r" t="t"/>
                <a:pathLst>
                  <a:path extrusionOk="0" h="63800" w="12223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rect b="b" l="l" r="r" t="t"/>
                <a:pathLst>
                  <a:path extrusionOk="0" h="606004" w="211613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rect b="b" l="l" r="r" t="t"/>
                <a:pathLst>
                  <a:path extrusionOk="0" h="132132" w="135319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rect b="b" l="l" r="r" t="t"/>
                <a:pathLst>
                  <a:path extrusionOk="0" h="377666" w="192267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rect b="b" l="l" r="r" t="t"/>
                <a:pathLst>
                  <a:path extrusionOk="0" h="442443" w="219367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rect b="b" l="l" r="r" t="t"/>
                <a:pathLst>
                  <a:path extrusionOk="0" h="177613" w="146094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rect b="b" l="l" r="r" t="t"/>
                <a:pathLst>
                  <a:path extrusionOk="0" h="152067" w="154031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rect b="b" l="l" r="r" t="t"/>
                <a:pathLst>
                  <a:path extrusionOk="0" h="338613" w="196972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rect b="b" l="l" r="r" t="t"/>
                <a:pathLst>
                  <a:path extrusionOk="0" h="306609" w="228028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rect b="b" l="l" r="r" t="t"/>
                <a:pathLst>
                  <a:path extrusionOk="0" h="56976" w="115992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rect b="b" l="l" r="r" t="t"/>
                <a:pathLst>
                  <a:path extrusionOk="0" h="59099" w="71478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rect b="b" l="l" r="r" t="t"/>
                <a:pathLst>
                  <a:path extrusionOk="0" h="103155" w="70866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rect b="b" l="l" r="r" t="t"/>
                <a:pathLst>
                  <a:path extrusionOk="0" h="128318" w="85975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rect b="b" l="l" r="r" t="t"/>
              <a:pathLst>
                <a:path extrusionOk="0" h="333215" w="169617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rect b="b" l="l" r="r" t="t"/>
              <a:pathLst>
                <a:path extrusionOk="0" h="90410" w="116692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rect b="b" l="l" r="r" t="t"/>
              <a:pathLst>
                <a:path extrusionOk="0" h="60608" w="116196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rect b="b" l="l" r="r" t="t"/>
              <a:pathLst>
                <a:path extrusionOk="0" h="87067" w="116665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rect b="b" l="l" r="r" t="t"/>
              <a:pathLst>
                <a:path extrusionOk="0" h="60608" w="116135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rect b="b" l="l" r="r" t="t"/>
              <a:pathLst>
                <a:path extrusionOk="0" h="493987" w="408631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rect b="b" l="l" r="r" t="t"/>
              <a:pathLst>
                <a:path extrusionOk="0" h="125075" w="128556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rect b="b" l="l" r="r" t="t"/>
              <a:pathLst>
                <a:path extrusionOk="0" h="407146" w="208599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rect b="b" l="l" r="r" t="t"/>
              <a:pathLst>
                <a:path extrusionOk="0" h="168686" w="138537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rect b="b" l="l" r="r" t="t"/>
              <a:pathLst>
                <a:path extrusionOk="0" h="144480" w="146199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rect b="b" l="l" r="r" t="t"/>
              <a:pathLst>
                <a:path extrusionOk="0" h="98012" w="67341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rect b="b" l="l" r="r" t="t"/>
              <a:pathLst>
                <a:path extrusionOk="0" h="390429" w="676058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rect b="b" l="l" r="r" t="t"/>
              <a:pathLst>
                <a:path extrusionOk="0" h="226763" w="587572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rect b="b" l="l" r="r" t="t"/>
              <a:pathLst>
                <a:path extrusionOk="0" h="103346" w="51339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rect b="b" l="l" r="r" t="t"/>
              <a:pathLst>
                <a:path extrusionOk="0" h="102774" w="45148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rect b="b" l="l" r="r" t="t"/>
              <a:pathLst>
                <a:path extrusionOk="0" h="324802" w="562737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rect b="b" l="l" r="r" t="t"/>
              <a:pathLst>
                <a:path extrusionOk="0" h="220544" w="614737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rect b="b" l="l" r="r" t="t"/>
              <a:pathLst>
                <a:path extrusionOk="0" h="390489" w="675989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rect b="b" l="l" r="r" t="t"/>
              <a:pathLst>
                <a:path extrusionOk="0" h="107537" w="186213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rect b="b" l="l" r="r" t="t"/>
              <a:pathLst>
                <a:path extrusionOk="0" h="132873" w="142303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rect b="b" l="l" r="r" t="t"/>
              <a:pathLst>
                <a:path extrusionOk="0" h="317858" w="431291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rect b="b" l="l" r="r" t="t"/>
              <a:pathLst>
                <a:path extrusionOk="0" h="249555" w="432244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rect b="b" l="l" r="r" t="t"/>
              <a:pathLst>
                <a:path extrusionOk="0" h="215741" w="99113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rect b="b" l="l" r="r" t="t"/>
              <a:pathLst>
                <a:path extrusionOk="0" h="137090" w="71246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rect b="b" l="l" r="r" t="t"/>
              <a:pathLst>
                <a:path extrusionOk="0" h="86203" w="153698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rect b="b" l="l" r="r" t="t"/>
              <a:pathLst>
                <a:path extrusionOk="0" h="71804" w="151113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rect b="b" l="l" r="r" t="t"/>
              <a:pathLst>
                <a:path extrusionOk="0" h="86245" w="153698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rect b="b" l="l" r="r" t="t"/>
              <a:pathLst>
                <a:path extrusionOk="0" h="71804" w="151113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rect b="b" l="l" r="r" t="t"/>
              <a:pathLst>
                <a:path extrusionOk="0" h="634412" w="224738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rect b="b" l="l" r="r" t="t"/>
              <a:pathLst>
                <a:path extrusionOk="0" h="261076" w="163123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rect b="b" l="l" r="r" t="t"/>
              <a:pathLst>
                <a:path extrusionOk="0" h="415389" w="250857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rect b="b" l="l" r="r" t="t"/>
              <a:pathLst>
                <a:path extrusionOk="0" h="248122" w="318504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rect b="b" l="l" r="r" t="t"/>
              <a:pathLst>
                <a:path extrusionOk="0" h="141862" w="96916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rect b="b" l="l" r="r" t="t"/>
              <a:pathLst>
                <a:path extrusionOk="0" h="174304" w="158142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rect b="b" l="l" r="r" t="t"/>
              <a:pathLst>
                <a:path extrusionOk="0" h="441664" w="157949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rect b="b" l="l" r="r" t="t"/>
              <a:pathLst>
                <a:path extrusionOk="0" h="123358" w="90963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rect b="b" l="l" r="r" t="t"/>
                <a:pathLst>
                  <a:path extrusionOk="0" h="206311" w="357473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rect b="b" l="l" r="r" t="t"/>
                <a:pathLst>
                  <a:path extrusionOk="0" h="1032319" w="178784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rect b="b" l="l" r="r" t="t"/>
                <a:pathLst>
                  <a:path extrusionOk="0" h="1032319" w="178784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rect b="b" l="l" r="r" t="t"/>
                <a:pathLst>
                  <a:path extrusionOk="0" h="1032319" w="178689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rect b="b" l="l" r="r" t="t"/>
                <a:pathLst>
                  <a:path extrusionOk="0" h="206501" w="357473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rect b="b" l="l" r="r" t="t"/>
                <a:pathLst>
                  <a:path extrusionOk="0" h="721899" w="178784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rect b="b" l="l" r="r" t="t"/>
                <a:pathLst>
                  <a:path extrusionOk="0" h="721899" w="178784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rect b="b" l="l" r="r" t="t"/>
                <a:pathLst>
                  <a:path extrusionOk="0" h="721899" w="178688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rect b="b" l="l" r="r" t="t"/>
                <a:pathLst>
                  <a:path extrusionOk="0" h="399097" w="178784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rect b="b" l="l" r="r" t="t"/>
                <a:pathLst>
                  <a:path extrusionOk="0" h="399097" w="178784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rect b="b" l="l" r="r" t="t"/>
                <a:pathLst>
                  <a:path extrusionOk="0" h="399097" w="178689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rect b="b" l="l" r="r" t="t"/>
                <a:pathLst>
                  <a:path extrusionOk="0" h="303342" w="154251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rect b="b" l="l" r="r" t="t"/>
                <a:pathLst>
                  <a:path extrusionOk="0" h="82319" w="106588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rect b="b" l="l" r="r" t="t"/>
                <a:pathLst>
                  <a:path extrusionOk="0" h="55368" w="106123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rect b="b" l="l" r="r" t="t"/>
                <a:pathLst>
                  <a:path extrusionOk="0" h="79516" w="106576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rect b="b" l="l" r="r" t="t"/>
                <a:pathLst>
                  <a:path extrusionOk="0" h="55320" w="106154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rect b="b" l="l" r="r" t="t"/>
                <a:pathLst>
                  <a:path extrusionOk="0" h="450662" w="372536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rect b="b" l="l" r="r" t="t"/>
                <a:pathLst>
                  <a:path extrusionOk="0" h="114020" w="11716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rect b="b" l="l" r="r" t="t"/>
                <a:pathLst>
                  <a:path extrusionOk="0" h="370837" w="189574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rect b="b" l="l" r="r" t="t"/>
                <a:pathLst>
                  <a:path extrusionOk="0" h="153696" w="126365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rect b="b" l="l" r="r" t="t"/>
                <a:pathLst>
                  <a:path extrusionOk="0" h="131805" w="133256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rect b="b" l="l" r="r" t="t"/>
                <a:pathLst>
                  <a:path extrusionOk="0" h="88868" w="61436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rect b="b" l="l" r="r" t="t"/>
                  <a:pathLst>
                    <a:path extrusionOk="0" h="174500" w="303199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rect b="b" l="l" r="r" t="t"/>
                  <a:pathLst>
                    <a:path extrusionOk="0" h="45815" w="79173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rect b="b" l="l" r="r" t="t"/>
                  <a:pathLst>
                    <a:path extrusionOk="0" h="118292" w="303209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rect b="b" l="l" r="r" t="t"/>
                  <a:pathLst>
                    <a:path extrusionOk="0" h="244320" w="217122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rect b="b" l="l" r="r" t="t"/>
                  <a:pathLst>
                    <a:path extrusionOk="0" h="245364" w="216421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rect b="b" l="l" r="r" t="t"/>
                <a:pathLst>
                  <a:path extrusionOk="0" h="402337" w="143174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rect b="b" l="l" r="r" t="t"/>
                <a:pathLst>
                  <a:path extrusionOk="0" h="112806" w="82772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/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 Passengers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Louis GRUNENWALD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Paul LEYDIER</a:t>
            </a:r>
            <a:endParaRPr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1"/>
          <p:cNvSpPr txBox="1"/>
          <p:nvPr>
            <p:ph type="title"/>
          </p:nvPr>
        </p:nvSpPr>
        <p:spPr>
          <a:xfrm>
            <a:off x="457200" y="605600"/>
            <a:ext cx="79437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Matrice de corrélation</a:t>
            </a:r>
            <a:r>
              <a:rPr lang="en" sz="1400"/>
              <a:t> (des 20 variables les plus significatives )  </a:t>
            </a:r>
            <a:endParaRPr sz="1400"/>
          </a:p>
        </p:txBody>
      </p:sp>
      <p:sp>
        <p:nvSpPr>
          <p:cNvPr id="419" name="Google Shape;419;p2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0" name="Google Shape;420;p21"/>
          <p:cNvPicPr preferRelativeResize="0"/>
          <p:nvPr/>
        </p:nvPicPr>
        <p:blipFill rotWithShape="1">
          <a:blip r:embed="rId3">
            <a:alphaModFix/>
          </a:blip>
          <a:srcRect b="0" l="24866" r="34993" t="29502"/>
          <a:stretch/>
        </p:blipFill>
        <p:spPr>
          <a:xfrm>
            <a:off x="2053225" y="981100"/>
            <a:ext cx="4558848" cy="408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2"/>
          <p:cNvSpPr txBox="1"/>
          <p:nvPr>
            <p:ph type="title"/>
          </p:nvPr>
        </p:nvSpPr>
        <p:spPr>
          <a:xfrm>
            <a:off x="457200" y="605600"/>
            <a:ext cx="5640900" cy="75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Optimisation </a:t>
            </a:r>
            <a:endParaRPr/>
          </a:p>
        </p:txBody>
      </p:sp>
      <p:sp>
        <p:nvSpPr>
          <p:cNvPr id="426" name="Google Shape;426;p22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7" name="Google Shape;427;p22"/>
          <p:cNvPicPr preferRelativeResize="0"/>
          <p:nvPr/>
        </p:nvPicPr>
        <p:blipFill rotWithShape="1">
          <a:blip r:embed="rId3">
            <a:alphaModFix/>
          </a:blip>
          <a:srcRect b="22812" l="26436" r="32633" t="19811"/>
          <a:stretch/>
        </p:blipFill>
        <p:spPr>
          <a:xfrm>
            <a:off x="647300" y="2060175"/>
            <a:ext cx="3660998" cy="2886600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22"/>
          <p:cNvSpPr txBox="1"/>
          <p:nvPr>
            <p:ph type="title"/>
          </p:nvPr>
        </p:nvSpPr>
        <p:spPr>
          <a:xfrm>
            <a:off x="499750" y="1474338"/>
            <a:ext cx="3956100" cy="46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Pour le CatBoost nous avons décidé de réaliser une optimisation bayésienne:</a:t>
            </a:r>
            <a:r>
              <a:rPr lang="en" sz="1400"/>
              <a:t> </a:t>
            </a:r>
            <a:endParaRPr sz="1400"/>
          </a:p>
        </p:txBody>
      </p:sp>
      <p:pic>
        <p:nvPicPr>
          <p:cNvPr id="429" name="Google Shape;429;p22"/>
          <p:cNvPicPr preferRelativeResize="0"/>
          <p:nvPr/>
        </p:nvPicPr>
        <p:blipFill rotWithShape="1">
          <a:blip r:embed="rId4">
            <a:alphaModFix/>
          </a:blip>
          <a:srcRect b="8707" l="25415" r="33123" t="19504"/>
          <a:stretch/>
        </p:blipFill>
        <p:spPr>
          <a:xfrm>
            <a:off x="5484550" y="1942950"/>
            <a:ext cx="3111149" cy="3030075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22"/>
          <p:cNvSpPr txBox="1"/>
          <p:nvPr>
            <p:ph type="title"/>
          </p:nvPr>
        </p:nvSpPr>
        <p:spPr>
          <a:xfrm>
            <a:off x="5062075" y="1441120"/>
            <a:ext cx="3956100" cy="29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Résultat de l’optimisation :</a:t>
            </a:r>
            <a:endParaRPr sz="1400"/>
          </a:p>
        </p:txBody>
      </p:sp>
      <p:sp>
        <p:nvSpPr>
          <p:cNvPr id="431" name="Google Shape;431;p22"/>
          <p:cNvSpPr/>
          <p:nvPr/>
        </p:nvSpPr>
        <p:spPr>
          <a:xfrm>
            <a:off x="5512375" y="4705025"/>
            <a:ext cx="3229500" cy="83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2"/>
          <p:cNvSpPr/>
          <p:nvPr/>
        </p:nvSpPr>
        <p:spPr>
          <a:xfrm>
            <a:off x="4009025" y="3636475"/>
            <a:ext cx="1545156" cy="1507032"/>
          </a:xfrm>
          <a:prstGeom prst="cloud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2"/>
          <p:cNvSpPr txBox="1"/>
          <p:nvPr/>
        </p:nvSpPr>
        <p:spPr>
          <a:xfrm>
            <a:off x="4210850" y="4139488"/>
            <a:ext cx="1141500" cy="5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Barlow Light"/>
                <a:ea typeface="Barlow Light"/>
                <a:cs typeface="Barlow Light"/>
                <a:sym typeface="Barlow Light"/>
              </a:rPr>
              <a:t>Paramètres optimaux</a:t>
            </a: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 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3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39" name="Google Shape;439;p23"/>
          <p:cNvGrpSpPr/>
          <p:nvPr/>
        </p:nvGrpSpPr>
        <p:grpSpPr>
          <a:xfrm>
            <a:off x="6077223" y="-249715"/>
            <a:ext cx="2571712" cy="2867885"/>
            <a:chOff x="6077223" y="-249715"/>
            <a:chExt cx="2571712" cy="2867885"/>
          </a:xfrm>
        </p:grpSpPr>
        <p:sp>
          <p:nvSpPr>
            <p:cNvPr id="440" name="Google Shape;440;p23"/>
            <p:cNvSpPr/>
            <p:nvPr/>
          </p:nvSpPr>
          <p:spPr>
            <a:xfrm>
              <a:off x="7467392" y="1669538"/>
              <a:ext cx="144140" cy="81165"/>
            </a:xfrm>
            <a:custGeom>
              <a:rect b="b" l="l" r="r" t="t"/>
              <a:pathLst>
                <a:path extrusionOk="0" h="133254" w="236644">
                  <a:moveTo>
                    <a:pt x="125355" y="133255"/>
                  </a:moveTo>
                  <a:lnTo>
                    <a:pt x="0" y="64389"/>
                  </a:lnTo>
                  <a:lnTo>
                    <a:pt x="111289" y="0"/>
                  </a:lnTo>
                  <a:lnTo>
                    <a:pt x="236644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7877931" y="1911757"/>
              <a:ext cx="144082" cy="81165"/>
            </a:xfrm>
            <a:custGeom>
              <a:rect b="b" l="l" r="r" t="t"/>
              <a:pathLst>
                <a:path extrusionOk="0" h="133254" w="236549">
                  <a:moveTo>
                    <a:pt x="125355" y="133255"/>
                  </a:moveTo>
                  <a:lnTo>
                    <a:pt x="0" y="64294"/>
                  </a:lnTo>
                  <a:lnTo>
                    <a:pt x="111290" y="0"/>
                  </a:lnTo>
                  <a:lnTo>
                    <a:pt x="236549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7501546" y="957150"/>
              <a:ext cx="301363" cy="775916"/>
            </a:xfrm>
            <a:custGeom>
              <a:rect b="b" l="l" r="r" t="t"/>
              <a:pathLst>
                <a:path extrusionOk="0" h="1273873" w="494767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7543746" y="933827"/>
              <a:ext cx="301304" cy="775916"/>
            </a:xfrm>
            <a:custGeom>
              <a:rect b="b" l="l" r="r" t="t"/>
              <a:pathLst>
                <a:path extrusionOk="0" h="1273873" w="494671">
                  <a:moveTo>
                    <a:pt x="118227" y="1273873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672" y="68389"/>
                  </a:lnTo>
                  <a:lnTo>
                    <a:pt x="118227" y="127387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23"/>
            <p:cNvSpPr/>
            <p:nvPr/>
          </p:nvSpPr>
          <p:spPr>
            <a:xfrm>
              <a:off x="7501546" y="957150"/>
              <a:ext cx="301363" cy="775916"/>
            </a:xfrm>
            <a:custGeom>
              <a:rect b="b" l="l" r="r" t="t"/>
              <a:pathLst>
                <a:path extrusionOk="0" h="1273873" w="494767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23"/>
            <p:cNvSpPr/>
            <p:nvPr/>
          </p:nvSpPr>
          <p:spPr>
            <a:xfrm>
              <a:off x="7867396" y="979312"/>
              <a:ext cx="171579" cy="966269"/>
            </a:xfrm>
            <a:custGeom>
              <a:rect b="b" l="l" r="r" t="t"/>
              <a:pathLst>
                <a:path extrusionOk="0" h="1586388" w="281692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485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7206261" y="581897"/>
              <a:ext cx="1414193" cy="818326"/>
            </a:xfrm>
            <a:custGeom>
              <a:rect b="b" l="l" r="r" t="t"/>
              <a:pathLst>
                <a:path extrusionOk="0" h="1343501" w="2321774">
                  <a:moveTo>
                    <a:pt x="2221415" y="1343501"/>
                  </a:moveTo>
                  <a:lnTo>
                    <a:pt x="0" y="58103"/>
                  </a:lnTo>
                  <a:lnTo>
                    <a:pt x="100360" y="0"/>
                  </a:lnTo>
                  <a:lnTo>
                    <a:pt x="2321775" y="1285399"/>
                  </a:lnTo>
                  <a:lnTo>
                    <a:pt x="2221415" y="1343501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7206261" y="617114"/>
              <a:ext cx="1353064" cy="853716"/>
            </a:xfrm>
            <a:custGeom>
              <a:rect b="b" l="l" r="r" t="t"/>
              <a:pathLst>
                <a:path extrusionOk="0" h="1401603" w="2221415">
                  <a:moveTo>
                    <a:pt x="2221415" y="1401604"/>
                  </a:moveTo>
                  <a:lnTo>
                    <a:pt x="0" y="116205"/>
                  </a:lnTo>
                  <a:lnTo>
                    <a:pt x="0" y="0"/>
                  </a:lnTo>
                  <a:lnTo>
                    <a:pt x="2221415" y="1285399"/>
                  </a:lnTo>
                  <a:lnTo>
                    <a:pt x="2221415" y="140160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7285915" y="-249715"/>
              <a:ext cx="1246029" cy="1596853"/>
            </a:xfrm>
            <a:custGeom>
              <a:rect b="b" l="l" r="r" t="t"/>
              <a:pathLst>
                <a:path extrusionOk="0" h="2621660" w="2045689">
                  <a:moveTo>
                    <a:pt x="2045690" y="2621661"/>
                  </a:moveTo>
                  <a:lnTo>
                    <a:pt x="0" y="1437894"/>
                  </a:lnTo>
                  <a:lnTo>
                    <a:pt x="0" y="0"/>
                  </a:lnTo>
                  <a:lnTo>
                    <a:pt x="2045690" y="1183767"/>
                  </a:lnTo>
                  <a:lnTo>
                    <a:pt x="2045690" y="26216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8559325" y="1363035"/>
              <a:ext cx="62113" cy="107795"/>
            </a:xfrm>
            <a:custGeom>
              <a:rect b="b" l="l" r="r" t="t"/>
              <a:pathLst>
                <a:path extrusionOk="0" h="176974" w="101975">
                  <a:moveTo>
                    <a:pt x="101975" y="118015"/>
                  </a:moveTo>
                  <a:lnTo>
                    <a:pt x="0" y="176974"/>
                  </a:lnTo>
                  <a:lnTo>
                    <a:pt x="0" y="58960"/>
                  </a:lnTo>
                  <a:lnTo>
                    <a:pt x="101975" y="0"/>
                  </a:lnTo>
                  <a:lnTo>
                    <a:pt x="101975" y="118015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23"/>
            <p:cNvSpPr/>
            <p:nvPr/>
          </p:nvSpPr>
          <p:spPr>
            <a:xfrm>
              <a:off x="7377666" y="-88255"/>
              <a:ext cx="103213" cy="99498"/>
            </a:xfrm>
            <a:custGeom>
              <a:rect b="b" l="l" r="r" t="t"/>
              <a:pathLst>
                <a:path extrusionOk="0" h="163353" w="169452">
                  <a:moveTo>
                    <a:pt x="169453" y="163354"/>
                  </a:moveTo>
                  <a:lnTo>
                    <a:pt x="0" y="65341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23"/>
            <p:cNvSpPr/>
            <p:nvPr/>
          </p:nvSpPr>
          <p:spPr>
            <a:xfrm>
              <a:off x="7524816" y="-3144"/>
              <a:ext cx="181535" cy="144868"/>
            </a:xfrm>
            <a:custGeom>
              <a:rect b="b" l="l" r="r" t="t"/>
              <a:pathLst>
                <a:path extrusionOk="0" h="237839" w="298038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7377666" y="-13065"/>
              <a:ext cx="103213" cy="99498"/>
            </a:xfrm>
            <a:custGeom>
              <a:rect b="b" l="l" r="r" t="t"/>
              <a:pathLst>
                <a:path extrusionOk="0" h="163353" w="169452">
                  <a:moveTo>
                    <a:pt x="169453" y="163354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7524816" y="72046"/>
              <a:ext cx="181535" cy="144868"/>
            </a:xfrm>
            <a:custGeom>
              <a:rect b="b" l="l" r="r" t="t"/>
              <a:pathLst>
                <a:path extrusionOk="0" h="237839" w="298038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7377666" y="73148"/>
              <a:ext cx="103213" cy="99556"/>
            </a:xfrm>
            <a:custGeom>
              <a:rect b="b" l="l" r="r" t="t"/>
              <a:pathLst>
                <a:path extrusionOk="0" h="163448" w="169452">
                  <a:moveTo>
                    <a:pt x="169453" y="16344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169453" y="98107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7524816" y="158317"/>
              <a:ext cx="181535" cy="144868"/>
            </a:xfrm>
            <a:custGeom>
              <a:rect b="b" l="l" r="r" t="t"/>
              <a:pathLst>
                <a:path extrusionOk="0" h="237839" w="298038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23"/>
            <p:cNvSpPr/>
            <p:nvPr/>
          </p:nvSpPr>
          <p:spPr>
            <a:xfrm>
              <a:off x="7377666" y="159419"/>
              <a:ext cx="103213" cy="99557"/>
            </a:xfrm>
            <a:custGeom>
              <a:rect b="b" l="l" r="r" t="t"/>
              <a:pathLst>
                <a:path extrusionOk="0" h="163449" w="169452">
                  <a:moveTo>
                    <a:pt x="169453" y="16344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23"/>
            <p:cNvSpPr/>
            <p:nvPr/>
          </p:nvSpPr>
          <p:spPr>
            <a:xfrm>
              <a:off x="7524816" y="244587"/>
              <a:ext cx="181535" cy="144868"/>
            </a:xfrm>
            <a:custGeom>
              <a:rect b="b" l="l" r="r" t="t"/>
              <a:pathLst>
                <a:path extrusionOk="0" h="237839" w="298038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23"/>
            <p:cNvSpPr/>
            <p:nvPr/>
          </p:nvSpPr>
          <p:spPr>
            <a:xfrm>
              <a:off x="7840015" y="207971"/>
              <a:ext cx="124284" cy="168198"/>
            </a:xfrm>
            <a:custGeom>
              <a:rect b="b" l="l" r="r" t="t"/>
              <a:pathLst>
                <a:path extrusionOk="0" h="276142" w="204046">
                  <a:moveTo>
                    <a:pt x="665" y="41256"/>
                  </a:moveTo>
                  <a:cubicBezTo>
                    <a:pt x="38205" y="-7321"/>
                    <a:pt x="105207" y="-15132"/>
                    <a:pt x="182188" y="29255"/>
                  </a:cubicBezTo>
                  <a:cubicBezTo>
                    <a:pt x="189601" y="33541"/>
                    <a:pt x="196918" y="38208"/>
                    <a:pt x="204046" y="43161"/>
                  </a:cubicBezTo>
                  <a:lnTo>
                    <a:pt x="182663" y="276143"/>
                  </a:lnTo>
                  <a:lnTo>
                    <a:pt x="0" y="42209"/>
                  </a:ln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23"/>
            <p:cNvSpPr/>
            <p:nvPr/>
          </p:nvSpPr>
          <p:spPr>
            <a:xfrm>
              <a:off x="7950869" y="234261"/>
              <a:ext cx="121564" cy="158792"/>
            </a:xfrm>
            <a:custGeom>
              <a:rect b="b" l="l" r="r" t="t"/>
              <a:pathLst>
                <a:path extrusionOk="0" h="260699" w="199579">
                  <a:moveTo>
                    <a:pt x="199580" y="260699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864"/>
                    <a:pt x="171733" y="158972"/>
                    <a:pt x="199580" y="2606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23"/>
            <p:cNvSpPr/>
            <p:nvPr/>
          </p:nvSpPr>
          <p:spPr>
            <a:xfrm>
              <a:off x="7951274" y="376170"/>
              <a:ext cx="129668" cy="168229"/>
            </a:xfrm>
            <a:custGeom>
              <a:rect b="b" l="l" r="r" t="t"/>
              <a:pathLst>
                <a:path extrusionOk="0" h="276193" w="212884">
                  <a:moveTo>
                    <a:pt x="212885" y="123444"/>
                  </a:moveTo>
                  <a:cubicBezTo>
                    <a:pt x="212885" y="228219"/>
                    <a:pt x="155862" y="285369"/>
                    <a:pt x="76315" y="274987"/>
                  </a:cubicBezTo>
                  <a:lnTo>
                    <a:pt x="0" y="0"/>
                  </a:lnTo>
                  <a:lnTo>
                    <a:pt x="199580" y="27718"/>
                  </a:lnTo>
                  <a:cubicBezTo>
                    <a:pt x="208332" y="58874"/>
                    <a:pt x="212809" y="91078"/>
                    <a:pt x="212885" y="123444"/>
                  </a:cubicBez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23"/>
            <p:cNvSpPr/>
            <p:nvPr/>
          </p:nvSpPr>
          <p:spPr>
            <a:xfrm>
              <a:off x="7821027" y="233100"/>
              <a:ext cx="176673" cy="310506"/>
            </a:xfrm>
            <a:custGeom>
              <a:rect b="b" l="l" r="r" t="t"/>
              <a:pathLst>
                <a:path extrusionOk="0" h="509778" w="290055">
                  <a:moveTo>
                    <a:pt x="31172" y="952"/>
                  </a:moveTo>
                  <a:cubicBezTo>
                    <a:pt x="11405" y="26956"/>
                    <a:pt x="0" y="64389"/>
                    <a:pt x="0" y="111442"/>
                  </a:cubicBezTo>
                  <a:cubicBezTo>
                    <a:pt x="0" y="247840"/>
                    <a:pt x="95513" y="413575"/>
                    <a:pt x="213360" y="481775"/>
                  </a:cubicBezTo>
                  <a:cubicBezTo>
                    <a:pt x="236863" y="496024"/>
                    <a:pt x="262913" y="505539"/>
                    <a:pt x="290055" y="509778"/>
                  </a:cubicBezTo>
                  <a:lnTo>
                    <a:pt x="213835" y="234886"/>
                  </a:lnTo>
                  <a:lnTo>
                    <a:pt x="323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23"/>
            <p:cNvSpPr/>
            <p:nvPr/>
          </p:nvSpPr>
          <p:spPr>
            <a:xfrm>
              <a:off x="8199149" y="415894"/>
              <a:ext cx="124458" cy="168208"/>
            </a:xfrm>
            <a:custGeom>
              <a:rect b="b" l="l" r="r" t="t"/>
              <a:pathLst>
                <a:path extrusionOk="0" h="276159" w="204331">
                  <a:moveTo>
                    <a:pt x="950" y="41272"/>
                  </a:moveTo>
                  <a:cubicBezTo>
                    <a:pt x="38490" y="-7305"/>
                    <a:pt x="105492" y="-15116"/>
                    <a:pt x="182473" y="29176"/>
                  </a:cubicBezTo>
                  <a:cubicBezTo>
                    <a:pt x="189885" y="33462"/>
                    <a:pt x="197108" y="38129"/>
                    <a:pt x="204331" y="43178"/>
                  </a:cubicBezTo>
                  <a:lnTo>
                    <a:pt x="182283" y="276159"/>
                  </a:lnTo>
                  <a:lnTo>
                    <a:pt x="0" y="42130"/>
                  </a:lnTo>
                  <a:close/>
                </a:path>
              </a:pathLst>
            </a:custGeom>
            <a:solidFill>
              <a:srgbClr val="5435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23"/>
            <p:cNvSpPr/>
            <p:nvPr/>
          </p:nvSpPr>
          <p:spPr>
            <a:xfrm>
              <a:off x="8310177" y="442193"/>
              <a:ext cx="121564" cy="158733"/>
            </a:xfrm>
            <a:custGeom>
              <a:rect b="b" l="l" r="r" t="t"/>
              <a:pathLst>
                <a:path extrusionOk="0" h="260603" w="199579">
                  <a:moveTo>
                    <a:pt x="199580" y="260604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769"/>
                    <a:pt x="171638" y="158877"/>
                    <a:pt x="199580" y="260604"/>
                  </a:cubicBezTo>
                  <a:close/>
                </a:path>
              </a:pathLst>
            </a:custGeom>
            <a:solidFill>
              <a:srgbClr val="1B96E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23"/>
            <p:cNvSpPr/>
            <p:nvPr/>
          </p:nvSpPr>
          <p:spPr>
            <a:xfrm>
              <a:off x="8310177" y="584102"/>
              <a:ext cx="130073" cy="168183"/>
            </a:xfrm>
            <a:custGeom>
              <a:rect b="b" l="l" r="r" t="t"/>
              <a:pathLst>
                <a:path extrusionOk="0" h="276118" w="213550">
                  <a:moveTo>
                    <a:pt x="213550" y="123444"/>
                  </a:moveTo>
                  <a:cubicBezTo>
                    <a:pt x="213550" y="228219"/>
                    <a:pt x="156527" y="285369"/>
                    <a:pt x="76981" y="274892"/>
                  </a:cubicBezTo>
                  <a:lnTo>
                    <a:pt x="0" y="0"/>
                  </a:lnTo>
                  <a:lnTo>
                    <a:pt x="199580" y="27622"/>
                  </a:lnTo>
                  <a:cubicBezTo>
                    <a:pt x="208504" y="58788"/>
                    <a:pt x="213208" y="91021"/>
                    <a:pt x="213550" y="1234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23"/>
            <p:cNvSpPr/>
            <p:nvPr/>
          </p:nvSpPr>
          <p:spPr>
            <a:xfrm>
              <a:off x="8180335" y="441033"/>
              <a:ext cx="176673" cy="310447"/>
            </a:xfrm>
            <a:custGeom>
              <a:rect b="b" l="l" r="r" t="t"/>
              <a:pathLst>
                <a:path extrusionOk="0" h="509682" w="290055">
                  <a:moveTo>
                    <a:pt x="31077" y="857"/>
                  </a:moveTo>
                  <a:cubicBezTo>
                    <a:pt x="11404" y="26956"/>
                    <a:pt x="0" y="64294"/>
                    <a:pt x="0" y="111347"/>
                  </a:cubicBezTo>
                  <a:cubicBezTo>
                    <a:pt x="0" y="247745"/>
                    <a:pt x="95513" y="413575"/>
                    <a:pt x="213360" y="481775"/>
                  </a:cubicBezTo>
                  <a:cubicBezTo>
                    <a:pt x="236844" y="496033"/>
                    <a:pt x="262913" y="505520"/>
                    <a:pt x="290055" y="509683"/>
                  </a:cubicBezTo>
                  <a:lnTo>
                    <a:pt x="213170" y="234887"/>
                  </a:lnTo>
                  <a:lnTo>
                    <a:pt x="31647" y="0"/>
                  </a:ln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23"/>
            <p:cNvSpPr/>
            <p:nvPr/>
          </p:nvSpPr>
          <p:spPr>
            <a:xfrm>
              <a:off x="7840015" y="793313"/>
              <a:ext cx="591727" cy="218843"/>
            </a:xfrm>
            <a:custGeom>
              <a:rect b="b" l="l" r="r" t="t"/>
              <a:pathLst>
                <a:path extrusionOk="0" h="359289" w="971477">
                  <a:moveTo>
                    <a:pt x="0" y="102961"/>
                  </a:moveTo>
                  <a:cubicBezTo>
                    <a:pt x="0" y="102961"/>
                    <a:pt x="144553" y="-173264"/>
                    <a:pt x="511684" y="179161"/>
                  </a:cubicBezTo>
                  <a:cubicBezTo>
                    <a:pt x="878815" y="531586"/>
                    <a:pt x="971477" y="258218"/>
                    <a:pt x="971477" y="258218"/>
                  </a:cubicBezTo>
                </a:path>
              </a:pathLst>
            </a:custGeom>
            <a:noFill/>
            <a:ln cap="flat" cmpd="sng" w="13475">
              <a:solidFill>
                <a:srgbClr val="D6D8E5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23"/>
            <p:cNvSpPr/>
            <p:nvPr/>
          </p:nvSpPr>
          <p:spPr>
            <a:xfrm rot="-1801764">
              <a:off x="8015049" y="785534"/>
              <a:ext cx="30421" cy="52748"/>
            </a:xfrm>
            <a:custGeom>
              <a:rect b="b" l="l" r="r" t="t"/>
              <a:pathLst>
                <a:path extrusionOk="0" h="86677" w="49989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1" y="86677"/>
                    <a:pt x="0" y="67274"/>
                    <a:pt x="0" y="43339"/>
                  </a:cubicBezTo>
                  <a:cubicBezTo>
                    <a:pt x="0" y="19403"/>
                    <a:pt x="11191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23"/>
            <p:cNvSpPr/>
            <p:nvPr/>
          </p:nvSpPr>
          <p:spPr>
            <a:xfrm rot="-1801764">
              <a:off x="7856931" y="785225"/>
              <a:ext cx="30421" cy="52748"/>
            </a:xfrm>
            <a:custGeom>
              <a:rect b="b" l="l" r="r" t="t"/>
              <a:pathLst>
                <a:path extrusionOk="0" h="86677" w="49989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0" y="86677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23"/>
            <p:cNvSpPr/>
            <p:nvPr/>
          </p:nvSpPr>
          <p:spPr>
            <a:xfrm rot="-1790023">
              <a:off x="8192546" y="918441"/>
              <a:ext cx="30555" cy="52979"/>
            </a:xfrm>
            <a:custGeom>
              <a:rect b="b" l="l" r="r" t="t"/>
              <a:pathLst>
                <a:path extrusionOk="0" h="86976" w="50162">
                  <a:moveTo>
                    <a:pt x="50164" y="43489"/>
                  </a:moveTo>
                  <a:cubicBezTo>
                    <a:pt x="50164" y="67507"/>
                    <a:pt x="38934" y="86977"/>
                    <a:pt x="25082" y="86977"/>
                  </a:cubicBezTo>
                  <a:cubicBezTo>
                    <a:pt x="11231" y="86977"/>
                    <a:pt x="1" y="67507"/>
                    <a:pt x="1" y="43489"/>
                  </a:cubicBezTo>
                  <a:cubicBezTo>
                    <a:pt x="1" y="19471"/>
                    <a:pt x="11231" y="1"/>
                    <a:pt x="25082" y="1"/>
                  </a:cubicBezTo>
                  <a:cubicBezTo>
                    <a:pt x="38934" y="1"/>
                    <a:pt x="50164" y="19471"/>
                    <a:pt x="50164" y="4348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23"/>
            <p:cNvSpPr/>
            <p:nvPr/>
          </p:nvSpPr>
          <p:spPr>
            <a:xfrm rot="-1801764">
              <a:off x="8374432" y="971865"/>
              <a:ext cx="30421" cy="52748"/>
            </a:xfrm>
            <a:custGeom>
              <a:rect b="b" l="l" r="r" t="t"/>
              <a:pathLst>
                <a:path extrusionOk="0" h="86677" w="49989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23"/>
            <p:cNvSpPr/>
            <p:nvPr/>
          </p:nvSpPr>
          <p:spPr>
            <a:xfrm>
              <a:off x="7377666" y="473464"/>
              <a:ext cx="35311" cy="143243"/>
            </a:xfrm>
            <a:custGeom>
              <a:rect b="b" l="l" r="r" t="t"/>
              <a:pathLst>
                <a:path extrusionOk="0" h="235172" w="57973">
                  <a:moveTo>
                    <a:pt x="57973" y="235172"/>
                  </a:moveTo>
                  <a:lnTo>
                    <a:pt x="0" y="201549"/>
                  </a:lnTo>
                  <a:lnTo>
                    <a:pt x="0" y="0"/>
                  </a:lnTo>
                  <a:lnTo>
                    <a:pt x="57973" y="33623"/>
                  </a:lnTo>
                  <a:lnTo>
                    <a:pt x="57973" y="23517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7475439" y="486924"/>
              <a:ext cx="35369" cy="186349"/>
            </a:xfrm>
            <a:custGeom>
              <a:rect b="b" l="l" r="r" t="t"/>
              <a:pathLst>
                <a:path extrusionOk="0" h="305942" w="58068">
                  <a:moveTo>
                    <a:pt x="58068" y="305943"/>
                  </a:moveTo>
                  <a:lnTo>
                    <a:pt x="0" y="272320"/>
                  </a:lnTo>
                  <a:lnTo>
                    <a:pt x="0" y="0"/>
                  </a:lnTo>
                  <a:lnTo>
                    <a:pt x="58068" y="33623"/>
                  </a:lnTo>
                  <a:lnTo>
                    <a:pt x="58068" y="30594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23"/>
            <p:cNvSpPr/>
            <p:nvPr/>
          </p:nvSpPr>
          <p:spPr>
            <a:xfrm>
              <a:off x="7573210" y="471665"/>
              <a:ext cx="35369" cy="258174"/>
            </a:xfrm>
            <a:custGeom>
              <a:rect b="b" l="l" r="r" t="t"/>
              <a:pathLst>
                <a:path extrusionOk="0" h="423862" w="58067">
                  <a:moveTo>
                    <a:pt x="58068" y="423863"/>
                  </a:moveTo>
                  <a:lnTo>
                    <a:pt x="0" y="390335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423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23"/>
            <p:cNvSpPr/>
            <p:nvPr/>
          </p:nvSpPr>
          <p:spPr>
            <a:xfrm>
              <a:off x="7670983" y="470737"/>
              <a:ext cx="35369" cy="315669"/>
            </a:xfrm>
            <a:custGeom>
              <a:rect b="b" l="l" r="r" t="t"/>
              <a:pathLst>
                <a:path extrusionOk="0" h="518255" w="58068">
                  <a:moveTo>
                    <a:pt x="58068" y="518255"/>
                  </a:moveTo>
                  <a:lnTo>
                    <a:pt x="0" y="484727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518255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23"/>
            <p:cNvSpPr/>
            <p:nvPr/>
          </p:nvSpPr>
          <p:spPr>
            <a:xfrm>
              <a:off x="7978597" y="1882111"/>
              <a:ext cx="60376" cy="92304"/>
            </a:xfrm>
            <a:custGeom>
              <a:rect b="b" l="l" r="r" t="t"/>
              <a:pathLst>
                <a:path extrusionOk="0" h="151542" w="99124">
                  <a:moveTo>
                    <a:pt x="16347" y="151543"/>
                  </a:moveTo>
                  <a:lnTo>
                    <a:pt x="99124" y="104204"/>
                  </a:lnTo>
                  <a:lnTo>
                    <a:pt x="0" y="0"/>
                  </a:lnTo>
                  <a:lnTo>
                    <a:pt x="16347" y="15154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7573558" y="1649870"/>
              <a:ext cx="42200" cy="83196"/>
            </a:xfrm>
            <a:custGeom>
              <a:rect b="b" l="l" r="r" t="t"/>
              <a:pathLst>
                <a:path extrusionOk="0" h="136588" w="69282">
                  <a:moveTo>
                    <a:pt x="0" y="136588"/>
                  </a:moveTo>
                  <a:lnTo>
                    <a:pt x="69283" y="98298"/>
                  </a:lnTo>
                  <a:lnTo>
                    <a:pt x="42672" y="0"/>
                  </a:lnTo>
                  <a:lnTo>
                    <a:pt x="0" y="136588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8144040" y="2325998"/>
              <a:ext cx="504895" cy="292172"/>
            </a:xfrm>
            <a:custGeom>
              <a:rect b="b" l="l" r="r" t="t"/>
              <a:pathLst>
                <a:path extrusionOk="0" h="479679" w="82892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8284996" y="938860"/>
              <a:ext cx="283506" cy="415794"/>
            </a:xfrm>
            <a:custGeom>
              <a:rect b="b" l="l" r="r" t="t"/>
              <a:pathLst>
                <a:path extrusionOk="0" h="682637" w="465451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23"/>
            <p:cNvSpPr/>
            <p:nvPr/>
          </p:nvSpPr>
          <p:spPr>
            <a:xfrm>
              <a:off x="8276236" y="1237997"/>
              <a:ext cx="52844" cy="307539"/>
            </a:xfrm>
            <a:custGeom>
              <a:rect b="b" l="l" r="r" t="t"/>
              <a:pathLst>
                <a:path extrusionOk="0" h="504907" w="86758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23"/>
            <p:cNvSpPr/>
            <p:nvPr/>
          </p:nvSpPr>
          <p:spPr>
            <a:xfrm>
              <a:off x="8306766" y="934988"/>
              <a:ext cx="135047" cy="167969"/>
            </a:xfrm>
            <a:custGeom>
              <a:rect b="b" l="l" r="r" t="t"/>
              <a:pathLst>
                <a:path extrusionOk="0" h="275766" w="221715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23"/>
            <p:cNvSpPr/>
            <p:nvPr/>
          </p:nvSpPr>
          <p:spPr>
            <a:xfrm>
              <a:off x="8332872" y="1117392"/>
              <a:ext cx="167474" cy="187814"/>
            </a:xfrm>
            <a:custGeom>
              <a:rect b="b" l="l" r="r" t="t"/>
              <a:pathLst>
                <a:path extrusionOk="0" h="308347" w="274953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8284425" y="1178706"/>
              <a:ext cx="243920" cy="281289"/>
            </a:xfrm>
            <a:custGeom>
              <a:rect b="b" l="l" r="r" t="t"/>
              <a:pathLst>
                <a:path extrusionOk="0" h="461811" w="400459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8327738" y="948462"/>
              <a:ext cx="179572" cy="221900"/>
            </a:xfrm>
            <a:custGeom>
              <a:rect b="b" l="l" r="r" t="t"/>
              <a:pathLst>
                <a:path extrusionOk="0" h="364308" w="294816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23"/>
            <p:cNvSpPr/>
            <p:nvPr/>
          </p:nvSpPr>
          <p:spPr>
            <a:xfrm>
              <a:off x="8334721" y="947544"/>
              <a:ext cx="180650" cy="169848"/>
            </a:xfrm>
            <a:custGeom>
              <a:rect b="b" l="l" r="r" t="t"/>
              <a:pathLst>
                <a:path extrusionOk="0" h="278850" w="296585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23"/>
            <p:cNvSpPr/>
            <p:nvPr/>
          </p:nvSpPr>
          <p:spPr>
            <a:xfrm>
              <a:off x="8364648" y="2417835"/>
              <a:ext cx="141867" cy="108514"/>
            </a:xfrm>
            <a:custGeom>
              <a:rect b="b" l="l" r="r" t="t"/>
              <a:pathLst>
                <a:path extrusionOk="0" h="178155" w="232912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23"/>
            <p:cNvSpPr/>
            <p:nvPr/>
          </p:nvSpPr>
          <p:spPr>
            <a:xfrm>
              <a:off x="8365228" y="2452474"/>
              <a:ext cx="141253" cy="73839"/>
            </a:xfrm>
            <a:custGeom>
              <a:rect b="b" l="l" r="r" t="t"/>
              <a:pathLst>
                <a:path extrusionOk="0" h="121227" w="231905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23"/>
            <p:cNvSpPr/>
            <p:nvPr/>
          </p:nvSpPr>
          <p:spPr>
            <a:xfrm>
              <a:off x="8257178" y="2393933"/>
              <a:ext cx="130152" cy="100847"/>
            </a:xfrm>
            <a:custGeom>
              <a:rect b="b" l="l" r="r" t="t"/>
              <a:pathLst>
                <a:path extrusionOk="0" h="165568" w="21368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23"/>
            <p:cNvSpPr/>
            <p:nvPr/>
          </p:nvSpPr>
          <p:spPr>
            <a:xfrm>
              <a:off x="8257615" y="2427121"/>
              <a:ext cx="129589" cy="67697"/>
            </a:xfrm>
            <a:custGeom>
              <a:rect b="b" l="l" r="r" t="t"/>
              <a:pathLst>
                <a:path extrusionOk="0" h="111143" w="212755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23"/>
            <p:cNvSpPr/>
            <p:nvPr/>
          </p:nvSpPr>
          <p:spPr>
            <a:xfrm>
              <a:off x="8278205" y="1456500"/>
              <a:ext cx="277645" cy="971650"/>
            </a:xfrm>
            <a:custGeom>
              <a:rect b="b" l="l" r="r" t="t"/>
              <a:pathLst>
                <a:path extrusionOk="0" h="1595222" w="455829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23"/>
            <p:cNvSpPr/>
            <p:nvPr/>
          </p:nvSpPr>
          <p:spPr>
            <a:xfrm>
              <a:off x="8266455" y="1437065"/>
              <a:ext cx="295534" cy="646242"/>
            </a:xfrm>
            <a:custGeom>
              <a:rect b="b" l="l" r="r" t="t"/>
              <a:pathLst>
                <a:path extrusionOk="0" h="1060979" w="485198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23"/>
            <p:cNvSpPr/>
            <p:nvPr/>
          </p:nvSpPr>
          <p:spPr>
            <a:xfrm>
              <a:off x="8111210" y="1243741"/>
              <a:ext cx="425724" cy="371377"/>
            </a:xfrm>
            <a:custGeom>
              <a:rect b="b" l="l" r="r" t="t"/>
              <a:pathLst>
                <a:path extrusionOk="0" h="609714" w="698939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23"/>
            <p:cNvSpPr/>
            <p:nvPr/>
          </p:nvSpPr>
          <p:spPr>
            <a:xfrm>
              <a:off x="8441698" y="1219979"/>
              <a:ext cx="102519" cy="120367"/>
            </a:xfrm>
            <a:custGeom>
              <a:rect b="b" l="l" r="r" t="t"/>
              <a:pathLst>
                <a:path extrusionOk="0" h="197615" w="168312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23"/>
            <p:cNvSpPr/>
            <p:nvPr/>
          </p:nvSpPr>
          <p:spPr>
            <a:xfrm>
              <a:off x="8277007" y="1178721"/>
              <a:ext cx="82837" cy="87078"/>
            </a:xfrm>
            <a:custGeom>
              <a:rect b="b" l="l" r="r" t="t"/>
              <a:pathLst>
                <a:path extrusionOk="0" h="142961" w="135999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23"/>
            <p:cNvSpPr/>
            <p:nvPr/>
          </p:nvSpPr>
          <p:spPr>
            <a:xfrm>
              <a:off x="6505876" y="1267511"/>
              <a:ext cx="731465" cy="454680"/>
            </a:xfrm>
            <a:custGeom>
              <a:rect b="b" l="l" r="r" t="t"/>
              <a:pathLst>
                <a:path extrusionOk="0" h="746478" w="1200895">
                  <a:moveTo>
                    <a:pt x="1109954" y="738045"/>
                  </a:moveTo>
                  <a:lnTo>
                    <a:pt x="30323" y="113395"/>
                  </a:lnTo>
                  <a:cubicBezTo>
                    <a:pt x="1323" y="96612"/>
                    <a:pt x="-8610" y="59446"/>
                    <a:pt x="8136" y="30385"/>
                  </a:cubicBezTo>
                  <a:cubicBezTo>
                    <a:pt x="13457" y="21145"/>
                    <a:pt x="21109" y="13478"/>
                    <a:pt x="30323" y="8144"/>
                  </a:cubicBezTo>
                  <a:lnTo>
                    <a:pt x="30323" y="8144"/>
                  </a:lnTo>
                  <a:cubicBezTo>
                    <a:pt x="49084" y="-2715"/>
                    <a:pt x="72197" y="-2715"/>
                    <a:pt x="90957" y="8144"/>
                  </a:cubicBezTo>
                  <a:lnTo>
                    <a:pt x="1170588" y="633270"/>
                  </a:lnTo>
                  <a:cubicBezTo>
                    <a:pt x="1199584" y="650062"/>
                    <a:pt x="1209506" y="687229"/>
                    <a:pt x="1192750" y="716290"/>
                  </a:cubicBezTo>
                  <a:cubicBezTo>
                    <a:pt x="1186117" y="727805"/>
                    <a:pt x="1175891" y="736816"/>
                    <a:pt x="1163650" y="741950"/>
                  </a:cubicBezTo>
                  <a:lnTo>
                    <a:pt x="1163650" y="741950"/>
                  </a:lnTo>
                  <a:cubicBezTo>
                    <a:pt x="1146125" y="749151"/>
                    <a:pt x="1126253" y="747703"/>
                    <a:pt x="1109954" y="7380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23"/>
            <p:cNvSpPr/>
            <p:nvPr/>
          </p:nvSpPr>
          <p:spPr>
            <a:xfrm>
              <a:off x="6471205" y="440936"/>
              <a:ext cx="853610" cy="1104223"/>
            </a:xfrm>
            <a:custGeom>
              <a:rect b="b" l="l" r="r" t="t"/>
              <a:pathLst>
                <a:path extrusionOk="0" h="1812876" w="1401428">
                  <a:moveTo>
                    <a:pt x="700714" y="1717230"/>
                  </a:moveTo>
                  <a:cubicBezTo>
                    <a:pt x="314290" y="1493678"/>
                    <a:pt x="0" y="947991"/>
                    <a:pt x="0" y="500888"/>
                  </a:cubicBezTo>
                  <a:cubicBezTo>
                    <a:pt x="0" y="53784"/>
                    <a:pt x="314290" y="-127762"/>
                    <a:pt x="700714" y="95504"/>
                  </a:cubicBezTo>
                  <a:cubicBezTo>
                    <a:pt x="1087138" y="318770"/>
                    <a:pt x="1401428" y="864647"/>
                    <a:pt x="1401428" y="1311846"/>
                  </a:cubicBezTo>
                  <a:cubicBezTo>
                    <a:pt x="1401428" y="1759045"/>
                    <a:pt x="1087043" y="1940782"/>
                    <a:pt x="700714" y="1717230"/>
                  </a:cubicBezTo>
                  <a:close/>
                  <a:moveTo>
                    <a:pt x="700714" y="240855"/>
                  </a:moveTo>
                  <a:cubicBezTo>
                    <a:pt x="383478" y="57308"/>
                    <a:pt x="125355" y="206660"/>
                    <a:pt x="125355" y="573754"/>
                  </a:cubicBezTo>
                  <a:cubicBezTo>
                    <a:pt x="125355" y="940847"/>
                    <a:pt x="383478" y="1388808"/>
                    <a:pt x="700714" y="1572355"/>
                  </a:cubicBezTo>
                  <a:cubicBezTo>
                    <a:pt x="1017951" y="1755902"/>
                    <a:pt x="1275978" y="1606645"/>
                    <a:pt x="1275978" y="1239551"/>
                  </a:cubicBezTo>
                  <a:cubicBezTo>
                    <a:pt x="1275978" y="872458"/>
                    <a:pt x="1017951" y="424116"/>
                    <a:pt x="700714" y="24056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23"/>
            <p:cNvSpPr/>
            <p:nvPr/>
          </p:nvSpPr>
          <p:spPr>
            <a:xfrm>
              <a:off x="6537776" y="459366"/>
              <a:ext cx="78206" cy="53723"/>
            </a:xfrm>
            <a:custGeom>
              <a:rect b="b" l="l" r="r" t="t"/>
              <a:pathLst>
                <a:path extrusionOk="0" h="88201" w="128396">
                  <a:moveTo>
                    <a:pt x="0" y="70295"/>
                  </a:moveTo>
                  <a:lnTo>
                    <a:pt x="128396" y="0"/>
                  </a:lnTo>
                  <a:lnTo>
                    <a:pt x="109198" y="88201"/>
                  </a:lnTo>
                  <a:lnTo>
                    <a:pt x="0" y="70295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23"/>
            <p:cNvSpPr/>
            <p:nvPr/>
          </p:nvSpPr>
          <p:spPr>
            <a:xfrm>
              <a:off x="7127071" y="1498098"/>
              <a:ext cx="85499" cy="58133"/>
            </a:xfrm>
            <a:custGeom>
              <a:rect b="b" l="l" r="r" t="t"/>
              <a:pathLst>
                <a:path extrusionOk="0" h="95440" w="140370">
                  <a:moveTo>
                    <a:pt x="0" y="95440"/>
                  </a:moveTo>
                  <a:cubicBezTo>
                    <a:pt x="3136" y="94012"/>
                    <a:pt x="140371" y="17050"/>
                    <a:pt x="140371" y="17050"/>
                  </a:cubicBezTo>
                  <a:lnTo>
                    <a:pt x="34309" y="0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23"/>
            <p:cNvSpPr/>
            <p:nvPr/>
          </p:nvSpPr>
          <p:spPr>
            <a:xfrm rot="-1801764">
              <a:off x="6526176" y="472421"/>
              <a:ext cx="633999" cy="1100644"/>
            </a:xfrm>
            <a:custGeom>
              <a:rect b="b" l="l" r="r" t="t"/>
              <a:pathLst>
                <a:path extrusionOk="0" h="1808606" w="1041804">
                  <a:moveTo>
                    <a:pt x="1041805" y="904303"/>
                  </a:moveTo>
                  <a:cubicBezTo>
                    <a:pt x="1041805" y="1403736"/>
                    <a:pt x="808589" y="1808606"/>
                    <a:pt x="520902" y="1808606"/>
                  </a:cubicBezTo>
                  <a:cubicBezTo>
                    <a:pt x="233216" y="1808606"/>
                    <a:pt x="0" y="1403736"/>
                    <a:pt x="0" y="904303"/>
                  </a:cubicBezTo>
                  <a:cubicBezTo>
                    <a:pt x="0" y="404870"/>
                    <a:pt x="233216" y="0"/>
                    <a:pt x="520902" y="0"/>
                  </a:cubicBezTo>
                  <a:cubicBezTo>
                    <a:pt x="808589" y="0"/>
                    <a:pt x="1041805" y="404870"/>
                    <a:pt x="1041805" y="90430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23"/>
            <p:cNvSpPr/>
            <p:nvPr/>
          </p:nvSpPr>
          <p:spPr>
            <a:xfrm>
              <a:off x="6416733" y="471210"/>
              <a:ext cx="853610" cy="1104192"/>
            </a:xfrm>
            <a:custGeom>
              <a:rect b="b" l="l" r="r" t="t"/>
              <a:pathLst>
                <a:path extrusionOk="0" h="1812826" w="1401428">
                  <a:moveTo>
                    <a:pt x="700714" y="1717343"/>
                  </a:moveTo>
                  <a:cubicBezTo>
                    <a:pt x="314480" y="1493695"/>
                    <a:pt x="0" y="948104"/>
                    <a:pt x="0" y="500905"/>
                  </a:cubicBezTo>
                  <a:cubicBezTo>
                    <a:pt x="0" y="53706"/>
                    <a:pt x="314385" y="-127745"/>
                    <a:pt x="700714" y="95521"/>
                  </a:cubicBezTo>
                  <a:cubicBezTo>
                    <a:pt x="1087043" y="318787"/>
                    <a:pt x="1401428" y="864760"/>
                    <a:pt x="1401428" y="1311863"/>
                  </a:cubicBezTo>
                  <a:cubicBezTo>
                    <a:pt x="1401428" y="1758967"/>
                    <a:pt x="1087138" y="1940609"/>
                    <a:pt x="700714" y="1717343"/>
                  </a:cubicBezTo>
                  <a:close/>
                  <a:moveTo>
                    <a:pt x="700714" y="240967"/>
                  </a:moveTo>
                  <a:cubicBezTo>
                    <a:pt x="383573" y="57421"/>
                    <a:pt x="125450" y="206678"/>
                    <a:pt x="125450" y="573771"/>
                  </a:cubicBezTo>
                  <a:cubicBezTo>
                    <a:pt x="125450" y="940864"/>
                    <a:pt x="383573" y="1388920"/>
                    <a:pt x="700714" y="1572467"/>
                  </a:cubicBezTo>
                  <a:cubicBezTo>
                    <a:pt x="1017855" y="1756014"/>
                    <a:pt x="1276073" y="1606662"/>
                    <a:pt x="1276073" y="1239568"/>
                  </a:cubicBezTo>
                  <a:cubicBezTo>
                    <a:pt x="1276073" y="872475"/>
                    <a:pt x="1017760" y="424229"/>
                    <a:pt x="700714" y="2406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23"/>
            <p:cNvSpPr/>
            <p:nvPr/>
          </p:nvSpPr>
          <p:spPr>
            <a:xfrm>
              <a:off x="6579339" y="681227"/>
              <a:ext cx="528802" cy="684179"/>
            </a:xfrm>
            <a:custGeom>
              <a:rect b="b" l="l" r="r" t="t"/>
              <a:pathLst>
                <a:path extrusionOk="0" h="1123263" w="868170">
                  <a:moveTo>
                    <a:pt x="433753" y="1063934"/>
                  </a:moveTo>
                  <a:cubicBezTo>
                    <a:pt x="194447" y="925440"/>
                    <a:pt x="0" y="587398"/>
                    <a:pt x="0" y="310411"/>
                  </a:cubicBezTo>
                  <a:cubicBezTo>
                    <a:pt x="0" y="33424"/>
                    <a:pt x="194733" y="-79257"/>
                    <a:pt x="434038" y="59237"/>
                  </a:cubicBezTo>
                  <a:cubicBezTo>
                    <a:pt x="673343" y="197730"/>
                    <a:pt x="868171" y="535487"/>
                    <a:pt x="868171" y="812759"/>
                  </a:cubicBezTo>
                  <a:cubicBezTo>
                    <a:pt x="868171" y="1090032"/>
                    <a:pt x="673153" y="1202523"/>
                    <a:pt x="433753" y="1063934"/>
                  </a:cubicBezTo>
                  <a:close/>
                  <a:moveTo>
                    <a:pt x="433753" y="204398"/>
                  </a:moveTo>
                  <a:cubicBezTo>
                    <a:pt x="263540" y="105909"/>
                    <a:pt x="125070" y="186015"/>
                    <a:pt x="125070" y="382992"/>
                  </a:cubicBezTo>
                  <a:cubicBezTo>
                    <a:pt x="125070" y="579969"/>
                    <a:pt x="263540" y="820380"/>
                    <a:pt x="433753" y="918868"/>
                  </a:cubicBezTo>
                  <a:cubicBezTo>
                    <a:pt x="603966" y="1017356"/>
                    <a:pt x="742436" y="937156"/>
                    <a:pt x="742436" y="740179"/>
                  </a:cubicBezTo>
                  <a:cubicBezTo>
                    <a:pt x="742436" y="543202"/>
                    <a:pt x="603966" y="302886"/>
                    <a:pt x="433753" y="2043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23"/>
            <p:cNvSpPr/>
            <p:nvPr/>
          </p:nvSpPr>
          <p:spPr>
            <a:xfrm>
              <a:off x="6738993" y="887999"/>
              <a:ext cx="209147" cy="270503"/>
            </a:xfrm>
            <a:custGeom>
              <a:rect b="b" l="l" r="r" t="t"/>
              <a:pathLst>
                <a:path extrusionOk="0" h="444102" w="343371">
                  <a:moveTo>
                    <a:pt x="171638" y="420806"/>
                  </a:moveTo>
                  <a:cubicBezTo>
                    <a:pt x="76600" y="366037"/>
                    <a:pt x="0" y="232306"/>
                    <a:pt x="0" y="122768"/>
                  </a:cubicBezTo>
                  <a:cubicBezTo>
                    <a:pt x="0" y="13231"/>
                    <a:pt x="76981" y="-31346"/>
                    <a:pt x="171638" y="23423"/>
                  </a:cubicBezTo>
                  <a:cubicBezTo>
                    <a:pt x="266296" y="78191"/>
                    <a:pt x="343372" y="211922"/>
                    <a:pt x="343372" y="321460"/>
                  </a:cubicBezTo>
                  <a:cubicBezTo>
                    <a:pt x="343372" y="430997"/>
                    <a:pt x="266391" y="475289"/>
                    <a:pt x="171638" y="420806"/>
                  </a:cubicBezTo>
                  <a:close/>
                  <a:moveTo>
                    <a:pt x="171638" y="168584"/>
                  </a:moveTo>
                  <a:cubicBezTo>
                    <a:pt x="146168" y="153820"/>
                    <a:pt x="125355" y="165821"/>
                    <a:pt x="125355" y="195349"/>
                  </a:cubicBezTo>
                  <a:cubicBezTo>
                    <a:pt x="127170" y="227962"/>
                    <a:pt x="144353" y="257776"/>
                    <a:pt x="171638" y="275644"/>
                  </a:cubicBezTo>
                  <a:cubicBezTo>
                    <a:pt x="197204" y="290408"/>
                    <a:pt x="217922" y="278407"/>
                    <a:pt x="217922" y="248879"/>
                  </a:cubicBezTo>
                  <a:cubicBezTo>
                    <a:pt x="216145" y="216247"/>
                    <a:pt x="198952" y="186424"/>
                    <a:pt x="171638" y="1685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23"/>
            <p:cNvSpPr/>
            <p:nvPr/>
          </p:nvSpPr>
          <p:spPr>
            <a:xfrm>
              <a:off x="6077223" y="1384443"/>
              <a:ext cx="127121" cy="54071"/>
            </a:xfrm>
            <a:custGeom>
              <a:rect b="b" l="l" r="r" t="t"/>
              <a:pathLst>
                <a:path extrusionOk="0" h="88772" w="208703">
                  <a:moveTo>
                    <a:pt x="64246" y="87916"/>
                  </a:moveTo>
                  <a:lnTo>
                    <a:pt x="0" y="88773"/>
                  </a:lnTo>
                  <a:lnTo>
                    <a:pt x="208703" y="0"/>
                  </a:lnTo>
                  <a:lnTo>
                    <a:pt x="87720" y="75342"/>
                  </a:lnTo>
                  <a:lnTo>
                    <a:pt x="64246" y="87916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23"/>
            <p:cNvSpPr/>
            <p:nvPr/>
          </p:nvSpPr>
          <p:spPr>
            <a:xfrm rot="-1801764">
              <a:off x="6118158" y="1429681"/>
              <a:ext cx="16309" cy="28286"/>
            </a:xfrm>
            <a:custGeom>
              <a:rect b="b" l="l" r="r" t="t"/>
              <a:pathLst>
                <a:path extrusionOk="0" h="46481" w="26800">
                  <a:moveTo>
                    <a:pt x="26801" y="23241"/>
                  </a:moveTo>
                  <a:cubicBezTo>
                    <a:pt x="26801" y="36076"/>
                    <a:pt x="20801" y="46482"/>
                    <a:pt x="13400" y="46482"/>
                  </a:cubicBezTo>
                  <a:cubicBezTo>
                    <a:pt x="6000" y="46482"/>
                    <a:pt x="0" y="36076"/>
                    <a:pt x="0" y="23241"/>
                  </a:cubicBezTo>
                  <a:cubicBezTo>
                    <a:pt x="0" y="10405"/>
                    <a:pt x="6000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23"/>
            <p:cNvSpPr/>
            <p:nvPr/>
          </p:nvSpPr>
          <p:spPr>
            <a:xfrm rot="-1801764">
              <a:off x="6837203" y="1012737"/>
              <a:ext cx="16309" cy="28286"/>
            </a:xfrm>
            <a:custGeom>
              <a:rect b="b" l="l" r="r" t="t"/>
              <a:pathLst>
                <a:path extrusionOk="0" h="46481" w="26800">
                  <a:moveTo>
                    <a:pt x="26801" y="23241"/>
                  </a:moveTo>
                  <a:cubicBezTo>
                    <a:pt x="26801" y="36077"/>
                    <a:pt x="20801" y="46482"/>
                    <a:pt x="13400" y="46482"/>
                  </a:cubicBezTo>
                  <a:cubicBezTo>
                    <a:pt x="5999" y="46482"/>
                    <a:pt x="0" y="36077"/>
                    <a:pt x="0" y="23241"/>
                  </a:cubicBezTo>
                  <a:cubicBezTo>
                    <a:pt x="0" y="10405"/>
                    <a:pt x="5999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23"/>
            <p:cNvSpPr/>
            <p:nvPr/>
          </p:nvSpPr>
          <p:spPr>
            <a:xfrm>
              <a:off x="6133779" y="1390419"/>
              <a:ext cx="102229" cy="104372"/>
            </a:xfrm>
            <a:custGeom>
              <a:rect b="b" l="l" r="r" t="t"/>
              <a:pathLst>
                <a:path extrusionOk="0" h="171354" w="167836">
                  <a:moveTo>
                    <a:pt x="15301" y="171355"/>
                  </a:moveTo>
                  <a:lnTo>
                    <a:pt x="0" y="107251"/>
                  </a:lnTo>
                  <a:lnTo>
                    <a:pt x="167837" y="0"/>
                  </a:lnTo>
                  <a:lnTo>
                    <a:pt x="160519" y="15145"/>
                  </a:lnTo>
                  <a:lnTo>
                    <a:pt x="15301" y="171355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23"/>
            <p:cNvSpPr/>
            <p:nvPr/>
          </p:nvSpPr>
          <p:spPr>
            <a:xfrm>
              <a:off x="6119075" y="1014412"/>
              <a:ext cx="733204" cy="441565"/>
            </a:xfrm>
            <a:custGeom>
              <a:rect b="b" l="l" r="r" t="t"/>
              <a:pathLst>
                <a:path extrusionOk="0" h="724947" w="1203749">
                  <a:moveTo>
                    <a:pt x="23855" y="724948"/>
                  </a:moveTo>
                  <a:cubicBezTo>
                    <a:pt x="25280" y="723709"/>
                    <a:pt x="1203750" y="40958"/>
                    <a:pt x="1203750" y="40958"/>
                  </a:cubicBezTo>
                  <a:lnTo>
                    <a:pt x="1182081" y="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7" name="Google Shape;507;p23"/>
          <p:cNvSpPr txBox="1"/>
          <p:nvPr>
            <p:ph idx="4294967295" type="title"/>
          </p:nvPr>
        </p:nvSpPr>
        <p:spPr>
          <a:xfrm>
            <a:off x="241000" y="180725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LightGBM</a:t>
            </a:r>
            <a:endParaRPr/>
          </a:p>
        </p:txBody>
      </p:sp>
      <p:pic>
        <p:nvPicPr>
          <p:cNvPr id="508" name="Google Shape;50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000" y="839025"/>
            <a:ext cx="3950150" cy="2481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1150" y="2520500"/>
            <a:ext cx="3950150" cy="250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4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5" name="Google Shape;515;p24"/>
          <p:cNvSpPr txBox="1"/>
          <p:nvPr>
            <p:ph idx="4294967295" type="title"/>
          </p:nvPr>
        </p:nvSpPr>
        <p:spPr>
          <a:xfrm>
            <a:off x="241000" y="180725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LightGBM</a:t>
            </a:r>
            <a:endParaRPr/>
          </a:p>
        </p:txBody>
      </p:sp>
      <p:pic>
        <p:nvPicPr>
          <p:cNvPr id="516" name="Google Shape;51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77700"/>
            <a:ext cx="8675249" cy="4313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25"/>
          <p:cNvSpPr txBox="1"/>
          <p:nvPr>
            <p:ph idx="1" type="body"/>
          </p:nvPr>
        </p:nvSpPr>
        <p:spPr>
          <a:xfrm>
            <a:off x="290150" y="508025"/>
            <a:ext cx="40461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Comparatif d’efficacité entre les 2 algorithmes étudiés sur les données à disposition</a:t>
            </a:r>
            <a:endParaRPr/>
          </a:p>
        </p:txBody>
      </p:sp>
      <p:sp>
        <p:nvSpPr>
          <p:cNvPr id="522" name="Google Shape;522;p25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23" name="Google Shape;523;p25"/>
          <p:cNvPicPr preferRelativeResize="0"/>
          <p:nvPr/>
        </p:nvPicPr>
        <p:blipFill rotWithShape="1">
          <a:blip r:embed="rId3">
            <a:alphaModFix/>
          </a:blip>
          <a:srcRect b="44829" l="20911" r="45393" t="19364"/>
          <a:stretch/>
        </p:blipFill>
        <p:spPr>
          <a:xfrm>
            <a:off x="4892925" y="661225"/>
            <a:ext cx="3243398" cy="1938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p25"/>
          <p:cNvPicPr preferRelativeResize="0"/>
          <p:nvPr/>
        </p:nvPicPr>
        <p:blipFill rotWithShape="1">
          <a:blip r:embed="rId4">
            <a:alphaModFix/>
          </a:blip>
          <a:srcRect b="8574" l="20483" r="54228" t="55638"/>
          <a:stretch/>
        </p:blipFill>
        <p:spPr>
          <a:xfrm>
            <a:off x="5076375" y="2828700"/>
            <a:ext cx="2998848" cy="2012726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25"/>
          <p:cNvSpPr txBox="1"/>
          <p:nvPr/>
        </p:nvSpPr>
        <p:spPr>
          <a:xfrm>
            <a:off x="5428900" y="354975"/>
            <a:ext cx="2582100" cy="1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Soumission Catboost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26" name="Google Shape;526;p25"/>
          <p:cNvSpPr txBox="1"/>
          <p:nvPr/>
        </p:nvSpPr>
        <p:spPr>
          <a:xfrm>
            <a:off x="5284750" y="2550750"/>
            <a:ext cx="2582100" cy="1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Soumission LightGBM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27" name="Google Shape;527;p25"/>
          <p:cNvSpPr txBox="1"/>
          <p:nvPr>
            <p:ph idx="1" type="body"/>
          </p:nvPr>
        </p:nvSpPr>
        <p:spPr>
          <a:xfrm>
            <a:off x="290150" y="1934125"/>
            <a:ext cx="40461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Les deux modèles ont été préalablement tunés !</a:t>
            </a:r>
            <a:endParaRPr/>
          </a:p>
        </p:txBody>
      </p:sp>
      <p:sp>
        <p:nvSpPr>
          <p:cNvPr id="528" name="Google Shape;528;p25"/>
          <p:cNvSpPr txBox="1"/>
          <p:nvPr>
            <p:ph idx="1" type="body"/>
          </p:nvPr>
        </p:nvSpPr>
        <p:spPr>
          <a:xfrm>
            <a:off x="456475" y="3325425"/>
            <a:ext cx="40461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O</a:t>
            </a:r>
            <a:r>
              <a:rPr lang="en" sz="1100"/>
              <a:t>n peut voir que les modèles ont des performances assez similaires (sûrement </a:t>
            </a:r>
            <a:r>
              <a:rPr lang="en" sz="1100"/>
              <a:t>dû</a:t>
            </a:r>
            <a:r>
              <a:rPr lang="en" sz="1100"/>
              <a:t> au peu de donnés disponible)</a:t>
            </a:r>
            <a:endParaRPr sz="11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100"/>
              <a:t>Cependant, nous n’avons </a:t>
            </a:r>
            <a:r>
              <a:rPr lang="en" sz="1100"/>
              <a:t>pu</a:t>
            </a:r>
            <a:r>
              <a:rPr lang="en" sz="1100"/>
              <a:t> paramétrer les variables catégorielles pour Catboost dans Ramp donc nous utilisons le LightGBM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4" name="Google Shape;34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725" y="506925"/>
            <a:ext cx="3311069" cy="2273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2206" y="506925"/>
            <a:ext cx="3311069" cy="2273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0725" y="2831687"/>
            <a:ext cx="3311069" cy="2273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22204" y="2831687"/>
            <a:ext cx="3311069" cy="2273653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13"/>
          <p:cNvSpPr txBox="1"/>
          <p:nvPr>
            <p:ph idx="4294967295" type="title"/>
          </p:nvPr>
        </p:nvSpPr>
        <p:spPr>
          <a:xfrm>
            <a:off x="457200" y="93375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Données Temporelles</a:t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4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‹#›</a:t>
            </a:fld>
            <a:endParaRPr>
              <a:solidFill>
                <a:schemeClr val="accent2"/>
              </a:solidFill>
            </a:endParaRPr>
          </a:p>
        </p:txBody>
      </p:sp>
      <p:pic>
        <p:nvPicPr>
          <p:cNvPr id="354" name="Google Shape;35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2400" y="1295513"/>
            <a:ext cx="10092101" cy="3847975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14"/>
          <p:cNvSpPr txBox="1"/>
          <p:nvPr>
            <p:ph idx="4294967295" type="title"/>
          </p:nvPr>
        </p:nvSpPr>
        <p:spPr>
          <a:xfrm>
            <a:off x="381000" y="453200"/>
            <a:ext cx="5640900" cy="46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Données Géographiques</a:t>
            </a:r>
            <a:endParaRPr sz="3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" name="Google Shape;360;p15"/>
          <p:cNvGrpSpPr/>
          <p:nvPr/>
        </p:nvGrpSpPr>
        <p:grpSpPr>
          <a:xfrm>
            <a:off x="2346200" y="1074200"/>
            <a:ext cx="4307700" cy="3946775"/>
            <a:chOff x="2346200" y="1074200"/>
            <a:chExt cx="4307700" cy="3946775"/>
          </a:xfrm>
        </p:grpSpPr>
        <p:sp>
          <p:nvSpPr>
            <p:cNvPr id="361" name="Google Shape;361;p15"/>
            <p:cNvSpPr/>
            <p:nvPr/>
          </p:nvSpPr>
          <p:spPr>
            <a:xfrm>
              <a:off x="2346200" y="1081675"/>
              <a:ext cx="4307700" cy="3939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62" name="Google Shape;362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510000" y="1074200"/>
              <a:ext cx="4124000" cy="3916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3" name="Google Shape;363;p15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‹#›</a:t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364" name="Google Shape;364;p15"/>
          <p:cNvSpPr txBox="1"/>
          <p:nvPr>
            <p:ph idx="4294967295" type="title"/>
          </p:nvPr>
        </p:nvSpPr>
        <p:spPr>
          <a:xfrm>
            <a:off x="381000" y="453200"/>
            <a:ext cx="5640900" cy="46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Données Géographiques</a:t>
            </a:r>
            <a:endParaRPr sz="3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0" name="Google Shape;370;p16"/>
          <p:cNvSpPr txBox="1"/>
          <p:nvPr>
            <p:ph idx="4294967295" type="title"/>
          </p:nvPr>
        </p:nvSpPr>
        <p:spPr>
          <a:xfrm>
            <a:off x="457200" y="93375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Feature engineering</a:t>
            </a:r>
            <a:endParaRPr sz="3600"/>
          </a:p>
        </p:txBody>
      </p:sp>
      <p:pic>
        <p:nvPicPr>
          <p:cNvPr id="371" name="Google Shape;3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85750"/>
            <a:ext cx="2876350" cy="2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3275" y="1142500"/>
            <a:ext cx="2932650" cy="285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83978" y="1142500"/>
            <a:ext cx="3013543" cy="285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7"/>
          <p:cNvSpPr txBox="1"/>
          <p:nvPr>
            <p:ph type="title"/>
          </p:nvPr>
        </p:nvSpPr>
        <p:spPr>
          <a:xfrm>
            <a:off x="700800" y="737850"/>
            <a:ext cx="5640900" cy="68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Variables démographiques/ économiques</a:t>
            </a:r>
            <a:endParaRPr sz="2400"/>
          </a:p>
        </p:txBody>
      </p:sp>
      <p:sp>
        <p:nvSpPr>
          <p:cNvPr id="379" name="Google Shape;379;p17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0" name="Google Shape;380;p17"/>
          <p:cNvPicPr preferRelativeResize="0"/>
          <p:nvPr/>
        </p:nvPicPr>
        <p:blipFill rotWithShape="1">
          <a:blip r:embed="rId3">
            <a:alphaModFix/>
          </a:blip>
          <a:srcRect b="31849" l="25256" r="49154" t="41427"/>
          <a:stretch/>
        </p:blipFill>
        <p:spPr>
          <a:xfrm>
            <a:off x="195900" y="2004475"/>
            <a:ext cx="2784350" cy="1635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17"/>
          <p:cNvPicPr preferRelativeResize="0"/>
          <p:nvPr/>
        </p:nvPicPr>
        <p:blipFill rotWithShape="1">
          <a:blip r:embed="rId4">
            <a:alphaModFix/>
          </a:blip>
          <a:srcRect b="45814" l="25538" r="50141" t="27224"/>
          <a:stretch/>
        </p:blipFill>
        <p:spPr>
          <a:xfrm>
            <a:off x="3300150" y="2004475"/>
            <a:ext cx="2623027" cy="1635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17"/>
          <p:cNvPicPr preferRelativeResize="0"/>
          <p:nvPr/>
        </p:nvPicPr>
        <p:blipFill rotWithShape="1">
          <a:blip r:embed="rId5">
            <a:alphaModFix/>
          </a:blip>
          <a:srcRect b="27363" l="26165" r="49021" t="45980"/>
          <a:stretch/>
        </p:blipFill>
        <p:spPr>
          <a:xfrm>
            <a:off x="6386725" y="2049899"/>
            <a:ext cx="2623027" cy="1585065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17"/>
          <p:cNvSpPr/>
          <p:nvPr/>
        </p:nvSpPr>
        <p:spPr>
          <a:xfrm>
            <a:off x="6145775" y="107975"/>
            <a:ext cx="2575260" cy="1948860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7"/>
          <p:cNvSpPr txBox="1"/>
          <p:nvPr/>
        </p:nvSpPr>
        <p:spPr>
          <a:xfrm>
            <a:off x="6514625" y="515050"/>
            <a:ext cx="1754100" cy="11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Barlow Light"/>
              <a:buAutoNum type="arabicPeriod"/>
            </a:pPr>
            <a:r>
              <a:rPr lang="en" sz="1100">
                <a:latin typeface="Barlow Light"/>
                <a:ea typeface="Barlow Light"/>
                <a:cs typeface="Barlow Light"/>
                <a:sym typeface="Barlow Light"/>
              </a:rPr>
              <a:t>Taux de migration (départ)</a:t>
            </a:r>
            <a:endParaRPr sz="11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Barlow Light"/>
              <a:buAutoNum type="arabicPeriod"/>
            </a:pPr>
            <a:r>
              <a:rPr lang="en" sz="1100">
                <a:latin typeface="Barlow Light"/>
                <a:ea typeface="Barlow Light"/>
                <a:cs typeface="Barlow Light"/>
                <a:sym typeface="Barlow Light"/>
              </a:rPr>
              <a:t>Salaire médian (arrivée)</a:t>
            </a:r>
            <a:endParaRPr sz="11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Barlow Light"/>
              <a:buAutoNum type="arabicPeriod"/>
            </a:pPr>
            <a:r>
              <a:rPr lang="en" sz="1100">
                <a:latin typeface="Barlow Light"/>
                <a:ea typeface="Barlow Light"/>
                <a:cs typeface="Barlow Light"/>
                <a:sym typeface="Barlow Light"/>
              </a:rPr>
              <a:t>Taux de chômage</a:t>
            </a:r>
            <a:endParaRPr sz="11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85" name="Google Shape;385;p17"/>
          <p:cNvSpPr/>
          <p:nvPr/>
        </p:nvSpPr>
        <p:spPr>
          <a:xfrm>
            <a:off x="2498675" y="3939400"/>
            <a:ext cx="3793284" cy="1002240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17"/>
          <p:cNvSpPr txBox="1"/>
          <p:nvPr/>
        </p:nvSpPr>
        <p:spPr>
          <a:xfrm>
            <a:off x="2575225" y="4217650"/>
            <a:ext cx="3876900" cy="5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Barlow Light"/>
                <a:ea typeface="Barlow Light"/>
                <a:cs typeface="Barlow Light"/>
                <a:sym typeface="Barlow Light"/>
              </a:rPr>
              <a:t>Variables dépendantes de nos hypothèses de départ.</a:t>
            </a:r>
            <a:endParaRPr sz="1100"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8"/>
          <p:cNvSpPr txBox="1"/>
          <p:nvPr>
            <p:ph type="title"/>
          </p:nvPr>
        </p:nvSpPr>
        <p:spPr>
          <a:xfrm>
            <a:off x="457200" y="633450"/>
            <a:ext cx="79227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Quel algorithme choisir ?</a:t>
            </a:r>
            <a:endParaRPr/>
          </a:p>
        </p:txBody>
      </p:sp>
      <p:sp>
        <p:nvSpPr>
          <p:cNvPr id="392" name="Google Shape;392;p18"/>
          <p:cNvSpPr txBox="1"/>
          <p:nvPr>
            <p:ph idx="1" type="body"/>
          </p:nvPr>
        </p:nvSpPr>
        <p:spPr>
          <a:xfrm>
            <a:off x="199675" y="1566000"/>
            <a:ext cx="4127400" cy="320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2 choix :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D’un côté le Catboost, qui gère très bien les variables catégorielles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 l’autre le LightGBM, qui a des performances très élevées sur des variables numériques tout en étant très rapide.</a:t>
            </a:r>
            <a:endParaRPr/>
          </a:p>
        </p:txBody>
      </p:sp>
      <p:sp>
        <p:nvSpPr>
          <p:cNvPr id="393" name="Google Shape;393;p18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4" name="Google Shape;394;p18"/>
          <p:cNvPicPr preferRelativeResize="0"/>
          <p:nvPr/>
        </p:nvPicPr>
        <p:blipFill rotWithShape="1">
          <a:blip r:embed="rId3">
            <a:alphaModFix/>
          </a:blip>
          <a:srcRect b="30445" l="10503" r="44357" t="36400"/>
          <a:stretch/>
        </p:blipFill>
        <p:spPr>
          <a:xfrm>
            <a:off x="4521700" y="2408150"/>
            <a:ext cx="4127323" cy="1705226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18"/>
          <p:cNvSpPr txBox="1"/>
          <p:nvPr>
            <p:ph idx="1" type="body"/>
          </p:nvPr>
        </p:nvSpPr>
        <p:spPr>
          <a:xfrm>
            <a:off x="4591275" y="1620950"/>
            <a:ext cx="4127400" cy="78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Dans le cas d’un jeu de données totalement numérique, le LightGBM est le plus efficace, cependant, en présence de variables catégorielles la donne change 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9"/>
          <p:cNvSpPr txBox="1"/>
          <p:nvPr>
            <p:ph type="title"/>
          </p:nvPr>
        </p:nvSpPr>
        <p:spPr>
          <a:xfrm>
            <a:off x="457200" y="605600"/>
            <a:ext cx="26748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/>
              <a:t>Implémentation d’un CatBoost</a:t>
            </a:r>
            <a:r>
              <a:rPr lang="en"/>
              <a:t> </a:t>
            </a:r>
            <a:endParaRPr/>
          </a:p>
        </p:txBody>
      </p:sp>
      <p:sp>
        <p:nvSpPr>
          <p:cNvPr id="401" name="Google Shape;401;p19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2" name="Google Shape;402;p19"/>
          <p:cNvPicPr preferRelativeResize="0"/>
          <p:nvPr/>
        </p:nvPicPr>
        <p:blipFill rotWithShape="1">
          <a:blip r:embed="rId3">
            <a:alphaModFix/>
          </a:blip>
          <a:srcRect b="-5720" l="19944" r="28373" t="21601"/>
          <a:stretch/>
        </p:blipFill>
        <p:spPr>
          <a:xfrm>
            <a:off x="3459150" y="551550"/>
            <a:ext cx="5053027" cy="437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0"/>
          <p:cNvSpPr txBox="1"/>
          <p:nvPr>
            <p:ph type="title"/>
          </p:nvPr>
        </p:nvSpPr>
        <p:spPr>
          <a:xfrm>
            <a:off x="457225" y="675200"/>
            <a:ext cx="3774600" cy="125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Importance de variable</a:t>
            </a:r>
            <a:r>
              <a:rPr lang="en"/>
              <a:t> </a:t>
            </a:r>
            <a:endParaRPr/>
          </a:p>
        </p:txBody>
      </p:sp>
      <p:sp>
        <p:nvSpPr>
          <p:cNvPr id="408" name="Google Shape;408;p20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9" name="Google Shape;409;p20"/>
          <p:cNvPicPr preferRelativeResize="0"/>
          <p:nvPr/>
        </p:nvPicPr>
        <p:blipFill rotWithShape="1">
          <a:blip r:embed="rId3">
            <a:alphaModFix/>
          </a:blip>
          <a:srcRect b="35135" l="23460" r="52442" t="31869"/>
          <a:stretch/>
        </p:blipFill>
        <p:spPr>
          <a:xfrm>
            <a:off x="5303600" y="1305875"/>
            <a:ext cx="2255074" cy="1736999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20"/>
          <p:cNvSpPr txBox="1"/>
          <p:nvPr>
            <p:ph type="title"/>
          </p:nvPr>
        </p:nvSpPr>
        <p:spPr>
          <a:xfrm>
            <a:off x="5208575" y="786500"/>
            <a:ext cx="2787000" cy="34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Cependant quelques variables peu significatives :</a:t>
            </a:r>
            <a:endParaRPr sz="1200"/>
          </a:p>
        </p:txBody>
      </p:sp>
      <p:pic>
        <p:nvPicPr>
          <p:cNvPr id="411" name="Google Shape;411;p20"/>
          <p:cNvPicPr preferRelativeResize="0"/>
          <p:nvPr/>
        </p:nvPicPr>
        <p:blipFill rotWithShape="1">
          <a:blip r:embed="rId4">
            <a:alphaModFix/>
          </a:blip>
          <a:srcRect b="29854" l="26505" r="38143" t="62752"/>
          <a:stretch/>
        </p:blipFill>
        <p:spPr>
          <a:xfrm>
            <a:off x="4336125" y="3758425"/>
            <a:ext cx="4437125" cy="522026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20"/>
          <p:cNvSpPr txBox="1"/>
          <p:nvPr>
            <p:ph type="title"/>
          </p:nvPr>
        </p:nvSpPr>
        <p:spPr>
          <a:xfrm>
            <a:off x="5239500" y="3320725"/>
            <a:ext cx="2787000" cy="52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Qu’on supprimera par la suite pour limiter le bruit et les variables </a:t>
            </a:r>
            <a:r>
              <a:rPr lang="en" sz="1200"/>
              <a:t>superflue</a:t>
            </a:r>
            <a:r>
              <a:rPr lang="en" sz="1200"/>
              <a:t> dans notre modèle : </a:t>
            </a:r>
            <a:endParaRPr sz="1200"/>
          </a:p>
        </p:txBody>
      </p:sp>
      <p:pic>
        <p:nvPicPr>
          <p:cNvPr id="413" name="Google Shape;413;p20"/>
          <p:cNvPicPr preferRelativeResize="0"/>
          <p:nvPr/>
        </p:nvPicPr>
        <p:blipFill rotWithShape="1">
          <a:blip r:embed="rId5">
            <a:alphaModFix/>
          </a:blip>
          <a:srcRect b="20862" l="25106" r="45304" t="20286"/>
          <a:stretch/>
        </p:blipFill>
        <p:spPr>
          <a:xfrm>
            <a:off x="730800" y="1717600"/>
            <a:ext cx="2825798" cy="3342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