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04931-ED6F-4795-9299-58B1FD9025D8}"/>
              </a:ext>
            </a:extLst>
          </p:cNvPr>
          <p:cNvSpPr>
            <a:spLocks noGrp="1"/>
          </p:cNvSpPr>
          <p:nvPr>
            <p:ph type="ctrTitle"/>
          </p:nvPr>
        </p:nvSpPr>
        <p:spPr/>
        <p:txBody>
          <a:bodyPr anchor="ctr"/>
          <a:lstStyle/>
          <a:p>
            <a:pPr algn="ctr"/>
            <a:r>
              <a:rPr lang="fr-FR" dirty="0"/>
              <a:t>Projet Python avancé</a:t>
            </a:r>
          </a:p>
        </p:txBody>
      </p:sp>
      <p:sp>
        <p:nvSpPr>
          <p:cNvPr id="3" name="Sous-titre 2">
            <a:extLst>
              <a:ext uri="{FF2B5EF4-FFF2-40B4-BE49-F238E27FC236}">
                <a16:creationId xmlns:a16="http://schemas.microsoft.com/office/drawing/2014/main" id="{DABA6336-05EC-4300-9A41-45E1E3041DFE}"/>
              </a:ext>
            </a:extLst>
          </p:cNvPr>
          <p:cNvSpPr>
            <a:spLocks noGrp="1"/>
          </p:cNvSpPr>
          <p:nvPr>
            <p:ph type="subTitle" idx="1"/>
          </p:nvPr>
        </p:nvSpPr>
        <p:spPr/>
        <p:txBody>
          <a:bodyPr/>
          <a:lstStyle/>
          <a:p>
            <a:pPr algn="ctr"/>
            <a:r>
              <a:rPr lang="fr-FR" dirty="0"/>
              <a:t>Quel est l’impact d’une allergie quelconque sur la qualité de la nutrition proposée par </a:t>
            </a:r>
            <a:r>
              <a:rPr lang="fr-FR" dirty="0" err="1"/>
              <a:t>auchan</a:t>
            </a:r>
            <a:r>
              <a:rPr lang="fr-FR" dirty="0"/>
              <a:t>.</a:t>
            </a:r>
          </a:p>
        </p:txBody>
      </p:sp>
      <p:pic>
        <p:nvPicPr>
          <p:cNvPr id="5" name="Image 4" descr="Une image contenant dessin&#10;&#10;Description générée automatiquement">
            <a:extLst>
              <a:ext uri="{FF2B5EF4-FFF2-40B4-BE49-F238E27FC236}">
                <a16:creationId xmlns:a16="http://schemas.microsoft.com/office/drawing/2014/main" id="{3EE68B32-4BEA-4377-95CF-000785040A38}"/>
              </a:ext>
            </a:extLst>
          </p:cNvPr>
          <p:cNvPicPr>
            <a:picLocks noChangeAspect="1"/>
          </p:cNvPicPr>
          <p:nvPr/>
        </p:nvPicPr>
        <p:blipFill>
          <a:blip r:embed="rId2">
            <a:clrChange>
              <a:clrFrom>
                <a:srgbClr val="FEFEFE"/>
              </a:clrFrom>
              <a:clrTo>
                <a:srgbClr val="FEFEFE">
                  <a:alpha val="0"/>
                </a:srgbClr>
              </a:clrTo>
            </a:clrChange>
          </a:blip>
          <a:stretch>
            <a:fillRect/>
          </a:stretch>
        </p:blipFill>
        <p:spPr>
          <a:xfrm>
            <a:off x="3148693" y="3688030"/>
            <a:ext cx="5894614" cy="2145639"/>
          </a:xfrm>
          <a:prstGeom prst="rect">
            <a:avLst/>
          </a:prstGeom>
        </p:spPr>
      </p:pic>
    </p:spTree>
    <p:extLst>
      <p:ext uri="{BB962C8B-B14F-4D97-AF65-F5344CB8AC3E}">
        <p14:creationId xmlns:p14="http://schemas.microsoft.com/office/powerpoint/2010/main" val="146664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A42B0F5-5DE2-4ADB-8D13-F901FD3D0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76" y="663198"/>
            <a:ext cx="9126893" cy="526969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0E286815-3FFC-4816-9F9B-49A29C3B51DB}"/>
              </a:ext>
            </a:extLst>
          </p:cNvPr>
          <p:cNvSpPr txBox="1"/>
          <p:nvPr/>
        </p:nvSpPr>
        <p:spPr>
          <a:xfrm>
            <a:off x="961053" y="5932893"/>
            <a:ext cx="9927771" cy="584775"/>
          </a:xfrm>
          <a:prstGeom prst="rect">
            <a:avLst/>
          </a:prstGeom>
          <a:noFill/>
        </p:spPr>
        <p:txBody>
          <a:bodyPr wrap="square" rtlCol="0">
            <a:spAutoFit/>
          </a:bodyPr>
          <a:lstStyle/>
          <a:p>
            <a:r>
              <a:rPr lang="fr-FR" sz="1600" dirty="0"/>
              <a:t>Dans une vision plus globale, nous livrons ici une représentation des occurrences des 50 ingrédients les plus présents dans la composition des produits. </a:t>
            </a:r>
          </a:p>
        </p:txBody>
      </p:sp>
    </p:spTree>
    <p:extLst>
      <p:ext uri="{BB962C8B-B14F-4D97-AF65-F5344CB8AC3E}">
        <p14:creationId xmlns:p14="http://schemas.microsoft.com/office/powerpoint/2010/main" val="167293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D6BE6-45D2-4307-BD5C-C8563C511D1F}"/>
              </a:ext>
            </a:extLst>
          </p:cNvPr>
          <p:cNvSpPr>
            <a:spLocks noGrp="1"/>
          </p:cNvSpPr>
          <p:nvPr>
            <p:ph type="title"/>
          </p:nvPr>
        </p:nvSpPr>
        <p:spPr/>
        <p:txBody>
          <a:bodyPr anchor="ctr"/>
          <a:lstStyle/>
          <a:p>
            <a:pPr algn="ctr"/>
            <a:r>
              <a:rPr lang="fr-FR" dirty="0"/>
              <a:t>3) Etape</a:t>
            </a:r>
          </a:p>
        </p:txBody>
      </p:sp>
      <p:sp>
        <p:nvSpPr>
          <p:cNvPr id="3" name="Espace réservé du contenu 2">
            <a:extLst>
              <a:ext uri="{FF2B5EF4-FFF2-40B4-BE49-F238E27FC236}">
                <a16:creationId xmlns:a16="http://schemas.microsoft.com/office/drawing/2014/main" id="{B246CBB6-DF23-4A59-95F5-FB6EA3A31768}"/>
              </a:ext>
            </a:extLst>
          </p:cNvPr>
          <p:cNvSpPr>
            <a:spLocks noGrp="1"/>
          </p:cNvSpPr>
          <p:nvPr>
            <p:ph idx="1"/>
          </p:nvPr>
        </p:nvSpPr>
        <p:spPr>
          <a:xfrm>
            <a:off x="581192" y="3003331"/>
            <a:ext cx="11029615" cy="2855468"/>
          </a:xfrm>
        </p:spPr>
        <p:txBody>
          <a:bodyPr/>
          <a:lstStyle/>
          <a:p>
            <a:r>
              <a:rPr lang="fr-FR" dirty="0"/>
              <a:t>Nous allons utiliser un modèle logistique </a:t>
            </a:r>
            <a:r>
              <a:rPr lang="fr-FR" dirty="0" err="1"/>
              <a:t>multiclasse</a:t>
            </a:r>
            <a:r>
              <a:rPr lang="fr-FR" dirty="0"/>
              <a:t>.</a:t>
            </a:r>
          </a:p>
          <a:p>
            <a:r>
              <a:rPr lang="fr-FR" dirty="0"/>
              <a:t>Le modèle logistique </a:t>
            </a:r>
            <a:r>
              <a:rPr lang="fr-FR" dirty="0" err="1"/>
              <a:t>multiclasse</a:t>
            </a:r>
            <a:r>
              <a:rPr lang="fr-FR" dirty="0"/>
              <a:t> étend le modèle standard en permettant d’augmenter le nombre de variable à prédire (on pourra avoir trois classes ou plus).</a:t>
            </a:r>
          </a:p>
          <a:p>
            <a:r>
              <a:rPr lang="fr-FR" dirty="0"/>
              <a:t>Nous chercherons ici un lien entre les mots plus fréquents dans les ingrédients et le score nutritionnel associé au produit.</a:t>
            </a:r>
          </a:p>
          <a:p>
            <a:r>
              <a:rPr lang="fr-FR" dirty="0"/>
              <a:t>Nous utiliseront la librairie </a:t>
            </a:r>
            <a:r>
              <a:rPr lang="fr-FR" dirty="0" err="1"/>
              <a:t>sci</a:t>
            </a:r>
            <a:r>
              <a:rPr lang="fr-FR" dirty="0"/>
              <a:t>-kit </a:t>
            </a:r>
            <a:r>
              <a:rPr lang="fr-FR" dirty="0" err="1"/>
              <a:t>learn</a:t>
            </a:r>
            <a:r>
              <a:rPr lang="fr-FR" dirty="0"/>
              <a:t> pour développer notre modèle.</a:t>
            </a:r>
          </a:p>
        </p:txBody>
      </p:sp>
      <p:sp>
        <p:nvSpPr>
          <p:cNvPr id="4" name="TextBox 3">
            <a:extLst>
              <a:ext uri="{FF2B5EF4-FFF2-40B4-BE49-F238E27FC236}">
                <a16:creationId xmlns:a16="http://schemas.microsoft.com/office/drawing/2014/main" id="{8CB13E82-ABFF-4B0F-AC0C-EB0AA42AD8FF}"/>
              </a:ext>
            </a:extLst>
          </p:cNvPr>
          <p:cNvSpPr txBox="1"/>
          <p:nvPr/>
        </p:nvSpPr>
        <p:spPr>
          <a:xfrm>
            <a:off x="526012" y="2475186"/>
            <a:ext cx="7638393" cy="528145"/>
          </a:xfrm>
          <a:prstGeom prst="rect">
            <a:avLst/>
          </a:prstGeom>
          <a:noFill/>
        </p:spPr>
        <p:txBody>
          <a:bodyPr wrap="square" rtlCol="0">
            <a:spAutoFit/>
          </a:bodyPr>
          <a:lstStyle/>
          <a:p>
            <a:r>
              <a:rPr lang="es-ES" sz="2800" dirty="0"/>
              <a:t>Le </a:t>
            </a:r>
            <a:r>
              <a:rPr lang="es-ES" sz="2800" dirty="0" err="1"/>
              <a:t>modèle</a:t>
            </a:r>
            <a:r>
              <a:rPr lang="es-ES" sz="2800" dirty="0"/>
              <a:t> </a:t>
            </a:r>
            <a:r>
              <a:rPr lang="es-ES" sz="2800" dirty="0" err="1"/>
              <a:t>Logistique</a:t>
            </a:r>
            <a:r>
              <a:rPr lang="es-ES" sz="2800" dirty="0"/>
              <a:t> </a:t>
            </a:r>
            <a:r>
              <a:rPr lang="es-ES" sz="2800" dirty="0" err="1"/>
              <a:t>Multiclasse</a:t>
            </a:r>
            <a:r>
              <a:rPr lang="es-ES" sz="2800" dirty="0"/>
              <a:t>:</a:t>
            </a:r>
            <a:endParaRPr lang="en-US" sz="2800" dirty="0"/>
          </a:p>
        </p:txBody>
      </p:sp>
    </p:spTree>
    <p:extLst>
      <p:ext uri="{BB962C8B-B14F-4D97-AF65-F5344CB8AC3E}">
        <p14:creationId xmlns:p14="http://schemas.microsoft.com/office/powerpoint/2010/main" val="32192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D6BE6-45D2-4307-BD5C-C8563C511D1F}"/>
              </a:ext>
            </a:extLst>
          </p:cNvPr>
          <p:cNvSpPr>
            <a:spLocks noGrp="1"/>
          </p:cNvSpPr>
          <p:nvPr>
            <p:ph type="title"/>
          </p:nvPr>
        </p:nvSpPr>
        <p:spPr/>
        <p:txBody>
          <a:bodyPr anchor="ctr"/>
          <a:lstStyle/>
          <a:p>
            <a:pPr algn="ctr"/>
            <a:r>
              <a:rPr lang="fr-FR" dirty="0"/>
              <a:t>Résultats</a:t>
            </a:r>
          </a:p>
        </p:txBody>
      </p:sp>
      <p:sp>
        <p:nvSpPr>
          <p:cNvPr id="3" name="Espace réservé du contenu 2">
            <a:extLst>
              <a:ext uri="{FF2B5EF4-FFF2-40B4-BE49-F238E27FC236}">
                <a16:creationId xmlns:a16="http://schemas.microsoft.com/office/drawing/2014/main" id="{B246CBB6-DF23-4A59-95F5-FB6EA3A31768}"/>
              </a:ext>
            </a:extLst>
          </p:cNvPr>
          <p:cNvSpPr>
            <a:spLocks noGrp="1"/>
          </p:cNvSpPr>
          <p:nvPr>
            <p:ph idx="1"/>
          </p:nvPr>
        </p:nvSpPr>
        <p:spPr>
          <a:xfrm>
            <a:off x="6360694" y="5091026"/>
            <a:ext cx="5250114" cy="1625758"/>
          </a:xfrm>
        </p:spPr>
        <p:txBody>
          <a:bodyPr>
            <a:normAutofit/>
          </a:bodyPr>
          <a:lstStyle/>
          <a:p>
            <a:r>
              <a:rPr lang="fr-FR" sz="1400" dirty="0"/>
              <a:t>Le modèle montre une faible connexion entre les mots dans les sections des ingrédients et le score nutritionnel. </a:t>
            </a:r>
          </a:p>
          <a:p>
            <a:r>
              <a:rPr lang="fr-FR" sz="1400" dirty="0"/>
              <a:t>Cependant, si nous étendons notre objectif à leurs voisins, les résultats sont plus prometteurs.</a:t>
            </a:r>
          </a:p>
        </p:txBody>
      </p:sp>
      <p:graphicFrame>
        <p:nvGraphicFramePr>
          <p:cNvPr id="6" name="Tableau 2">
            <a:extLst>
              <a:ext uri="{FF2B5EF4-FFF2-40B4-BE49-F238E27FC236}">
                <a16:creationId xmlns:a16="http://schemas.microsoft.com/office/drawing/2014/main" id="{E6013B01-E2AB-4346-94F7-3BB574F9649E}"/>
              </a:ext>
            </a:extLst>
          </p:cNvPr>
          <p:cNvGraphicFramePr>
            <a:graphicFrameLocks noGrp="1"/>
          </p:cNvGraphicFramePr>
          <p:nvPr>
            <p:extLst>
              <p:ext uri="{D42A27DB-BD31-4B8C-83A1-F6EECF244321}">
                <p14:modId xmlns:p14="http://schemas.microsoft.com/office/powerpoint/2010/main" val="351781669"/>
              </p:ext>
            </p:extLst>
          </p:nvPr>
        </p:nvGraphicFramePr>
        <p:xfrm>
          <a:off x="6291427" y="2361715"/>
          <a:ext cx="5113003" cy="2560320"/>
        </p:xfrm>
        <a:graphic>
          <a:graphicData uri="http://schemas.openxmlformats.org/drawingml/2006/table">
            <a:tbl>
              <a:tblPr firstRow="1" bandRow="1">
                <a:tableStyleId>{5C22544A-7EE6-4342-B048-85BDC9FD1C3A}</a:tableStyleId>
              </a:tblPr>
              <a:tblGrid>
                <a:gridCol w="730429">
                  <a:extLst>
                    <a:ext uri="{9D8B030D-6E8A-4147-A177-3AD203B41FA5}">
                      <a16:colId xmlns:a16="http://schemas.microsoft.com/office/drawing/2014/main" val="3399112905"/>
                    </a:ext>
                  </a:extLst>
                </a:gridCol>
                <a:gridCol w="730429">
                  <a:extLst>
                    <a:ext uri="{9D8B030D-6E8A-4147-A177-3AD203B41FA5}">
                      <a16:colId xmlns:a16="http://schemas.microsoft.com/office/drawing/2014/main" val="1591537865"/>
                    </a:ext>
                  </a:extLst>
                </a:gridCol>
                <a:gridCol w="730429">
                  <a:extLst>
                    <a:ext uri="{9D8B030D-6E8A-4147-A177-3AD203B41FA5}">
                      <a16:colId xmlns:a16="http://schemas.microsoft.com/office/drawing/2014/main" val="4102454541"/>
                    </a:ext>
                  </a:extLst>
                </a:gridCol>
                <a:gridCol w="730429">
                  <a:extLst>
                    <a:ext uri="{9D8B030D-6E8A-4147-A177-3AD203B41FA5}">
                      <a16:colId xmlns:a16="http://schemas.microsoft.com/office/drawing/2014/main" val="2305147299"/>
                    </a:ext>
                  </a:extLst>
                </a:gridCol>
                <a:gridCol w="730429">
                  <a:extLst>
                    <a:ext uri="{9D8B030D-6E8A-4147-A177-3AD203B41FA5}">
                      <a16:colId xmlns:a16="http://schemas.microsoft.com/office/drawing/2014/main" val="1955446585"/>
                    </a:ext>
                  </a:extLst>
                </a:gridCol>
                <a:gridCol w="730429">
                  <a:extLst>
                    <a:ext uri="{9D8B030D-6E8A-4147-A177-3AD203B41FA5}">
                      <a16:colId xmlns:a16="http://schemas.microsoft.com/office/drawing/2014/main" val="1649108910"/>
                    </a:ext>
                  </a:extLst>
                </a:gridCol>
                <a:gridCol w="730429">
                  <a:extLst>
                    <a:ext uri="{9D8B030D-6E8A-4147-A177-3AD203B41FA5}">
                      <a16:colId xmlns:a16="http://schemas.microsoft.com/office/drawing/2014/main" val="329000445"/>
                    </a:ext>
                  </a:extLst>
                </a:gridCol>
              </a:tblGrid>
              <a:tr h="286103">
                <a:tc rowSpan="7">
                  <a:txBody>
                    <a:bodyPr/>
                    <a:lstStyle/>
                    <a:p>
                      <a:pPr algn="ctr"/>
                      <a:r>
                        <a:rPr lang="fr-FR" dirty="0"/>
                        <a:t>Valeurs prédites</a:t>
                      </a:r>
                    </a:p>
                  </a:txBody>
                  <a:tcPr vert="vert270" anchor="ctr"/>
                </a:tc>
                <a:tc gridSpan="6">
                  <a:txBody>
                    <a:bodyPr/>
                    <a:lstStyle/>
                    <a:p>
                      <a:pPr algn="ctr"/>
                      <a:r>
                        <a:rPr lang="fr-FR" dirty="0"/>
                        <a:t>Valeurs observées</a:t>
                      </a:r>
                    </a:p>
                  </a:txBody>
                  <a:tcPr anchor="ct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55061268"/>
                  </a:ext>
                </a:extLst>
              </a:tr>
              <a:tr h="286103">
                <a:tc vMerge="1">
                  <a:txBody>
                    <a:bodyPr/>
                    <a:lstStyle/>
                    <a:p>
                      <a:endParaRPr lang="fr-FR"/>
                    </a:p>
                  </a:txBody>
                  <a:tcPr/>
                </a:tc>
                <a:tc>
                  <a:txBody>
                    <a:bodyPr/>
                    <a:lstStyle/>
                    <a:p>
                      <a:pPr algn="ctr"/>
                      <a:endParaRPr lang="fr-FR" dirty="0"/>
                    </a:p>
                  </a:txBody>
                  <a:tcPr anchor="ctr"/>
                </a:tc>
                <a:tc>
                  <a:txBody>
                    <a:bodyPr/>
                    <a:lstStyle/>
                    <a:p>
                      <a:pPr algn="ctr"/>
                      <a:r>
                        <a:rPr lang="fr-FR" dirty="0"/>
                        <a:t>A</a:t>
                      </a:r>
                    </a:p>
                  </a:txBody>
                  <a:tcPr anchor="ctr"/>
                </a:tc>
                <a:tc>
                  <a:txBody>
                    <a:bodyPr/>
                    <a:lstStyle/>
                    <a:p>
                      <a:pPr algn="ctr"/>
                      <a:r>
                        <a:rPr lang="fr-FR" dirty="0"/>
                        <a:t>B</a:t>
                      </a:r>
                    </a:p>
                  </a:txBody>
                  <a:tcPr anchor="ctr"/>
                </a:tc>
                <a:tc>
                  <a:txBody>
                    <a:bodyPr/>
                    <a:lstStyle/>
                    <a:p>
                      <a:pPr algn="ctr"/>
                      <a:r>
                        <a:rPr lang="fr-FR" dirty="0"/>
                        <a:t>C</a:t>
                      </a:r>
                    </a:p>
                  </a:txBody>
                  <a:tcPr anchor="ctr"/>
                </a:tc>
                <a:tc>
                  <a:txBody>
                    <a:bodyPr/>
                    <a:lstStyle/>
                    <a:p>
                      <a:pPr algn="ctr"/>
                      <a:r>
                        <a:rPr lang="fr-FR" dirty="0"/>
                        <a:t>D</a:t>
                      </a:r>
                    </a:p>
                  </a:txBody>
                  <a:tcPr anchor="ctr"/>
                </a:tc>
                <a:tc>
                  <a:txBody>
                    <a:bodyPr/>
                    <a:lstStyle/>
                    <a:p>
                      <a:pPr algn="ctr"/>
                      <a:r>
                        <a:rPr lang="fr-FR" dirty="0"/>
                        <a:t>E</a:t>
                      </a:r>
                    </a:p>
                  </a:txBody>
                  <a:tcPr anchor="ctr"/>
                </a:tc>
                <a:extLst>
                  <a:ext uri="{0D108BD9-81ED-4DB2-BD59-A6C34878D82A}">
                    <a16:rowId xmlns:a16="http://schemas.microsoft.com/office/drawing/2014/main" val="97113330"/>
                  </a:ext>
                </a:extLst>
              </a:tr>
              <a:tr h="286103">
                <a:tc vMerge="1">
                  <a:txBody>
                    <a:bodyPr/>
                    <a:lstStyle/>
                    <a:p>
                      <a:endParaRPr lang="fr-FR"/>
                    </a:p>
                  </a:txBody>
                  <a:tcPr/>
                </a:tc>
                <a:tc>
                  <a:txBody>
                    <a:bodyPr/>
                    <a:lstStyle/>
                    <a:p>
                      <a:pPr algn="ctr"/>
                      <a:r>
                        <a:rPr lang="fr-FR" dirty="0"/>
                        <a:t>A</a:t>
                      </a:r>
                    </a:p>
                  </a:txBody>
                  <a:tcPr anchor="ctr"/>
                </a:tc>
                <a:tc>
                  <a:txBody>
                    <a:bodyPr/>
                    <a:lstStyle/>
                    <a:p>
                      <a:pPr algn="ctr"/>
                      <a:r>
                        <a:rPr lang="fr-FR" dirty="0"/>
                        <a:t>59</a:t>
                      </a:r>
                    </a:p>
                  </a:txBody>
                  <a:tcPr anchor="ctr"/>
                </a:tc>
                <a:tc>
                  <a:txBody>
                    <a:bodyPr/>
                    <a:lstStyle/>
                    <a:p>
                      <a:pPr algn="ctr"/>
                      <a:r>
                        <a:rPr lang="fr-FR" dirty="0"/>
                        <a:t>74</a:t>
                      </a:r>
                    </a:p>
                  </a:txBody>
                  <a:tcPr anchor="ctr"/>
                </a:tc>
                <a:tc>
                  <a:txBody>
                    <a:bodyPr/>
                    <a:lstStyle/>
                    <a:p>
                      <a:pPr algn="ctr"/>
                      <a:r>
                        <a:rPr lang="fr-FR" dirty="0"/>
                        <a:t>15</a:t>
                      </a:r>
                    </a:p>
                  </a:txBody>
                  <a:tcPr anchor="ctr"/>
                </a:tc>
                <a:tc>
                  <a:txBody>
                    <a:bodyPr/>
                    <a:lstStyle/>
                    <a:p>
                      <a:pPr algn="ctr"/>
                      <a:r>
                        <a:rPr lang="fr-FR" dirty="0"/>
                        <a:t>4</a:t>
                      </a:r>
                    </a:p>
                  </a:txBody>
                  <a:tcPr anchor="ctr"/>
                </a:tc>
                <a:tc>
                  <a:txBody>
                    <a:bodyPr/>
                    <a:lstStyle/>
                    <a:p>
                      <a:pPr algn="ctr"/>
                      <a:r>
                        <a:rPr lang="fr-FR" dirty="0"/>
                        <a:t>9</a:t>
                      </a:r>
                    </a:p>
                  </a:txBody>
                  <a:tcPr anchor="ctr"/>
                </a:tc>
                <a:extLst>
                  <a:ext uri="{0D108BD9-81ED-4DB2-BD59-A6C34878D82A}">
                    <a16:rowId xmlns:a16="http://schemas.microsoft.com/office/drawing/2014/main" val="2063953714"/>
                  </a:ext>
                </a:extLst>
              </a:tr>
              <a:tr h="286103">
                <a:tc vMerge="1">
                  <a:txBody>
                    <a:bodyPr/>
                    <a:lstStyle/>
                    <a:p>
                      <a:endParaRPr lang="fr-FR"/>
                    </a:p>
                  </a:txBody>
                  <a:tcPr/>
                </a:tc>
                <a:tc>
                  <a:txBody>
                    <a:bodyPr/>
                    <a:lstStyle/>
                    <a:p>
                      <a:pPr algn="ctr"/>
                      <a:r>
                        <a:rPr lang="fr-FR" dirty="0"/>
                        <a:t>B</a:t>
                      </a:r>
                    </a:p>
                  </a:txBody>
                  <a:tcPr anchor="ctr"/>
                </a:tc>
                <a:tc>
                  <a:txBody>
                    <a:bodyPr/>
                    <a:lstStyle/>
                    <a:p>
                      <a:pPr algn="ctr"/>
                      <a:r>
                        <a:rPr lang="fr-FR" dirty="0"/>
                        <a:t>24</a:t>
                      </a:r>
                    </a:p>
                  </a:txBody>
                  <a:tcPr anchor="ctr"/>
                </a:tc>
                <a:tc>
                  <a:txBody>
                    <a:bodyPr/>
                    <a:lstStyle/>
                    <a:p>
                      <a:pPr algn="ctr"/>
                      <a:r>
                        <a:rPr lang="fr-FR" dirty="0"/>
                        <a:t>135</a:t>
                      </a:r>
                    </a:p>
                  </a:txBody>
                  <a:tcPr anchor="ctr"/>
                </a:tc>
                <a:tc>
                  <a:txBody>
                    <a:bodyPr/>
                    <a:lstStyle/>
                    <a:p>
                      <a:pPr algn="ctr"/>
                      <a:r>
                        <a:rPr lang="fr-FR" dirty="0"/>
                        <a:t>34</a:t>
                      </a:r>
                    </a:p>
                  </a:txBody>
                  <a:tcPr anchor="ctr"/>
                </a:tc>
                <a:tc>
                  <a:txBody>
                    <a:bodyPr/>
                    <a:lstStyle/>
                    <a:p>
                      <a:pPr algn="ctr"/>
                      <a:r>
                        <a:rPr lang="fr-FR" dirty="0"/>
                        <a:t>15</a:t>
                      </a:r>
                    </a:p>
                  </a:txBody>
                  <a:tcPr anchor="ctr"/>
                </a:tc>
                <a:tc>
                  <a:txBody>
                    <a:bodyPr/>
                    <a:lstStyle/>
                    <a:p>
                      <a:pPr algn="ctr"/>
                      <a:r>
                        <a:rPr lang="fr-FR" dirty="0"/>
                        <a:t>37</a:t>
                      </a:r>
                    </a:p>
                  </a:txBody>
                  <a:tcPr anchor="ctr"/>
                </a:tc>
                <a:extLst>
                  <a:ext uri="{0D108BD9-81ED-4DB2-BD59-A6C34878D82A}">
                    <a16:rowId xmlns:a16="http://schemas.microsoft.com/office/drawing/2014/main" val="2514833336"/>
                  </a:ext>
                </a:extLst>
              </a:tr>
              <a:tr h="286103">
                <a:tc vMerge="1">
                  <a:txBody>
                    <a:bodyPr/>
                    <a:lstStyle/>
                    <a:p>
                      <a:endParaRPr lang="fr-FR"/>
                    </a:p>
                  </a:txBody>
                  <a:tcPr/>
                </a:tc>
                <a:tc>
                  <a:txBody>
                    <a:bodyPr/>
                    <a:lstStyle/>
                    <a:p>
                      <a:pPr algn="ctr"/>
                      <a:r>
                        <a:rPr lang="fr-FR" dirty="0"/>
                        <a:t>C</a:t>
                      </a:r>
                    </a:p>
                  </a:txBody>
                  <a:tcPr anchor="ctr"/>
                </a:tc>
                <a:tc>
                  <a:txBody>
                    <a:bodyPr/>
                    <a:lstStyle/>
                    <a:p>
                      <a:pPr algn="ctr"/>
                      <a:r>
                        <a:rPr lang="fr-FR" dirty="0"/>
                        <a:t>14</a:t>
                      </a:r>
                    </a:p>
                  </a:txBody>
                  <a:tcPr anchor="ctr"/>
                </a:tc>
                <a:tc>
                  <a:txBody>
                    <a:bodyPr/>
                    <a:lstStyle/>
                    <a:p>
                      <a:pPr algn="ctr"/>
                      <a:r>
                        <a:rPr lang="fr-FR" dirty="0"/>
                        <a:t>53</a:t>
                      </a:r>
                    </a:p>
                  </a:txBody>
                  <a:tcPr anchor="ctr"/>
                </a:tc>
                <a:tc>
                  <a:txBody>
                    <a:bodyPr/>
                    <a:lstStyle/>
                    <a:p>
                      <a:pPr algn="ctr"/>
                      <a:r>
                        <a:rPr lang="fr-FR" dirty="0"/>
                        <a:t>67</a:t>
                      </a:r>
                    </a:p>
                  </a:txBody>
                  <a:tcPr anchor="ctr"/>
                </a:tc>
                <a:tc>
                  <a:txBody>
                    <a:bodyPr/>
                    <a:lstStyle/>
                    <a:p>
                      <a:pPr algn="ctr"/>
                      <a:r>
                        <a:rPr lang="fr-FR" dirty="0"/>
                        <a:t>23</a:t>
                      </a:r>
                    </a:p>
                  </a:txBody>
                  <a:tcPr anchor="ctr"/>
                </a:tc>
                <a:tc>
                  <a:txBody>
                    <a:bodyPr/>
                    <a:lstStyle/>
                    <a:p>
                      <a:pPr algn="ctr"/>
                      <a:r>
                        <a:rPr lang="fr-FR" dirty="0"/>
                        <a:t>41</a:t>
                      </a:r>
                    </a:p>
                  </a:txBody>
                  <a:tcPr anchor="ctr"/>
                </a:tc>
                <a:extLst>
                  <a:ext uri="{0D108BD9-81ED-4DB2-BD59-A6C34878D82A}">
                    <a16:rowId xmlns:a16="http://schemas.microsoft.com/office/drawing/2014/main" val="3124109882"/>
                  </a:ext>
                </a:extLst>
              </a:tr>
              <a:tr h="286103">
                <a:tc vMerge="1">
                  <a:txBody>
                    <a:bodyPr/>
                    <a:lstStyle/>
                    <a:p>
                      <a:endParaRPr lang="fr-FR"/>
                    </a:p>
                  </a:txBody>
                  <a:tcPr/>
                </a:tc>
                <a:tc>
                  <a:txBody>
                    <a:bodyPr/>
                    <a:lstStyle/>
                    <a:p>
                      <a:pPr algn="ctr"/>
                      <a:r>
                        <a:rPr lang="fr-FR" dirty="0"/>
                        <a:t>D</a:t>
                      </a:r>
                    </a:p>
                  </a:txBody>
                  <a:tcPr anchor="ctr"/>
                </a:tc>
                <a:tc>
                  <a:txBody>
                    <a:bodyPr/>
                    <a:lstStyle/>
                    <a:p>
                      <a:pPr algn="ctr"/>
                      <a:r>
                        <a:rPr lang="fr-FR" dirty="0"/>
                        <a:t>4</a:t>
                      </a:r>
                    </a:p>
                  </a:txBody>
                  <a:tcPr anchor="ctr"/>
                </a:tc>
                <a:tc>
                  <a:txBody>
                    <a:bodyPr/>
                    <a:lstStyle/>
                    <a:p>
                      <a:pPr algn="ctr"/>
                      <a:r>
                        <a:rPr lang="fr-FR" dirty="0"/>
                        <a:t>42</a:t>
                      </a:r>
                    </a:p>
                  </a:txBody>
                  <a:tcPr anchor="ctr"/>
                </a:tc>
                <a:tc>
                  <a:txBody>
                    <a:bodyPr/>
                    <a:lstStyle/>
                    <a:p>
                      <a:pPr algn="ctr"/>
                      <a:r>
                        <a:rPr lang="fr-FR" dirty="0"/>
                        <a:t>50</a:t>
                      </a:r>
                    </a:p>
                  </a:txBody>
                  <a:tcPr anchor="ctr"/>
                </a:tc>
                <a:tc>
                  <a:txBody>
                    <a:bodyPr/>
                    <a:lstStyle/>
                    <a:p>
                      <a:pPr algn="ctr"/>
                      <a:r>
                        <a:rPr lang="fr-FR" dirty="0"/>
                        <a:t>50</a:t>
                      </a:r>
                    </a:p>
                  </a:txBody>
                  <a:tcPr anchor="ctr"/>
                </a:tc>
                <a:tc>
                  <a:txBody>
                    <a:bodyPr/>
                    <a:lstStyle/>
                    <a:p>
                      <a:pPr algn="ctr"/>
                      <a:r>
                        <a:rPr lang="fr-FR" dirty="0"/>
                        <a:t>40</a:t>
                      </a:r>
                    </a:p>
                  </a:txBody>
                  <a:tcPr anchor="ctr"/>
                </a:tc>
                <a:extLst>
                  <a:ext uri="{0D108BD9-81ED-4DB2-BD59-A6C34878D82A}">
                    <a16:rowId xmlns:a16="http://schemas.microsoft.com/office/drawing/2014/main" val="204473919"/>
                  </a:ext>
                </a:extLst>
              </a:tr>
              <a:tr h="286103">
                <a:tc vMerge="1">
                  <a:txBody>
                    <a:bodyPr/>
                    <a:lstStyle/>
                    <a:p>
                      <a:endParaRPr lang="fr-FR"/>
                    </a:p>
                  </a:txBody>
                  <a:tcPr/>
                </a:tc>
                <a:tc>
                  <a:txBody>
                    <a:bodyPr/>
                    <a:lstStyle/>
                    <a:p>
                      <a:pPr algn="ctr"/>
                      <a:r>
                        <a:rPr lang="fr-FR" dirty="0"/>
                        <a:t>E</a:t>
                      </a:r>
                    </a:p>
                  </a:txBody>
                  <a:tcPr anchor="ctr"/>
                </a:tc>
                <a:tc>
                  <a:txBody>
                    <a:bodyPr/>
                    <a:lstStyle/>
                    <a:p>
                      <a:pPr algn="ctr"/>
                      <a:r>
                        <a:rPr lang="fr-FR" dirty="0"/>
                        <a:t>1</a:t>
                      </a:r>
                    </a:p>
                  </a:txBody>
                  <a:tcPr anchor="ctr"/>
                </a:tc>
                <a:tc>
                  <a:txBody>
                    <a:bodyPr/>
                    <a:lstStyle/>
                    <a:p>
                      <a:pPr algn="ctr"/>
                      <a:r>
                        <a:rPr lang="fr-FR" dirty="0"/>
                        <a:t>35</a:t>
                      </a:r>
                    </a:p>
                  </a:txBody>
                  <a:tcPr anchor="ctr"/>
                </a:tc>
                <a:tc>
                  <a:txBody>
                    <a:bodyPr/>
                    <a:lstStyle/>
                    <a:p>
                      <a:pPr algn="ctr"/>
                      <a:r>
                        <a:rPr lang="fr-FR" dirty="0"/>
                        <a:t>16</a:t>
                      </a:r>
                    </a:p>
                  </a:txBody>
                  <a:tcPr anchor="ctr"/>
                </a:tc>
                <a:tc>
                  <a:txBody>
                    <a:bodyPr/>
                    <a:lstStyle/>
                    <a:p>
                      <a:pPr algn="ctr"/>
                      <a:r>
                        <a:rPr lang="fr-FR" dirty="0"/>
                        <a:t>29</a:t>
                      </a:r>
                    </a:p>
                  </a:txBody>
                  <a:tcPr anchor="ctr"/>
                </a:tc>
                <a:tc>
                  <a:txBody>
                    <a:bodyPr/>
                    <a:lstStyle/>
                    <a:p>
                      <a:pPr algn="ctr"/>
                      <a:r>
                        <a:rPr lang="fr-FR" dirty="0"/>
                        <a:t>144</a:t>
                      </a:r>
                    </a:p>
                  </a:txBody>
                  <a:tcPr anchor="ctr"/>
                </a:tc>
                <a:extLst>
                  <a:ext uri="{0D108BD9-81ED-4DB2-BD59-A6C34878D82A}">
                    <a16:rowId xmlns:a16="http://schemas.microsoft.com/office/drawing/2014/main" val="2158804210"/>
                  </a:ext>
                </a:extLst>
              </a:tr>
            </a:tbl>
          </a:graphicData>
        </a:graphic>
      </p:graphicFrame>
      <p:sp>
        <p:nvSpPr>
          <p:cNvPr id="5" name="ZoneTexte 4">
            <a:extLst>
              <a:ext uri="{FF2B5EF4-FFF2-40B4-BE49-F238E27FC236}">
                <a16:creationId xmlns:a16="http://schemas.microsoft.com/office/drawing/2014/main" id="{8F7DF946-DBBC-46B8-B03A-B1A892C719AC}"/>
              </a:ext>
            </a:extLst>
          </p:cNvPr>
          <p:cNvSpPr txBox="1"/>
          <p:nvPr/>
        </p:nvSpPr>
        <p:spPr>
          <a:xfrm>
            <a:off x="397043" y="1884947"/>
            <a:ext cx="11397914" cy="523220"/>
          </a:xfrm>
          <a:prstGeom prst="rect">
            <a:avLst/>
          </a:prstGeom>
          <a:noFill/>
        </p:spPr>
        <p:txBody>
          <a:bodyPr wrap="square" rtlCol="0">
            <a:spAutoFit/>
          </a:bodyPr>
          <a:lstStyle/>
          <a:p>
            <a:r>
              <a:rPr lang="fr-FR" sz="1400" dirty="0"/>
              <a:t>Après avoir appliqué entraîné notre modèle à l’aide de notre package </a:t>
            </a:r>
            <a:r>
              <a:rPr lang="fr-FR" sz="1400" dirty="0" err="1"/>
              <a:t>scikit-learn</a:t>
            </a:r>
            <a:r>
              <a:rPr lang="fr-FR" sz="1400" dirty="0"/>
              <a:t>, sur les données précédentes,  nous </a:t>
            </a:r>
            <a:r>
              <a:rPr lang="fr-FR" sz="1400" dirty="0" err="1"/>
              <a:t>fittions</a:t>
            </a:r>
            <a:r>
              <a:rPr lang="fr-FR" sz="1400" dirty="0"/>
              <a:t> celui-ci.  Tout ce travail est réalisé sur la base scrappée et nettoyée puis binarisée.</a:t>
            </a:r>
          </a:p>
        </p:txBody>
      </p:sp>
      <p:pic>
        <p:nvPicPr>
          <p:cNvPr id="4" name="Image 3">
            <a:extLst>
              <a:ext uri="{FF2B5EF4-FFF2-40B4-BE49-F238E27FC236}">
                <a16:creationId xmlns:a16="http://schemas.microsoft.com/office/drawing/2014/main" id="{72D9DA68-B957-451E-A848-91F4A06E91E0}"/>
              </a:ext>
            </a:extLst>
          </p:cNvPr>
          <p:cNvPicPr>
            <a:picLocks noChangeAspect="1"/>
          </p:cNvPicPr>
          <p:nvPr/>
        </p:nvPicPr>
        <p:blipFill rotWithShape="1">
          <a:blip r:embed="rId2"/>
          <a:srcRect l="23487" t="45731" r="20526" b="24327"/>
          <a:stretch/>
        </p:blipFill>
        <p:spPr>
          <a:xfrm>
            <a:off x="397043" y="2740859"/>
            <a:ext cx="5180550" cy="1558426"/>
          </a:xfrm>
          <a:prstGeom prst="rect">
            <a:avLst/>
          </a:prstGeom>
        </p:spPr>
      </p:pic>
      <p:sp>
        <p:nvSpPr>
          <p:cNvPr id="7" name="ZoneTexte 6">
            <a:extLst>
              <a:ext uri="{FF2B5EF4-FFF2-40B4-BE49-F238E27FC236}">
                <a16:creationId xmlns:a16="http://schemas.microsoft.com/office/drawing/2014/main" id="{35AAC53D-0CEE-4320-BBE0-02E983BD69A1}"/>
              </a:ext>
            </a:extLst>
          </p:cNvPr>
          <p:cNvSpPr txBox="1"/>
          <p:nvPr/>
        </p:nvSpPr>
        <p:spPr>
          <a:xfrm>
            <a:off x="430816" y="4299285"/>
            <a:ext cx="5113003" cy="246221"/>
          </a:xfrm>
          <a:prstGeom prst="rect">
            <a:avLst/>
          </a:prstGeom>
          <a:noFill/>
        </p:spPr>
        <p:txBody>
          <a:bodyPr wrap="square" rtlCol="0">
            <a:spAutoFit/>
          </a:bodyPr>
          <a:lstStyle/>
          <a:p>
            <a:pPr algn="ctr"/>
            <a:r>
              <a:rPr lang="fr-FR" sz="1000" u="sng" dirty="0"/>
              <a:t>Exemple de la base d’entraînement </a:t>
            </a:r>
            <a:r>
              <a:rPr lang="fr-FR" sz="1000" u="sng" dirty="0" err="1"/>
              <a:t>dummie</a:t>
            </a:r>
            <a:endParaRPr lang="fr-FR" sz="1000" u="sng" dirty="0"/>
          </a:p>
        </p:txBody>
      </p:sp>
      <p:sp>
        <p:nvSpPr>
          <p:cNvPr id="8" name="Espace réservé du contenu 2">
            <a:extLst>
              <a:ext uri="{FF2B5EF4-FFF2-40B4-BE49-F238E27FC236}">
                <a16:creationId xmlns:a16="http://schemas.microsoft.com/office/drawing/2014/main" id="{9AF8B3F1-A5AE-476A-83A9-D1A4D9612A7F}"/>
              </a:ext>
            </a:extLst>
          </p:cNvPr>
          <p:cNvSpPr txBox="1">
            <a:spLocks/>
          </p:cNvSpPr>
          <p:nvPr/>
        </p:nvSpPr>
        <p:spPr>
          <a:xfrm>
            <a:off x="430816" y="4922035"/>
            <a:ext cx="5250114" cy="162575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1400" dirty="0"/>
              <a:t>Dans un premier temps, nous entraînons notre modèle, afin que </a:t>
            </a:r>
            <a:r>
              <a:rPr lang="fr-FR" sz="1400" dirty="0" err="1"/>
              <a:t>celui-di</a:t>
            </a:r>
            <a:r>
              <a:rPr lang="fr-FR" sz="1400" dirty="0"/>
              <a:t> identifie les relations entre les divers ingrédients et la note </a:t>
            </a:r>
            <a:r>
              <a:rPr lang="fr-FR" sz="1400" dirty="0" err="1"/>
              <a:t>Nutriscore</a:t>
            </a:r>
            <a:r>
              <a:rPr lang="fr-FR" sz="1400" dirty="0"/>
              <a:t>.</a:t>
            </a:r>
          </a:p>
          <a:p>
            <a:r>
              <a:rPr lang="fr-FR" sz="1400" dirty="0"/>
              <a:t>Puis dans un second temps nous testons cet apprentissage sur un jeu de test. Nous pourrons ainsi voir s’il est </a:t>
            </a:r>
            <a:r>
              <a:rPr lang="fr-FR" sz="1400" dirty="0" err="1"/>
              <a:t>possibole</a:t>
            </a:r>
            <a:r>
              <a:rPr lang="fr-FR" sz="1400" dirty="0"/>
              <a:t> d’obtenir par la suite une évaluation de score moyen pour un profil d’allergie.</a:t>
            </a:r>
          </a:p>
        </p:txBody>
      </p:sp>
    </p:spTree>
    <p:extLst>
      <p:ext uri="{BB962C8B-B14F-4D97-AF65-F5344CB8AC3E}">
        <p14:creationId xmlns:p14="http://schemas.microsoft.com/office/powerpoint/2010/main" val="409498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D6BE6-45D2-4307-BD5C-C8563C511D1F}"/>
              </a:ext>
            </a:extLst>
          </p:cNvPr>
          <p:cNvSpPr>
            <a:spLocks noGrp="1"/>
          </p:cNvSpPr>
          <p:nvPr>
            <p:ph type="title"/>
          </p:nvPr>
        </p:nvSpPr>
        <p:spPr/>
        <p:txBody>
          <a:bodyPr anchor="ctr"/>
          <a:lstStyle/>
          <a:p>
            <a:pPr algn="ctr"/>
            <a:r>
              <a:rPr lang="fr-FR" dirty="0"/>
              <a:t>Application du modèle aux allergies</a:t>
            </a:r>
          </a:p>
        </p:txBody>
      </p:sp>
      <p:sp>
        <p:nvSpPr>
          <p:cNvPr id="3" name="Espace réservé du contenu 2">
            <a:extLst>
              <a:ext uri="{FF2B5EF4-FFF2-40B4-BE49-F238E27FC236}">
                <a16:creationId xmlns:a16="http://schemas.microsoft.com/office/drawing/2014/main" id="{B246CBB6-DF23-4A59-95F5-FB6EA3A31768}"/>
              </a:ext>
            </a:extLst>
          </p:cNvPr>
          <p:cNvSpPr>
            <a:spLocks noGrp="1"/>
          </p:cNvSpPr>
          <p:nvPr>
            <p:ph idx="1"/>
          </p:nvPr>
        </p:nvSpPr>
        <p:spPr>
          <a:xfrm>
            <a:off x="581192" y="5524738"/>
            <a:ext cx="3172661" cy="1116694"/>
          </a:xfrm>
        </p:spPr>
        <p:txBody>
          <a:bodyPr>
            <a:normAutofit/>
          </a:bodyPr>
          <a:lstStyle/>
          <a:p>
            <a:r>
              <a:rPr lang="fr-FR" sz="1200" dirty="0"/>
              <a:t>Nous souhaitons estimer le score nutritionnel moyen disponible pour un client compte tenu des restrictions de ses allergies. </a:t>
            </a:r>
          </a:p>
        </p:txBody>
      </p:sp>
      <p:sp>
        <p:nvSpPr>
          <p:cNvPr id="4" name="TextBox 3">
            <a:extLst>
              <a:ext uri="{FF2B5EF4-FFF2-40B4-BE49-F238E27FC236}">
                <a16:creationId xmlns:a16="http://schemas.microsoft.com/office/drawing/2014/main" id="{8CB13E82-ABFF-4B0F-AC0C-EB0AA42AD8FF}"/>
              </a:ext>
            </a:extLst>
          </p:cNvPr>
          <p:cNvSpPr txBox="1"/>
          <p:nvPr/>
        </p:nvSpPr>
        <p:spPr>
          <a:xfrm>
            <a:off x="1357228" y="5126560"/>
            <a:ext cx="1762961" cy="276999"/>
          </a:xfrm>
          <a:prstGeom prst="rect">
            <a:avLst/>
          </a:prstGeom>
          <a:noFill/>
        </p:spPr>
        <p:txBody>
          <a:bodyPr wrap="square" rtlCol="0">
            <a:spAutoFit/>
          </a:bodyPr>
          <a:lstStyle/>
          <a:p>
            <a:r>
              <a:rPr lang="es-ES" sz="1200" u="sng" dirty="0" err="1"/>
              <a:t>Parametrage</a:t>
            </a:r>
            <a:r>
              <a:rPr lang="es-ES" sz="1200" u="sng" dirty="0"/>
              <a:t> du modele:</a:t>
            </a:r>
            <a:endParaRPr lang="en-US" sz="1200" u="sng" dirty="0"/>
          </a:p>
        </p:txBody>
      </p:sp>
      <p:pic>
        <p:nvPicPr>
          <p:cNvPr id="7" name="Picture 6">
            <a:extLst>
              <a:ext uri="{FF2B5EF4-FFF2-40B4-BE49-F238E27FC236}">
                <a16:creationId xmlns:a16="http://schemas.microsoft.com/office/drawing/2014/main" id="{0B3D6FBA-7676-433B-BB53-499633DDE407}"/>
              </a:ext>
            </a:extLst>
          </p:cNvPr>
          <p:cNvPicPr>
            <a:picLocks noChangeAspect="1"/>
          </p:cNvPicPr>
          <p:nvPr/>
        </p:nvPicPr>
        <p:blipFill>
          <a:blip r:embed="rId2"/>
          <a:stretch>
            <a:fillRect/>
          </a:stretch>
        </p:blipFill>
        <p:spPr>
          <a:xfrm>
            <a:off x="581192" y="2705757"/>
            <a:ext cx="3443372" cy="2388760"/>
          </a:xfrm>
          <a:prstGeom prst="rect">
            <a:avLst/>
          </a:prstGeom>
        </p:spPr>
      </p:pic>
      <p:sp>
        <p:nvSpPr>
          <p:cNvPr id="6" name="ZoneTexte 5">
            <a:extLst>
              <a:ext uri="{FF2B5EF4-FFF2-40B4-BE49-F238E27FC236}">
                <a16:creationId xmlns:a16="http://schemas.microsoft.com/office/drawing/2014/main" id="{B29757DE-E4D5-4AE7-A394-15109224DB4B}"/>
              </a:ext>
            </a:extLst>
          </p:cNvPr>
          <p:cNvSpPr txBox="1"/>
          <p:nvPr/>
        </p:nvSpPr>
        <p:spPr>
          <a:xfrm>
            <a:off x="397043" y="1884947"/>
            <a:ext cx="11397914" cy="523220"/>
          </a:xfrm>
          <a:prstGeom prst="rect">
            <a:avLst/>
          </a:prstGeom>
          <a:noFill/>
        </p:spPr>
        <p:txBody>
          <a:bodyPr wrap="square" rtlCol="0">
            <a:spAutoFit/>
          </a:bodyPr>
          <a:lstStyle/>
          <a:p>
            <a:r>
              <a:rPr lang="fr-FR" sz="1400" dirty="0"/>
              <a:t>Pour adapter le modèle à l’analyse, le programme permet de sélectionner les possibilités de produits en fonction des allergies. L’utilisateur n’aura alors qu’à paramétrer la requête.</a:t>
            </a:r>
          </a:p>
        </p:txBody>
      </p:sp>
      <p:pic>
        <p:nvPicPr>
          <p:cNvPr id="8" name="Picture 4">
            <a:extLst>
              <a:ext uri="{FF2B5EF4-FFF2-40B4-BE49-F238E27FC236}">
                <a16:creationId xmlns:a16="http://schemas.microsoft.com/office/drawing/2014/main" id="{961DB54B-DF06-4C87-882D-6F5339CCC031}"/>
              </a:ext>
            </a:extLst>
          </p:cNvPr>
          <p:cNvPicPr>
            <a:picLocks noChangeAspect="1"/>
          </p:cNvPicPr>
          <p:nvPr/>
        </p:nvPicPr>
        <p:blipFill>
          <a:blip r:embed="rId3"/>
          <a:stretch>
            <a:fillRect/>
          </a:stretch>
        </p:blipFill>
        <p:spPr>
          <a:xfrm>
            <a:off x="6268116" y="2978360"/>
            <a:ext cx="4740051" cy="1135478"/>
          </a:xfrm>
          <a:prstGeom prst="rect">
            <a:avLst/>
          </a:prstGeom>
        </p:spPr>
      </p:pic>
      <p:sp>
        <p:nvSpPr>
          <p:cNvPr id="10" name="TextBox 3">
            <a:extLst>
              <a:ext uri="{FF2B5EF4-FFF2-40B4-BE49-F238E27FC236}">
                <a16:creationId xmlns:a16="http://schemas.microsoft.com/office/drawing/2014/main" id="{0D931926-D179-4F70-992E-64DD83FEF646}"/>
              </a:ext>
            </a:extLst>
          </p:cNvPr>
          <p:cNvSpPr txBox="1"/>
          <p:nvPr/>
        </p:nvSpPr>
        <p:spPr>
          <a:xfrm>
            <a:off x="7756662" y="4281062"/>
            <a:ext cx="1762961" cy="276999"/>
          </a:xfrm>
          <a:prstGeom prst="rect">
            <a:avLst/>
          </a:prstGeom>
          <a:noFill/>
        </p:spPr>
        <p:txBody>
          <a:bodyPr wrap="square" rtlCol="0">
            <a:spAutoFit/>
          </a:bodyPr>
          <a:lstStyle/>
          <a:p>
            <a:r>
              <a:rPr lang="es-ES" sz="1200" u="sng" dirty="0" err="1"/>
              <a:t>Application</a:t>
            </a:r>
            <a:r>
              <a:rPr lang="es-ES" sz="1200" u="sng" dirty="0"/>
              <a:t> du modele:</a:t>
            </a:r>
            <a:endParaRPr lang="en-US" sz="1200" u="sng" dirty="0"/>
          </a:p>
        </p:txBody>
      </p:sp>
      <p:sp>
        <p:nvSpPr>
          <p:cNvPr id="11" name="Espace réservé du contenu 2">
            <a:extLst>
              <a:ext uri="{FF2B5EF4-FFF2-40B4-BE49-F238E27FC236}">
                <a16:creationId xmlns:a16="http://schemas.microsoft.com/office/drawing/2014/main" id="{E209089C-14F8-4920-91ED-FE1C1078342D}"/>
              </a:ext>
            </a:extLst>
          </p:cNvPr>
          <p:cNvSpPr txBox="1">
            <a:spLocks/>
          </p:cNvSpPr>
          <p:nvPr/>
        </p:nvSpPr>
        <p:spPr>
          <a:xfrm>
            <a:off x="6618674" y="4725285"/>
            <a:ext cx="4038933" cy="16814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1200" dirty="0"/>
              <a:t>Après avoir pris la probabilité de trouver un mot parmi le produit auquel le client a accès, nous estimons la classe pour ces probabilités et montrons les résultats à l'utilisateur.</a:t>
            </a:r>
          </a:p>
        </p:txBody>
      </p:sp>
    </p:spTree>
    <p:extLst>
      <p:ext uri="{BB962C8B-B14F-4D97-AF65-F5344CB8AC3E}">
        <p14:creationId xmlns:p14="http://schemas.microsoft.com/office/powerpoint/2010/main" val="43185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43">
            <a:extLst>
              <a:ext uri="{FF2B5EF4-FFF2-40B4-BE49-F238E27FC236}">
                <a16:creationId xmlns:a16="http://schemas.microsoft.com/office/drawing/2014/main" id="{57EAFDA3-92F8-4C08-A3CE-712998F3514D}"/>
              </a:ext>
            </a:extLst>
          </p:cNvPr>
          <p:cNvPicPr>
            <a:picLocks noChangeAspect="1"/>
          </p:cNvPicPr>
          <p:nvPr/>
        </p:nvPicPr>
        <p:blipFill>
          <a:blip r:embed="rId2">
            <a:clrChange>
              <a:clrFrom>
                <a:srgbClr val="EEEEEE"/>
              </a:clrFrom>
              <a:clrTo>
                <a:srgbClr val="EEEEEE">
                  <a:alpha val="0"/>
                </a:srgbClr>
              </a:clrTo>
            </a:clrChange>
          </a:blip>
          <a:stretch>
            <a:fillRect/>
          </a:stretch>
        </p:blipFill>
        <p:spPr>
          <a:xfrm>
            <a:off x="3128213" y="2648398"/>
            <a:ext cx="4785818" cy="3190545"/>
          </a:xfrm>
          <a:prstGeom prst="rect">
            <a:avLst/>
          </a:prstGeom>
        </p:spPr>
      </p:pic>
      <p:sp>
        <p:nvSpPr>
          <p:cNvPr id="2" name="Titre 1">
            <a:extLst>
              <a:ext uri="{FF2B5EF4-FFF2-40B4-BE49-F238E27FC236}">
                <a16:creationId xmlns:a16="http://schemas.microsoft.com/office/drawing/2014/main" id="{BF831741-D1C7-4A72-A2CF-A7D6E53D2C32}"/>
              </a:ext>
            </a:extLst>
          </p:cNvPr>
          <p:cNvSpPr>
            <a:spLocks noGrp="1"/>
          </p:cNvSpPr>
          <p:nvPr>
            <p:ph type="title"/>
          </p:nvPr>
        </p:nvSpPr>
        <p:spPr/>
        <p:txBody>
          <a:bodyPr anchor="ctr"/>
          <a:lstStyle/>
          <a:p>
            <a:pPr algn="ctr"/>
            <a:r>
              <a:rPr lang="fr-FR" dirty="0"/>
              <a:t>Notice des notebooks </a:t>
            </a:r>
          </a:p>
        </p:txBody>
      </p:sp>
      <p:sp>
        <p:nvSpPr>
          <p:cNvPr id="6" name="Rectangle 5">
            <a:extLst>
              <a:ext uri="{FF2B5EF4-FFF2-40B4-BE49-F238E27FC236}">
                <a16:creationId xmlns:a16="http://schemas.microsoft.com/office/drawing/2014/main" id="{0D249BBA-7A11-4275-B8E1-D445BB4EA755}"/>
              </a:ext>
            </a:extLst>
          </p:cNvPr>
          <p:cNvSpPr/>
          <p:nvPr/>
        </p:nvSpPr>
        <p:spPr>
          <a:xfrm>
            <a:off x="1636296" y="3906252"/>
            <a:ext cx="2286000" cy="8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Notebook </a:t>
            </a:r>
          </a:p>
          <a:p>
            <a:pPr algn="ctr"/>
            <a:r>
              <a:rPr lang="fr-FR" dirty="0"/>
              <a:t>« </a:t>
            </a:r>
            <a:r>
              <a:rPr lang="fr-FR" dirty="0" err="1"/>
              <a:t>WebScrapping</a:t>
            </a:r>
            <a:r>
              <a:rPr lang="fr-FR" dirty="0"/>
              <a:t> »</a:t>
            </a:r>
          </a:p>
          <a:p>
            <a:pPr algn="ctr"/>
            <a:r>
              <a:rPr lang="fr-FR" sz="1400" dirty="0"/>
              <a:t>{Extraction des données}</a:t>
            </a:r>
          </a:p>
        </p:txBody>
      </p:sp>
      <p:sp>
        <p:nvSpPr>
          <p:cNvPr id="7" name="Rectangle 6">
            <a:extLst>
              <a:ext uri="{FF2B5EF4-FFF2-40B4-BE49-F238E27FC236}">
                <a16:creationId xmlns:a16="http://schemas.microsoft.com/office/drawing/2014/main" id="{24E9174C-8037-4C80-B215-7107AD5D2C27}"/>
              </a:ext>
            </a:extLst>
          </p:cNvPr>
          <p:cNvSpPr/>
          <p:nvPr/>
        </p:nvSpPr>
        <p:spPr>
          <a:xfrm>
            <a:off x="4359443" y="1968735"/>
            <a:ext cx="2286000" cy="8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Notebook </a:t>
            </a:r>
          </a:p>
          <a:p>
            <a:pPr algn="ctr"/>
            <a:r>
              <a:rPr lang="fr-FR" dirty="0"/>
              <a:t>«</a:t>
            </a:r>
            <a:r>
              <a:rPr lang="fr-FR" dirty="0" err="1"/>
              <a:t>text_treatment</a:t>
            </a:r>
            <a:r>
              <a:rPr lang="fr-FR" dirty="0"/>
              <a:t>»</a:t>
            </a:r>
          </a:p>
          <a:p>
            <a:pPr algn="ctr"/>
            <a:r>
              <a:rPr lang="fr-FR" sz="1400" dirty="0"/>
              <a:t>{Nettoyage des données}</a:t>
            </a:r>
          </a:p>
        </p:txBody>
      </p:sp>
      <p:sp>
        <p:nvSpPr>
          <p:cNvPr id="8" name="Rectangle 7">
            <a:extLst>
              <a:ext uri="{FF2B5EF4-FFF2-40B4-BE49-F238E27FC236}">
                <a16:creationId xmlns:a16="http://schemas.microsoft.com/office/drawing/2014/main" id="{96875AB1-D199-4263-970E-A09C0F2DE98D}"/>
              </a:ext>
            </a:extLst>
          </p:cNvPr>
          <p:cNvSpPr/>
          <p:nvPr/>
        </p:nvSpPr>
        <p:spPr>
          <a:xfrm>
            <a:off x="4359443" y="5806927"/>
            <a:ext cx="2286000" cy="938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Notebook </a:t>
            </a:r>
          </a:p>
          <a:p>
            <a:pPr algn="ctr"/>
            <a:r>
              <a:rPr lang="fr-FR" dirty="0"/>
              <a:t>«Model-application»</a:t>
            </a:r>
          </a:p>
          <a:p>
            <a:pPr algn="ctr"/>
            <a:r>
              <a:rPr lang="fr-FR" sz="1400" dirty="0"/>
              <a:t>{Application aux différentes allergies}</a:t>
            </a:r>
          </a:p>
        </p:txBody>
      </p:sp>
      <p:sp>
        <p:nvSpPr>
          <p:cNvPr id="9" name="Rectangle 8">
            <a:extLst>
              <a:ext uri="{FF2B5EF4-FFF2-40B4-BE49-F238E27FC236}">
                <a16:creationId xmlns:a16="http://schemas.microsoft.com/office/drawing/2014/main" id="{DB8DCEFD-F35C-4CB6-9727-9A435F3CB187}"/>
              </a:ext>
            </a:extLst>
          </p:cNvPr>
          <p:cNvSpPr/>
          <p:nvPr/>
        </p:nvSpPr>
        <p:spPr>
          <a:xfrm>
            <a:off x="7459579" y="2843030"/>
            <a:ext cx="3015916" cy="8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Notebook </a:t>
            </a:r>
          </a:p>
          <a:p>
            <a:pPr algn="ctr"/>
            <a:r>
              <a:rPr lang="fr-FR" sz="1600" dirty="0"/>
              <a:t>«Descriptive stats &amp; </a:t>
            </a:r>
            <a:r>
              <a:rPr lang="fr-FR" sz="1600" dirty="0" err="1"/>
              <a:t>Wordcloud</a:t>
            </a:r>
            <a:r>
              <a:rPr lang="fr-FR" sz="1600" dirty="0"/>
              <a:t> »</a:t>
            </a:r>
          </a:p>
          <a:p>
            <a:pPr algn="ctr"/>
            <a:r>
              <a:rPr lang="fr-FR" sz="1400" dirty="0"/>
              <a:t>{Analyse des données}</a:t>
            </a:r>
          </a:p>
        </p:txBody>
      </p:sp>
      <p:sp>
        <p:nvSpPr>
          <p:cNvPr id="10" name="Rectangle 9">
            <a:extLst>
              <a:ext uri="{FF2B5EF4-FFF2-40B4-BE49-F238E27FC236}">
                <a16:creationId xmlns:a16="http://schemas.microsoft.com/office/drawing/2014/main" id="{1DA5880A-AAA3-4663-BCAA-4460536B378A}"/>
              </a:ext>
            </a:extLst>
          </p:cNvPr>
          <p:cNvSpPr/>
          <p:nvPr/>
        </p:nvSpPr>
        <p:spPr>
          <a:xfrm>
            <a:off x="7459579" y="4780547"/>
            <a:ext cx="3015916" cy="87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Notebook </a:t>
            </a:r>
          </a:p>
          <a:p>
            <a:pPr algn="ctr"/>
            <a:r>
              <a:rPr lang="fr-FR" dirty="0"/>
              <a:t>« </a:t>
            </a:r>
            <a:r>
              <a:rPr lang="fr-FR" dirty="0" err="1"/>
              <a:t>logit_model</a:t>
            </a:r>
            <a:r>
              <a:rPr lang="fr-FR" dirty="0"/>
              <a:t> »</a:t>
            </a:r>
          </a:p>
          <a:p>
            <a:pPr algn="ctr"/>
            <a:r>
              <a:rPr lang="fr-FR" sz="1400" dirty="0"/>
              <a:t>{Implémentation de modèle}</a:t>
            </a:r>
          </a:p>
        </p:txBody>
      </p:sp>
      <p:cxnSp>
        <p:nvCxnSpPr>
          <p:cNvPr id="12" name="Connecteur droit avec flèche 11">
            <a:extLst>
              <a:ext uri="{FF2B5EF4-FFF2-40B4-BE49-F238E27FC236}">
                <a16:creationId xmlns:a16="http://schemas.microsoft.com/office/drawing/2014/main" id="{F69732CD-8896-4AE3-8BC3-64B8E6863A8C}"/>
              </a:ext>
            </a:extLst>
          </p:cNvPr>
          <p:cNvCxnSpPr>
            <a:stCxn id="6" idx="0"/>
            <a:endCxn id="7" idx="1"/>
          </p:cNvCxnSpPr>
          <p:nvPr/>
        </p:nvCxnSpPr>
        <p:spPr>
          <a:xfrm flipV="1">
            <a:off x="2779296" y="2405883"/>
            <a:ext cx="1580147" cy="1500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BBA1AFE9-BDAC-43F7-AA51-C9994B226458}"/>
              </a:ext>
            </a:extLst>
          </p:cNvPr>
          <p:cNvCxnSpPr>
            <a:cxnSpLocks/>
            <a:stCxn id="7" idx="3"/>
            <a:endCxn id="9" idx="1"/>
          </p:cNvCxnSpPr>
          <p:nvPr/>
        </p:nvCxnSpPr>
        <p:spPr>
          <a:xfrm>
            <a:off x="6645443" y="2405883"/>
            <a:ext cx="814136" cy="87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5DD79DB-132A-4BAB-8A97-83C10B560A57}"/>
              </a:ext>
            </a:extLst>
          </p:cNvPr>
          <p:cNvCxnSpPr>
            <a:cxnSpLocks/>
            <a:stCxn id="9" idx="2"/>
            <a:endCxn id="10" idx="0"/>
          </p:cNvCxnSpPr>
          <p:nvPr/>
        </p:nvCxnSpPr>
        <p:spPr>
          <a:xfrm>
            <a:off x="8967537" y="3717325"/>
            <a:ext cx="0" cy="106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EE5C3FD6-C92D-4C36-AC4D-5924E422FB1D}"/>
              </a:ext>
            </a:extLst>
          </p:cNvPr>
          <p:cNvCxnSpPr>
            <a:cxnSpLocks/>
            <a:stCxn id="10" idx="1"/>
            <a:endCxn id="8" idx="3"/>
          </p:cNvCxnSpPr>
          <p:nvPr/>
        </p:nvCxnSpPr>
        <p:spPr>
          <a:xfrm flipH="1">
            <a:off x="6645443" y="5217695"/>
            <a:ext cx="814136" cy="105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768ECBD-265C-4152-A462-8287060BDCEC}"/>
              </a:ext>
            </a:extLst>
          </p:cNvPr>
          <p:cNvCxnSpPr>
            <a:cxnSpLocks/>
            <a:stCxn id="8" idx="1"/>
            <a:endCxn id="6" idx="2"/>
          </p:cNvCxnSpPr>
          <p:nvPr/>
        </p:nvCxnSpPr>
        <p:spPr>
          <a:xfrm flipH="1" flipV="1">
            <a:off x="2779296" y="4780547"/>
            <a:ext cx="1580147" cy="149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757298EF-27F0-48FF-B2AE-F5BDD38E13C6}"/>
              </a:ext>
            </a:extLst>
          </p:cNvPr>
          <p:cNvSpPr txBox="1"/>
          <p:nvPr/>
        </p:nvSpPr>
        <p:spPr>
          <a:xfrm>
            <a:off x="1937085" y="2879068"/>
            <a:ext cx="1684421" cy="276999"/>
          </a:xfrm>
          <a:prstGeom prst="rect">
            <a:avLst/>
          </a:prstGeom>
          <a:noFill/>
        </p:spPr>
        <p:txBody>
          <a:bodyPr wrap="square" rtlCol="0">
            <a:spAutoFit/>
          </a:bodyPr>
          <a:lstStyle/>
          <a:p>
            <a:r>
              <a:rPr lang="fr-FR" sz="1200" dirty="0"/>
              <a:t>1) Apport des données.</a:t>
            </a:r>
          </a:p>
        </p:txBody>
      </p:sp>
      <p:sp>
        <p:nvSpPr>
          <p:cNvPr id="38" name="ZoneTexte 37">
            <a:extLst>
              <a:ext uri="{FF2B5EF4-FFF2-40B4-BE49-F238E27FC236}">
                <a16:creationId xmlns:a16="http://schemas.microsoft.com/office/drawing/2014/main" id="{14C59BDF-3C99-4AB6-861B-432372269D6A}"/>
              </a:ext>
            </a:extLst>
          </p:cNvPr>
          <p:cNvSpPr txBox="1"/>
          <p:nvPr/>
        </p:nvSpPr>
        <p:spPr>
          <a:xfrm>
            <a:off x="6862011" y="2317513"/>
            <a:ext cx="1684421" cy="461665"/>
          </a:xfrm>
          <a:prstGeom prst="rect">
            <a:avLst/>
          </a:prstGeom>
          <a:noFill/>
        </p:spPr>
        <p:txBody>
          <a:bodyPr wrap="square" rtlCol="0">
            <a:spAutoFit/>
          </a:bodyPr>
          <a:lstStyle/>
          <a:p>
            <a:r>
              <a:rPr lang="fr-FR" sz="1200" dirty="0"/>
              <a:t>2) Traitement des données extraites.</a:t>
            </a:r>
          </a:p>
        </p:txBody>
      </p:sp>
      <p:sp>
        <p:nvSpPr>
          <p:cNvPr id="39" name="ZoneTexte 38">
            <a:extLst>
              <a:ext uri="{FF2B5EF4-FFF2-40B4-BE49-F238E27FC236}">
                <a16:creationId xmlns:a16="http://schemas.microsoft.com/office/drawing/2014/main" id="{490AA928-0573-4901-B30F-50B18C099057}"/>
              </a:ext>
            </a:extLst>
          </p:cNvPr>
          <p:cNvSpPr txBox="1"/>
          <p:nvPr/>
        </p:nvSpPr>
        <p:spPr>
          <a:xfrm>
            <a:off x="9059779" y="4018103"/>
            <a:ext cx="1684421" cy="461665"/>
          </a:xfrm>
          <a:prstGeom prst="rect">
            <a:avLst/>
          </a:prstGeom>
          <a:noFill/>
        </p:spPr>
        <p:txBody>
          <a:bodyPr wrap="square" rtlCol="0">
            <a:spAutoFit/>
          </a:bodyPr>
          <a:lstStyle/>
          <a:p>
            <a:r>
              <a:rPr lang="fr-FR" sz="1200" dirty="0"/>
              <a:t>3) Etude des données à disposition.</a:t>
            </a:r>
          </a:p>
        </p:txBody>
      </p:sp>
      <p:sp>
        <p:nvSpPr>
          <p:cNvPr id="40" name="ZoneTexte 39">
            <a:extLst>
              <a:ext uri="{FF2B5EF4-FFF2-40B4-BE49-F238E27FC236}">
                <a16:creationId xmlns:a16="http://schemas.microsoft.com/office/drawing/2014/main" id="{D8B9D221-B40B-40E2-A68A-AC70E33ADF31}"/>
              </a:ext>
            </a:extLst>
          </p:cNvPr>
          <p:cNvSpPr txBox="1"/>
          <p:nvPr/>
        </p:nvSpPr>
        <p:spPr>
          <a:xfrm>
            <a:off x="6966284" y="5925011"/>
            <a:ext cx="1684421" cy="461665"/>
          </a:xfrm>
          <a:prstGeom prst="rect">
            <a:avLst/>
          </a:prstGeom>
          <a:noFill/>
        </p:spPr>
        <p:txBody>
          <a:bodyPr wrap="square" rtlCol="0">
            <a:spAutoFit/>
          </a:bodyPr>
          <a:lstStyle/>
          <a:p>
            <a:r>
              <a:rPr lang="fr-FR" sz="1200" dirty="0"/>
              <a:t>4) Implémentation des modèles.</a:t>
            </a:r>
          </a:p>
        </p:txBody>
      </p:sp>
      <p:sp>
        <p:nvSpPr>
          <p:cNvPr id="41" name="ZoneTexte 40">
            <a:extLst>
              <a:ext uri="{FF2B5EF4-FFF2-40B4-BE49-F238E27FC236}">
                <a16:creationId xmlns:a16="http://schemas.microsoft.com/office/drawing/2014/main" id="{3C44B2A2-7D07-457B-924B-CB4E824C8DB0}"/>
              </a:ext>
            </a:extLst>
          </p:cNvPr>
          <p:cNvSpPr txBox="1"/>
          <p:nvPr/>
        </p:nvSpPr>
        <p:spPr>
          <a:xfrm>
            <a:off x="2286003" y="5878844"/>
            <a:ext cx="1684421" cy="276999"/>
          </a:xfrm>
          <a:prstGeom prst="rect">
            <a:avLst/>
          </a:prstGeom>
          <a:noFill/>
        </p:spPr>
        <p:txBody>
          <a:bodyPr wrap="square" rtlCol="0">
            <a:spAutoFit/>
          </a:bodyPr>
          <a:lstStyle/>
          <a:p>
            <a:r>
              <a:rPr lang="fr-FR" sz="1200" dirty="0"/>
              <a:t>5) Résultat de l’étude</a:t>
            </a:r>
          </a:p>
        </p:txBody>
      </p:sp>
      <p:sp>
        <p:nvSpPr>
          <p:cNvPr id="42" name="ZoneTexte 41">
            <a:extLst>
              <a:ext uri="{FF2B5EF4-FFF2-40B4-BE49-F238E27FC236}">
                <a16:creationId xmlns:a16="http://schemas.microsoft.com/office/drawing/2014/main" id="{C68078B2-5397-4564-9497-FF6BD414B159}"/>
              </a:ext>
            </a:extLst>
          </p:cNvPr>
          <p:cNvSpPr txBox="1"/>
          <p:nvPr/>
        </p:nvSpPr>
        <p:spPr>
          <a:xfrm>
            <a:off x="914400" y="4888359"/>
            <a:ext cx="2221831" cy="623248"/>
          </a:xfrm>
          <a:prstGeom prst="rect">
            <a:avLst/>
          </a:prstGeom>
          <a:noFill/>
        </p:spPr>
        <p:txBody>
          <a:bodyPr wrap="square" rtlCol="0">
            <a:spAutoFit/>
          </a:bodyPr>
          <a:lstStyle/>
          <a:p>
            <a:r>
              <a:rPr lang="fr-FR" sz="1200" dirty="0"/>
              <a:t>6) Réalimentation du modèle avec de nouvelles données </a:t>
            </a:r>
            <a:r>
              <a:rPr lang="fr-FR" sz="1050" dirty="0"/>
              <a:t>(si besoin ex: nouveaux produits)</a:t>
            </a:r>
            <a:endParaRPr lang="fr-FR" sz="1200" dirty="0"/>
          </a:p>
        </p:txBody>
      </p:sp>
    </p:spTree>
    <p:extLst>
      <p:ext uri="{BB962C8B-B14F-4D97-AF65-F5344CB8AC3E}">
        <p14:creationId xmlns:p14="http://schemas.microsoft.com/office/powerpoint/2010/main" val="321273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9134C-A851-479D-B65E-CC236BEB3E46}"/>
              </a:ext>
            </a:extLst>
          </p:cNvPr>
          <p:cNvSpPr>
            <a:spLocks noGrp="1"/>
          </p:cNvSpPr>
          <p:nvPr>
            <p:ph type="title"/>
          </p:nvPr>
        </p:nvSpPr>
        <p:spPr/>
        <p:txBody>
          <a:bodyPr anchor="ctr"/>
          <a:lstStyle/>
          <a:p>
            <a:pPr algn="ctr"/>
            <a:r>
              <a:rPr lang="fr-FR" dirty="0"/>
              <a:t>Les étapes de l’analyse</a:t>
            </a:r>
          </a:p>
        </p:txBody>
      </p:sp>
      <p:sp>
        <p:nvSpPr>
          <p:cNvPr id="3" name="Espace réservé du contenu 2">
            <a:extLst>
              <a:ext uri="{FF2B5EF4-FFF2-40B4-BE49-F238E27FC236}">
                <a16:creationId xmlns:a16="http://schemas.microsoft.com/office/drawing/2014/main" id="{BEA11215-5E23-4585-8FC1-42E1D4FBE107}"/>
              </a:ext>
            </a:extLst>
          </p:cNvPr>
          <p:cNvSpPr>
            <a:spLocks noGrp="1"/>
          </p:cNvSpPr>
          <p:nvPr>
            <p:ph idx="1"/>
          </p:nvPr>
        </p:nvSpPr>
        <p:spPr/>
        <p:txBody>
          <a:bodyPr/>
          <a:lstStyle/>
          <a:p>
            <a:r>
              <a:rPr lang="fr-FR" dirty="0"/>
              <a:t>Etape 1 : Le Web </a:t>
            </a:r>
            <a:r>
              <a:rPr lang="fr-FR" dirty="0" err="1"/>
              <a:t>Scrapping</a:t>
            </a:r>
            <a:r>
              <a:rPr lang="fr-FR" dirty="0"/>
              <a:t> </a:t>
            </a:r>
          </a:p>
          <a:p>
            <a:r>
              <a:rPr lang="fr-FR" dirty="0"/>
              <a:t>Etape 2 : Le traitement de nos données </a:t>
            </a:r>
          </a:p>
          <a:p>
            <a:r>
              <a:rPr lang="fr-FR" dirty="0"/>
              <a:t>Etape 3 : L’analyse </a:t>
            </a:r>
          </a:p>
        </p:txBody>
      </p:sp>
    </p:spTree>
    <p:extLst>
      <p:ext uri="{BB962C8B-B14F-4D97-AF65-F5344CB8AC3E}">
        <p14:creationId xmlns:p14="http://schemas.microsoft.com/office/powerpoint/2010/main" val="207649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A3544-3860-4855-80FF-54D78B01D3A2}"/>
              </a:ext>
            </a:extLst>
          </p:cNvPr>
          <p:cNvSpPr>
            <a:spLocks noGrp="1"/>
          </p:cNvSpPr>
          <p:nvPr>
            <p:ph type="title"/>
          </p:nvPr>
        </p:nvSpPr>
        <p:spPr/>
        <p:txBody>
          <a:bodyPr anchor="ctr"/>
          <a:lstStyle/>
          <a:p>
            <a:pPr algn="ctr"/>
            <a:r>
              <a:rPr lang="fr-FR" dirty="0"/>
              <a:t>Etape 1 </a:t>
            </a:r>
          </a:p>
        </p:txBody>
      </p:sp>
      <p:sp>
        <p:nvSpPr>
          <p:cNvPr id="3" name="Espace réservé du contenu 2">
            <a:extLst>
              <a:ext uri="{FF2B5EF4-FFF2-40B4-BE49-F238E27FC236}">
                <a16:creationId xmlns:a16="http://schemas.microsoft.com/office/drawing/2014/main" id="{93DFDEB9-645D-4A9F-8410-70B05AD37990}"/>
              </a:ext>
            </a:extLst>
          </p:cNvPr>
          <p:cNvSpPr>
            <a:spLocks noGrp="1"/>
          </p:cNvSpPr>
          <p:nvPr>
            <p:ph idx="1"/>
          </p:nvPr>
        </p:nvSpPr>
        <p:spPr/>
        <p:txBody>
          <a:bodyPr/>
          <a:lstStyle/>
          <a:p>
            <a:r>
              <a:rPr lang="fr-FR" dirty="0"/>
              <a:t>Il s’agît de l’étape fondamentale de notre projet.</a:t>
            </a:r>
          </a:p>
          <a:p>
            <a:r>
              <a:rPr lang="fr-FR" dirty="0"/>
              <a:t>Nous y extrayons les données nécessaire afin de réaliser notre analyse.</a:t>
            </a:r>
          </a:p>
          <a:p>
            <a:r>
              <a:rPr lang="fr-FR" dirty="0"/>
              <a:t>Nous récoltons nos données dans le site internet propriétaire d’Auchan </a:t>
            </a:r>
          </a:p>
          <a:p>
            <a:r>
              <a:rPr lang="fr-FR" dirty="0"/>
              <a:t>L’extraction se fait à même le code source de la page notamment à l’aide de packages spécialisés tels que « </a:t>
            </a:r>
            <a:r>
              <a:rPr lang="fr-FR" dirty="0" err="1"/>
              <a:t>BeautifulSoup</a:t>
            </a:r>
            <a:r>
              <a:rPr lang="fr-FR" dirty="0"/>
              <a:t> » ou encore « </a:t>
            </a:r>
            <a:r>
              <a:rPr lang="fr-FR" dirty="0" err="1"/>
              <a:t>urllib</a:t>
            </a:r>
            <a:r>
              <a:rPr lang="fr-FR" dirty="0"/>
              <a:t> »</a:t>
            </a:r>
          </a:p>
          <a:p>
            <a:r>
              <a:rPr lang="fr-FR" dirty="0"/>
              <a:t>Nous avons pu noter 2 difficultés dans ce premier travail :</a:t>
            </a:r>
          </a:p>
          <a:p>
            <a:pPr marL="972900" lvl="2" indent="-342900">
              <a:buFont typeface="+mj-lt"/>
              <a:buAutoNum type="arabicPeriod"/>
            </a:pPr>
            <a:r>
              <a:rPr lang="fr-FR" dirty="0"/>
              <a:t>D’une part l’identification d’un URL central permettant d’accéder aux différentes catégories de produit.</a:t>
            </a:r>
          </a:p>
          <a:p>
            <a:pPr marL="972900" lvl="2" indent="-342900">
              <a:buFont typeface="+mj-lt"/>
              <a:buAutoNum type="arabicPeriod"/>
            </a:pPr>
            <a:r>
              <a:rPr lang="fr-FR" dirty="0"/>
              <a:t>Et d’autre part, l’extraction via des balises clés dans lesquelles sont contenues les informations nécessaires.</a:t>
            </a:r>
          </a:p>
        </p:txBody>
      </p:sp>
    </p:spTree>
    <p:extLst>
      <p:ext uri="{BB962C8B-B14F-4D97-AF65-F5344CB8AC3E}">
        <p14:creationId xmlns:p14="http://schemas.microsoft.com/office/powerpoint/2010/main" val="408282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D74FD2-6C68-4B01-B35E-9CAB9CBCB1BC}"/>
              </a:ext>
            </a:extLst>
          </p:cNvPr>
          <p:cNvSpPr>
            <a:spLocks noGrp="1"/>
          </p:cNvSpPr>
          <p:nvPr>
            <p:ph type="title"/>
          </p:nvPr>
        </p:nvSpPr>
        <p:spPr/>
        <p:txBody>
          <a:bodyPr anchor="ctr"/>
          <a:lstStyle/>
          <a:p>
            <a:pPr algn="ctr"/>
            <a:r>
              <a:rPr lang="fr-FR" dirty="0"/>
              <a:t>1) Identification de l’Url central </a:t>
            </a:r>
          </a:p>
        </p:txBody>
      </p:sp>
      <p:pic>
        <p:nvPicPr>
          <p:cNvPr id="4" name="Espace réservé du contenu 3">
            <a:extLst>
              <a:ext uri="{FF2B5EF4-FFF2-40B4-BE49-F238E27FC236}">
                <a16:creationId xmlns:a16="http://schemas.microsoft.com/office/drawing/2014/main" id="{748F622D-8F36-4121-A3ED-4AC3FB433664}"/>
              </a:ext>
            </a:extLst>
          </p:cNvPr>
          <p:cNvPicPr>
            <a:picLocks noGrp="1" noChangeAspect="1"/>
          </p:cNvPicPr>
          <p:nvPr>
            <p:ph idx="1"/>
          </p:nvPr>
        </p:nvPicPr>
        <p:blipFill>
          <a:blip r:embed="rId2"/>
          <a:stretch>
            <a:fillRect/>
          </a:stretch>
        </p:blipFill>
        <p:spPr>
          <a:xfrm>
            <a:off x="301274" y="2740522"/>
            <a:ext cx="4400197" cy="2475111"/>
          </a:xfrm>
          <a:prstGeom prst="rect">
            <a:avLst/>
          </a:prstGeom>
        </p:spPr>
      </p:pic>
      <p:sp>
        <p:nvSpPr>
          <p:cNvPr id="5" name="ZoneTexte 4">
            <a:extLst>
              <a:ext uri="{FF2B5EF4-FFF2-40B4-BE49-F238E27FC236}">
                <a16:creationId xmlns:a16="http://schemas.microsoft.com/office/drawing/2014/main" id="{CB8D819B-D8F9-4A42-8631-D73ABA2B1663}"/>
              </a:ext>
            </a:extLst>
          </p:cNvPr>
          <p:cNvSpPr txBox="1"/>
          <p:nvPr/>
        </p:nvSpPr>
        <p:spPr>
          <a:xfrm>
            <a:off x="439306" y="5215633"/>
            <a:ext cx="4124131" cy="307777"/>
          </a:xfrm>
          <a:prstGeom prst="rect">
            <a:avLst/>
          </a:prstGeom>
          <a:noFill/>
        </p:spPr>
        <p:txBody>
          <a:bodyPr wrap="square" rtlCol="0">
            <a:spAutoFit/>
          </a:bodyPr>
          <a:lstStyle/>
          <a:p>
            <a:pPr algn="ctr"/>
            <a:r>
              <a:rPr lang="fr-FR" sz="1400" u="sng" dirty="0"/>
              <a:t>Page centrale de la boutique internet d’Auchan </a:t>
            </a:r>
          </a:p>
        </p:txBody>
      </p:sp>
      <p:sp>
        <p:nvSpPr>
          <p:cNvPr id="6" name="ZoneTexte 5">
            <a:extLst>
              <a:ext uri="{FF2B5EF4-FFF2-40B4-BE49-F238E27FC236}">
                <a16:creationId xmlns:a16="http://schemas.microsoft.com/office/drawing/2014/main" id="{35B20A18-E708-452D-87A0-3C7A7B2B10B2}"/>
              </a:ext>
            </a:extLst>
          </p:cNvPr>
          <p:cNvSpPr txBox="1"/>
          <p:nvPr/>
        </p:nvSpPr>
        <p:spPr>
          <a:xfrm>
            <a:off x="134507" y="2103340"/>
            <a:ext cx="4878652" cy="461665"/>
          </a:xfrm>
          <a:prstGeom prst="rect">
            <a:avLst/>
          </a:prstGeom>
          <a:noFill/>
        </p:spPr>
        <p:txBody>
          <a:bodyPr wrap="square" rtlCol="0">
            <a:spAutoFit/>
          </a:bodyPr>
          <a:lstStyle/>
          <a:p>
            <a:r>
              <a:rPr lang="fr-FR" sz="1200" dirty="0"/>
              <a:t>Après des recherches menées sur le site d’Auchan, nous avons réussi à trouver l’URL central nous permettant de scrapper tout l’inventaire…</a:t>
            </a:r>
          </a:p>
        </p:txBody>
      </p:sp>
      <p:sp>
        <p:nvSpPr>
          <p:cNvPr id="7" name="ZoneTexte 6">
            <a:extLst>
              <a:ext uri="{FF2B5EF4-FFF2-40B4-BE49-F238E27FC236}">
                <a16:creationId xmlns:a16="http://schemas.microsoft.com/office/drawing/2014/main" id="{003B978A-BE8D-4E04-8F96-45665D32AEFE}"/>
              </a:ext>
            </a:extLst>
          </p:cNvPr>
          <p:cNvSpPr txBox="1"/>
          <p:nvPr/>
        </p:nvSpPr>
        <p:spPr>
          <a:xfrm>
            <a:off x="134507" y="5592623"/>
            <a:ext cx="4124131" cy="954107"/>
          </a:xfrm>
          <a:prstGeom prst="rect">
            <a:avLst/>
          </a:prstGeom>
          <a:noFill/>
        </p:spPr>
        <p:txBody>
          <a:bodyPr wrap="square" rtlCol="0">
            <a:spAutoFit/>
          </a:bodyPr>
          <a:lstStyle/>
          <a:p>
            <a:r>
              <a:rPr lang="fr-FR" sz="1400" dirty="0"/>
              <a:t>Nous avons cependant été confrontés a un problème de taille. La page n’affichait seulement que 30 produits. Il fallait dès lors nécessairement « scroller » la page afin d’observer tous les produits.</a:t>
            </a:r>
          </a:p>
        </p:txBody>
      </p:sp>
      <p:pic>
        <p:nvPicPr>
          <p:cNvPr id="8" name="Image 7">
            <a:extLst>
              <a:ext uri="{FF2B5EF4-FFF2-40B4-BE49-F238E27FC236}">
                <a16:creationId xmlns:a16="http://schemas.microsoft.com/office/drawing/2014/main" id="{2C779B10-0E2E-400F-8859-3EABB84DBAA5}"/>
              </a:ext>
            </a:extLst>
          </p:cNvPr>
          <p:cNvPicPr>
            <a:picLocks noChangeAspect="1"/>
          </p:cNvPicPr>
          <p:nvPr/>
        </p:nvPicPr>
        <p:blipFill rotWithShape="1">
          <a:blip r:embed="rId3"/>
          <a:srcRect l="12216" t="3114" r="65838" b="93426"/>
          <a:stretch/>
        </p:blipFill>
        <p:spPr>
          <a:xfrm>
            <a:off x="6938916" y="2182684"/>
            <a:ext cx="3416870" cy="302976"/>
          </a:xfrm>
          <a:prstGeom prst="rect">
            <a:avLst/>
          </a:prstGeom>
        </p:spPr>
      </p:pic>
      <p:sp>
        <p:nvSpPr>
          <p:cNvPr id="9" name="Ellipse 8">
            <a:extLst>
              <a:ext uri="{FF2B5EF4-FFF2-40B4-BE49-F238E27FC236}">
                <a16:creationId xmlns:a16="http://schemas.microsoft.com/office/drawing/2014/main" id="{D1A32B92-B0C3-4047-BC34-2670AF24916C}"/>
              </a:ext>
            </a:extLst>
          </p:cNvPr>
          <p:cNvSpPr/>
          <p:nvPr/>
        </p:nvSpPr>
        <p:spPr>
          <a:xfrm>
            <a:off x="9103895" y="2080142"/>
            <a:ext cx="529291" cy="4616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2CF1004C-9848-432F-831D-467AB5015717}"/>
              </a:ext>
            </a:extLst>
          </p:cNvPr>
          <p:cNvSpPr txBox="1"/>
          <p:nvPr/>
        </p:nvSpPr>
        <p:spPr>
          <a:xfrm>
            <a:off x="6585285" y="2490460"/>
            <a:ext cx="4124131" cy="307777"/>
          </a:xfrm>
          <a:prstGeom prst="rect">
            <a:avLst/>
          </a:prstGeom>
          <a:noFill/>
        </p:spPr>
        <p:txBody>
          <a:bodyPr wrap="square" rtlCol="0">
            <a:spAutoFit/>
          </a:bodyPr>
          <a:lstStyle/>
          <a:p>
            <a:pPr algn="ctr"/>
            <a:r>
              <a:rPr lang="fr-FR" sz="1400" u="sng" dirty="0"/>
              <a:t>Exemple d’URL du site Auchan limitant en page</a:t>
            </a:r>
          </a:p>
        </p:txBody>
      </p:sp>
      <p:sp>
        <p:nvSpPr>
          <p:cNvPr id="11" name="ZoneTexte 10">
            <a:extLst>
              <a:ext uri="{FF2B5EF4-FFF2-40B4-BE49-F238E27FC236}">
                <a16:creationId xmlns:a16="http://schemas.microsoft.com/office/drawing/2014/main" id="{C8D69A3C-B135-45F1-952B-60439C1131DB}"/>
              </a:ext>
            </a:extLst>
          </p:cNvPr>
          <p:cNvSpPr txBox="1"/>
          <p:nvPr/>
        </p:nvSpPr>
        <p:spPr>
          <a:xfrm>
            <a:off x="6687707" y="2839257"/>
            <a:ext cx="4124131" cy="954107"/>
          </a:xfrm>
          <a:prstGeom prst="rect">
            <a:avLst/>
          </a:prstGeom>
          <a:noFill/>
        </p:spPr>
        <p:txBody>
          <a:bodyPr wrap="square" rtlCol="0">
            <a:spAutoFit/>
          </a:bodyPr>
          <a:lstStyle/>
          <a:p>
            <a:r>
              <a:rPr lang="fr-FR" sz="1400" dirty="0"/>
              <a:t>Pour contourner ce problème, nous avons dû crée une petite requête, insérant une petite boucle python. Cela permet de créer une liste de tous les URL nécessaires</a:t>
            </a:r>
          </a:p>
        </p:txBody>
      </p:sp>
      <p:sp>
        <p:nvSpPr>
          <p:cNvPr id="13" name="ZoneTexte 12">
            <a:extLst>
              <a:ext uri="{FF2B5EF4-FFF2-40B4-BE49-F238E27FC236}">
                <a16:creationId xmlns:a16="http://schemas.microsoft.com/office/drawing/2014/main" id="{CB0515B8-B9AA-4E16-88C5-DB69A547F0EA}"/>
              </a:ext>
            </a:extLst>
          </p:cNvPr>
          <p:cNvSpPr txBox="1"/>
          <p:nvPr/>
        </p:nvSpPr>
        <p:spPr>
          <a:xfrm>
            <a:off x="6585284" y="5356916"/>
            <a:ext cx="4124131" cy="954107"/>
          </a:xfrm>
          <a:prstGeom prst="rect">
            <a:avLst/>
          </a:prstGeom>
          <a:noFill/>
        </p:spPr>
        <p:txBody>
          <a:bodyPr wrap="square" rtlCol="0">
            <a:spAutoFit/>
          </a:bodyPr>
          <a:lstStyle/>
          <a:p>
            <a:r>
              <a:rPr lang="fr-FR" sz="1400" dirty="0"/>
              <a:t>Une fois cette liste complète, nous avons pu incorporer la liste « </a:t>
            </a:r>
            <a:r>
              <a:rPr lang="fr-FR" sz="1400" dirty="0" err="1"/>
              <a:t>url_pages</a:t>
            </a:r>
            <a:r>
              <a:rPr lang="fr-FR" sz="1400" dirty="0"/>
              <a:t> » à notre requête de web </a:t>
            </a:r>
            <a:r>
              <a:rPr lang="fr-FR" sz="1400" dirty="0" err="1"/>
              <a:t>scrapping</a:t>
            </a:r>
            <a:r>
              <a:rPr lang="fr-FR" sz="1400" dirty="0"/>
              <a:t> afin d’extraire les informations nécessaires présentes entre les bornes.</a:t>
            </a:r>
          </a:p>
        </p:txBody>
      </p:sp>
      <p:pic>
        <p:nvPicPr>
          <p:cNvPr id="14" name="Image 13">
            <a:extLst>
              <a:ext uri="{FF2B5EF4-FFF2-40B4-BE49-F238E27FC236}">
                <a16:creationId xmlns:a16="http://schemas.microsoft.com/office/drawing/2014/main" id="{0D437E4C-9B38-4C98-96EE-CEC899152710}"/>
              </a:ext>
            </a:extLst>
          </p:cNvPr>
          <p:cNvPicPr>
            <a:picLocks noChangeAspect="1"/>
          </p:cNvPicPr>
          <p:nvPr/>
        </p:nvPicPr>
        <p:blipFill rotWithShape="1">
          <a:blip r:embed="rId4"/>
          <a:srcRect l="21254" t="60231" r="37588" b="15704"/>
          <a:stretch/>
        </p:blipFill>
        <p:spPr>
          <a:xfrm>
            <a:off x="6788784" y="3834384"/>
            <a:ext cx="3717132" cy="1222560"/>
          </a:xfrm>
          <a:prstGeom prst="rect">
            <a:avLst/>
          </a:prstGeom>
        </p:spPr>
      </p:pic>
    </p:spTree>
    <p:extLst>
      <p:ext uri="{BB962C8B-B14F-4D97-AF65-F5344CB8AC3E}">
        <p14:creationId xmlns:p14="http://schemas.microsoft.com/office/powerpoint/2010/main" val="109297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14DB9-3D3D-431F-9422-D9785676EC9D}"/>
              </a:ext>
            </a:extLst>
          </p:cNvPr>
          <p:cNvSpPr>
            <a:spLocks noGrp="1"/>
          </p:cNvSpPr>
          <p:nvPr>
            <p:ph type="title"/>
          </p:nvPr>
        </p:nvSpPr>
        <p:spPr/>
        <p:txBody>
          <a:bodyPr anchor="ctr"/>
          <a:lstStyle/>
          <a:p>
            <a:pPr algn="ctr"/>
            <a:r>
              <a:rPr lang="fr-FR" dirty="0"/>
              <a:t>2) Extraction des données </a:t>
            </a:r>
          </a:p>
        </p:txBody>
      </p:sp>
      <p:sp>
        <p:nvSpPr>
          <p:cNvPr id="5" name="ZoneTexte 4">
            <a:extLst>
              <a:ext uri="{FF2B5EF4-FFF2-40B4-BE49-F238E27FC236}">
                <a16:creationId xmlns:a16="http://schemas.microsoft.com/office/drawing/2014/main" id="{603B7D4C-96E0-4652-A413-096FFEC8FEAF}"/>
              </a:ext>
            </a:extLst>
          </p:cNvPr>
          <p:cNvSpPr txBox="1"/>
          <p:nvPr/>
        </p:nvSpPr>
        <p:spPr>
          <a:xfrm>
            <a:off x="449179" y="2005263"/>
            <a:ext cx="11309684" cy="584775"/>
          </a:xfrm>
          <a:prstGeom prst="rect">
            <a:avLst/>
          </a:prstGeom>
          <a:noFill/>
        </p:spPr>
        <p:txBody>
          <a:bodyPr wrap="square" rtlCol="0">
            <a:spAutoFit/>
          </a:bodyPr>
          <a:lstStyle/>
          <a:p>
            <a:r>
              <a:rPr lang="fr-FR" sz="1600" dirty="0"/>
              <a:t>Nous cherchons ici à extraire 5 types de données qui nous serviront pour l’analyse. Nous récupérons ainsi les titres des articles, leurs URLs respectifs,  leurs ingrédients (informations), les allergènes présents et enfin le score nutritif (nutri score).</a:t>
            </a:r>
          </a:p>
        </p:txBody>
      </p:sp>
      <p:sp>
        <p:nvSpPr>
          <p:cNvPr id="7" name="ZoneTexte 6">
            <a:extLst>
              <a:ext uri="{FF2B5EF4-FFF2-40B4-BE49-F238E27FC236}">
                <a16:creationId xmlns:a16="http://schemas.microsoft.com/office/drawing/2014/main" id="{BA40707A-DEB5-4A5F-AD4A-BA6DAC0C36CA}"/>
              </a:ext>
            </a:extLst>
          </p:cNvPr>
          <p:cNvSpPr txBox="1"/>
          <p:nvPr/>
        </p:nvSpPr>
        <p:spPr>
          <a:xfrm>
            <a:off x="441158" y="2769668"/>
            <a:ext cx="4448083" cy="1569660"/>
          </a:xfrm>
          <a:prstGeom prst="rect">
            <a:avLst/>
          </a:prstGeom>
          <a:noFill/>
        </p:spPr>
        <p:txBody>
          <a:bodyPr wrap="square" rtlCol="0">
            <a:spAutoFit/>
          </a:bodyPr>
          <a:lstStyle/>
          <a:p>
            <a:r>
              <a:rPr lang="fr-FR" sz="1600" dirty="0"/>
              <a:t>Pour ce faire, il nous faut fouiller dans le code source de la page produit, cette page est codée en HTML et est construite en rubrique. Chaque information est contenue dans des balises imbriquées. Il nous faut donc déterminer les balises qui contiennent les informations recherchées.</a:t>
            </a:r>
          </a:p>
        </p:txBody>
      </p:sp>
      <p:pic>
        <p:nvPicPr>
          <p:cNvPr id="8" name="Image 7">
            <a:extLst>
              <a:ext uri="{FF2B5EF4-FFF2-40B4-BE49-F238E27FC236}">
                <a16:creationId xmlns:a16="http://schemas.microsoft.com/office/drawing/2014/main" id="{FDD533AB-9308-4A5C-A475-BF00B179592C}"/>
              </a:ext>
            </a:extLst>
          </p:cNvPr>
          <p:cNvPicPr>
            <a:picLocks noChangeAspect="1"/>
          </p:cNvPicPr>
          <p:nvPr/>
        </p:nvPicPr>
        <p:blipFill rotWithShape="1">
          <a:blip r:embed="rId2"/>
          <a:srcRect t="9847" r="54289" b="25937"/>
          <a:stretch/>
        </p:blipFill>
        <p:spPr>
          <a:xfrm>
            <a:off x="195941" y="4339328"/>
            <a:ext cx="2809415" cy="2220092"/>
          </a:xfrm>
          <a:prstGeom prst="rect">
            <a:avLst/>
          </a:prstGeom>
        </p:spPr>
      </p:pic>
      <p:pic>
        <p:nvPicPr>
          <p:cNvPr id="9" name="Image 8">
            <a:extLst>
              <a:ext uri="{FF2B5EF4-FFF2-40B4-BE49-F238E27FC236}">
                <a16:creationId xmlns:a16="http://schemas.microsoft.com/office/drawing/2014/main" id="{DC528641-679C-463B-B803-5FF6CF05F1EB}"/>
              </a:ext>
            </a:extLst>
          </p:cNvPr>
          <p:cNvPicPr>
            <a:picLocks noChangeAspect="1"/>
          </p:cNvPicPr>
          <p:nvPr/>
        </p:nvPicPr>
        <p:blipFill rotWithShape="1">
          <a:blip r:embed="rId2"/>
          <a:srcRect l="73699" t="36326" r="740" b="16055"/>
          <a:stretch/>
        </p:blipFill>
        <p:spPr>
          <a:xfrm>
            <a:off x="3005356" y="4339328"/>
            <a:ext cx="2305586" cy="2416035"/>
          </a:xfrm>
          <a:prstGeom prst="rect">
            <a:avLst/>
          </a:prstGeom>
        </p:spPr>
      </p:pic>
      <p:sp>
        <p:nvSpPr>
          <p:cNvPr id="10" name="Rectangle : coins arrondis 9">
            <a:extLst>
              <a:ext uri="{FF2B5EF4-FFF2-40B4-BE49-F238E27FC236}">
                <a16:creationId xmlns:a16="http://schemas.microsoft.com/office/drawing/2014/main" id="{91A0E1B1-87FB-4B90-9056-A0DF2039A814}"/>
              </a:ext>
            </a:extLst>
          </p:cNvPr>
          <p:cNvSpPr/>
          <p:nvPr/>
        </p:nvSpPr>
        <p:spPr>
          <a:xfrm>
            <a:off x="3858126" y="4596063"/>
            <a:ext cx="794085" cy="802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FF0000"/>
                </a:solidFill>
              </a:ln>
              <a:noFill/>
            </a:endParaRPr>
          </a:p>
        </p:txBody>
      </p:sp>
      <p:cxnSp>
        <p:nvCxnSpPr>
          <p:cNvPr id="12" name="Connecteur droit avec flèche 11">
            <a:extLst>
              <a:ext uri="{FF2B5EF4-FFF2-40B4-BE49-F238E27FC236}">
                <a16:creationId xmlns:a16="http://schemas.microsoft.com/office/drawing/2014/main" id="{1CA5F1F8-5283-4A74-8A0D-2EA3637C54A2}"/>
              </a:ext>
            </a:extLst>
          </p:cNvPr>
          <p:cNvCxnSpPr>
            <a:cxnSpLocks/>
            <a:endCxn id="10" idx="1"/>
          </p:cNvCxnSpPr>
          <p:nvPr/>
        </p:nvCxnSpPr>
        <p:spPr>
          <a:xfrm>
            <a:off x="1219200" y="4636169"/>
            <a:ext cx="26389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EAD0B7D8-0955-4608-BADD-815AB5BEB9F8}"/>
              </a:ext>
            </a:extLst>
          </p:cNvPr>
          <p:cNvSpPr/>
          <p:nvPr/>
        </p:nvSpPr>
        <p:spPr>
          <a:xfrm>
            <a:off x="195941" y="4531895"/>
            <a:ext cx="1023259" cy="200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FC7C1F55-11D8-4038-8CC7-AD2B2D401520}"/>
              </a:ext>
            </a:extLst>
          </p:cNvPr>
          <p:cNvSpPr txBox="1"/>
          <p:nvPr/>
        </p:nvSpPr>
        <p:spPr>
          <a:xfrm>
            <a:off x="6464969" y="2590038"/>
            <a:ext cx="4448083" cy="830997"/>
          </a:xfrm>
          <a:prstGeom prst="rect">
            <a:avLst/>
          </a:prstGeom>
          <a:noFill/>
        </p:spPr>
        <p:txBody>
          <a:bodyPr wrap="square" rtlCol="0">
            <a:spAutoFit/>
          </a:bodyPr>
          <a:lstStyle/>
          <a:p>
            <a:r>
              <a:rPr lang="fr-FR" sz="1600" dirty="0"/>
              <a:t>Une fois nos différentes balises déterminées et nos informations localisées. Nous les extrayons avec le package </a:t>
            </a:r>
            <a:r>
              <a:rPr lang="fr-FR" sz="1600" dirty="0" err="1"/>
              <a:t>beautifulsoup</a:t>
            </a:r>
            <a:r>
              <a:rPr lang="fr-FR" sz="1600" dirty="0"/>
              <a:t> comme suit: </a:t>
            </a:r>
          </a:p>
        </p:txBody>
      </p:sp>
      <p:pic>
        <p:nvPicPr>
          <p:cNvPr id="16" name="Image 15">
            <a:extLst>
              <a:ext uri="{FF2B5EF4-FFF2-40B4-BE49-F238E27FC236}">
                <a16:creationId xmlns:a16="http://schemas.microsoft.com/office/drawing/2014/main" id="{FCDBAA07-D22F-4E07-9337-16B2A05AEF1A}"/>
              </a:ext>
            </a:extLst>
          </p:cNvPr>
          <p:cNvPicPr>
            <a:picLocks noChangeAspect="1"/>
          </p:cNvPicPr>
          <p:nvPr/>
        </p:nvPicPr>
        <p:blipFill rotWithShape="1">
          <a:blip r:embed="rId3"/>
          <a:srcRect l="25729" t="24111" r="32948" b="15279"/>
          <a:stretch/>
        </p:blipFill>
        <p:spPr>
          <a:xfrm>
            <a:off x="6409826" y="3421035"/>
            <a:ext cx="2776818" cy="2290989"/>
          </a:xfrm>
          <a:prstGeom prst="rect">
            <a:avLst/>
          </a:prstGeom>
        </p:spPr>
      </p:pic>
      <p:sp>
        <p:nvSpPr>
          <p:cNvPr id="17" name="ZoneTexte 16">
            <a:extLst>
              <a:ext uri="{FF2B5EF4-FFF2-40B4-BE49-F238E27FC236}">
                <a16:creationId xmlns:a16="http://schemas.microsoft.com/office/drawing/2014/main" id="{758801FF-1D82-470C-8369-BD1019A6B993}"/>
              </a:ext>
            </a:extLst>
          </p:cNvPr>
          <p:cNvSpPr txBox="1"/>
          <p:nvPr/>
        </p:nvSpPr>
        <p:spPr>
          <a:xfrm>
            <a:off x="9187202" y="3923829"/>
            <a:ext cx="3040054" cy="830997"/>
          </a:xfrm>
          <a:prstGeom prst="rect">
            <a:avLst/>
          </a:prstGeom>
          <a:noFill/>
        </p:spPr>
        <p:txBody>
          <a:bodyPr wrap="square" rtlCol="0">
            <a:spAutoFit/>
          </a:bodyPr>
          <a:lstStyle/>
          <a:p>
            <a:r>
              <a:rPr lang="fr-FR" sz="1600" dirty="0"/>
              <a:t>Ces informations sont par la suite enregistrées dans des listes. Puis regroupées dans un data frame.</a:t>
            </a:r>
          </a:p>
        </p:txBody>
      </p:sp>
      <p:sp>
        <p:nvSpPr>
          <p:cNvPr id="18" name="ZoneTexte 17">
            <a:extLst>
              <a:ext uri="{FF2B5EF4-FFF2-40B4-BE49-F238E27FC236}">
                <a16:creationId xmlns:a16="http://schemas.microsoft.com/office/drawing/2014/main" id="{F15F8B03-BA36-4A91-BC29-134522219FC9}"/>
              </a:ext>
            </a:extLst>
          </p:cNvPr>
          <p:cNvSpPr txBox="1"/>
          <p:nvPr/>
        </p:nvSpPr>
        <p:spPr>
          <a:xfrm>
            <a:off x="6409826" y="5780782"/>
            <a:ext cx="5040638" cy="1077218"/>
          </a:xfrm>
          <a:prstGeom prst="rect">
            <a:avLst/>
          </a:prstGeom>
          <a:noFill/>
        </p:spPr>
        <p:txBody>
          <a:bodyPr wrap="square" rtlCol="0">
            <a:spAutoFit/>
          </a:bodyPr>
          <a:lstStyle/>
          <a:p>
            <a:r>
              <a:rPr lang="fr-FR" sz="1600" dirty="0"/>
              <a:t>Enfin nous générons notre fichier CSV du </a:t>
            </a:r>
            <a:r>
              <a:rPr lang="fr-FR" sz="1600" dirty="0" err="1"/>
              <a:t>DataFrame</a:t>
            </a:r>
            <a:r>
              <a:rPr lang="fr-FR" sz="1600" dirty="0"/>
              <a:t> afin d’avoir un fichier stable sur lequel commencer nos recherches. Cependant, une étape intermédiaire est nécessaire : le traitement de nos données !!!!</a:t>
            </a:r>
          </a:p>
        </p:txBody>
      </p:sp>
    </p:spTree>
    <p:extLst>
      <p:ext uri="{BB962C8B-B14F-4D97-AF65-F5344CB8AC3E}">
        <p14:creationId xmlns:p14="http://schemas.microsoft.com/office/powerpoint/2010/main" val="314952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9B4FC6-2AD9-46A4-9C9A-B070E0420411}"/>
              </a:ext>
            </a:extLst>
          </p:cNvPr>
          <p:cNvSpPr>
            <a:spLocks noGrp="1"/>
          </p:cNvSpPr>
          <p:nvPr>
            <p:ph type="title"/>
          </p:nvPr>
        </p:nvSpPr>
        <p:spPr/>
        <p:txBody>
          <a:bodyPr anchor="ctr"/>
          <a:lstStyle/>
          <a:p>
            <a:pPr algn="ctr"/>
            <a:r>
              <a:rPr lang="fr-FR" dirty="0"/>
              <a:t>Etape 2</a:t>
            </a:r>
          </a:p>
        </p:txBody>
      </p:sp>
      <p:sp>
        <p:nvSpPr>
          <p:cNvPr id="3" name="Espace réservé du contenu 2">
            <a:extLst>
              <a:ext uri="{FF2B5EF4-FFF2-40B4-BE49-F238E27FC236}">
                <a16:creationId xmlns:a16="http://schemas.microsoft.com/office/drawing/2014/main" id="{69A68624-72E1-464D-B412-5EA9033F5651}"/>
              </a:ext>
            </a:extLst>
          </p:cNvPr>
          <p:cNvSpPr>
            <a:spLocks noGrp="1"/>
          </p:cNvSpPr>
          <p:nvPr>
            <p:ph idx="1"/>
          </p:nvPr>
        </p:nvSpPr>
        <p:spPr>
          <a:xfrm>
            <a:off x="581192" y="1715957"/>
            <a:ext cx="11029615" cy="2888128"/>
          </a:xfrm>
        </p:spPr>
        <p:txBody>
          <a:bodyPr/>
          <a:lstStyle/>
          <a:p>
            <a:r>
              <a:rPr lang="fr-FR" dirty="0"/>
              <a:t>Maintenant que les données sont extraites, il nous faut les adapter.</a:t>
            </a:r>
          </a:p>
          <a:p>
            <a:r>
              <a:rPr lang="fr-FR" dirty="0"/>
              <a:t>En effet, ces données sont brutes et par conséquent pas adaptées à l’analyse. </a:t>
            </a:r>
          </a:p>
          <a:p>
            <a:r>
              <a:rPr lang="fr-FR" dirty="0"/>
              <a:t>Pour se faire nous utiliserons principalement deux nouveaux packages:</a:t>
            </a:r>
          </a:p>
          <a:p>
            <a:pPr lvl="2"/>
            <a:r>
              <a:rPr lang="fr-FR" dirty="0"/>
              <a:t>Le package « Regex » qui nous permettra de modifier nos les données textuelles de notre base de données (suppression des points/virgules, suppression des s en fin de mots, modification de polices, …)</a:t>
            </a:r>
          </a:p>
          <a:p>
            <a:pPr lvl="2"/>
            <a:r>
              <a:rPr lang="fr-FR" dirty="0"/>
              <a:t>Le package « </a:t>
            </a:r>
            <a:r>
              <a:rPr lang="fr-FR" dirty="0" err="1"/>
              <a:t>nltk</a:t>
            </a:r>
            <a:r>
              <a:rPr lang="fr-FR" dirty="0"/>
              <a:t> » qui, lui, nous permettra de </a:t>
            </a:r>
            <a:r>
              <a:rPr lang="fr-FR" dirty="0" err="1"/>
              <a:t>tokeniser</a:t>
            </a:r>
            <a:r>
              <a:rPr lang="fr-FR" dirty="0"/>
              <a:t> nos différents termes afin de mener notre analyse à son terme.</a:t>
            </a:r>
          </a:p>
        </p:txBody>
      </p:sp>
      <p:pic>
        <p:nvPicPr>
          <p:cNvPr id="1026" name="Picture 2">
            <a:extLst>
              <a:ext uri="{FF2B5EF4-FFF2-40B4-BE49-F238E27FC236}">
                <a16:creationId xmlns:a16="http://schemas.microsoft.com/office/drawing/2014/main" id="{A213D5AC-D791-4B8F-BC78-F5610FEFA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73" y="4362450"/>
            <a:ext cx="3352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12DF06B-93DE-4FD6-8515-92ADDDE6E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651" y="4297608"/>
            <a:ext cx="5627270" cy="252830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829BD955-6596-44B2-AC23-D9AE4E8A86CE}"/>
              </a:ext>
            </a:extLst>
          </p:cNvPr>
          <p:cNvSpPr txBox="1"/>
          <p:nvPr/>
        </p:nvSpPr>
        <p:spPr>
          <a:xfrm>
            <a:off x="1732547" y="4218991"/>
            <a:ext cx="2165685" cy="246221"/>
          </a:xfrm>
          <a:prstGeom prst="rect">
            <a:avLst/>
          </a:prstGeom>
          <a:noFill/>
        </p:spPr>
        <p:txBody>
          <a:bodyPr wrap="square" rtlCol="0">
            <a:spAutoFit/>
          </a:bodyPr>
          <a:lstStyle/>
          <a:p>
            <a:r>
              <a:rPr lang="fr-FR" sz="1000" dirty="0"/>
              <a:t>Nombre d’ingrédients par produit</a:t>
            </a:r>
          </a:p>
        </p:txBody>
      </p:sp>
    </p:spTree>
    <p:extLst>
      <p:ext uri="{BB962C8B-B14F-4D97-AF65-F5344CB8AC3E}">
        <p14:creationId xmlns:p14="http://schemas.microsoft.com/office/powerpoint/2010/main" val="144643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E597E0D-FDA9-475A-B79D-F74A11DE85EF}"/>
              </a:ext>
            </a:extLst>
          </p:cNvPr>
          <p:cNvSpPr/>
          <p:nvPr/>
        </p:nvSpPr>
        <p:spPr>
          <a:xfrm>
            <a:off x="5550079" y="2282637"/>
            <a:ext cx="6268941" cy="2481868"/>
          </a:xfrm>
          <a:prstGeom prst="rect">
            <a:avLst/>
          </a:prstGeom>
          <a:solidFill>
            <a:schemeClr val="tx1">
              <a:lumMod val="50000"/>
              <a:lumOff val="50000"/>
              <a:alpha val="2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78F442BC-95A2-4829-8B84-B2DF3637FD4B}"/>
              </a:ext>
            </a:extLst>
          </p:cNvPr>
          <p:cNvSpPr/>
          <p:nvPr/>
        </p:nvSpPr>
        <p:spPr>
          <a:xfrm>
            <a:off x="72189" y="2679032"/>
            <a:ext cx="4853391" cy="3368842"/>
          </a:xfrm>
          <a:prstGeom prst="rect">
            <a:avLst/>
          </a:prstGeom>
          <a:solidFill>
            <a:schemeClr val="tx1">
              <a:lumMod val="95000"/>
              <a:lumOff val="5000"/>
              <a:alpha val="2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1C4B6A5-AE89-4248-9B9A-BBB9C87C3D07}"/>
              </a:ext>
            </a:extLst>
          </p:cNvPr>
          <p:cNvSpPr>
            <a:spLocks noGrp="1"/>
          </p:cNvSpPr>
          <p:nvPr>
            <p:ph type="title"/>
          </p:nvPr>
        </p:nvSpPr>
        <p:spPr/>
        <p:txBody>
          <a:bodyPr anchor="ctr"/>
          <a:lstStyle/>
          <a:p>
            <a:pPr algn="ctr"/>
            <a:r>
              <a:rPr lang="fr-FR" dirty="0"/>
              <a:t>1) Nettoyage de nos données </a:t>
            </a:r>
          </a:p>
        </p:txBody>
      </p:sp>
      <p:sp>
        <p:nvSpPr>
          <p:cNvPr id="4" name="ZoneTexte 3">
            <a:extLst>
              <a:ext uri="{FF2B5EF4-FFF2-40B4-BE49-F238E27FC236}">
                <a16:creationId xmlns:a16="http://schemas.microsoft.com/office/drawing/2014/main" id="{17980977-7C71-41C6-905D-5C051A1FB977}"/>
              </a:ext>
            </a:extLst>
          </p:cNvPr>
          <p:cNvSpPr txBox="1"/>
          <p:nvPr/>
        </p:nvSpPr>
        <p:spPr>
          <a:xfrm>
            <a:off x="489284" y="1949116"/>
            <a:ext cx="11205411" cy="646331"/>
          </a:xfrm>
          <a:prstGeom prst="rect">
            <a:avLst/>
          </a:prstGeom>
          <a:noFill/>
        </p:spPr>
        <p:txBody>
          <a:bodyPr wrap="square" rtlCol="0">
            <a:spAutoFit/>
          </a:bodyPr>
          <a:lstStyle/>
          <a:p>
            <a:r>
              <a:rPr lang="fr-FR" dirty="0"/>
              <a:t>Nous nettoyons ici nos données afin de les rendre utilisables pour notre traitement. Ce nettoyage est réalisé grâce au package « Regex ».  </a:t>
            </a:r>
          </a:p>
        </p:txBody>
      </p:sp>
      <p:pic>
        <p:nvPicPr>
          <p:cNvPr id="6" name="Image 5">
            <a:extLst>
              <a:ext uri="{FF2B5EF4-FFF2-40B4-BE49-F238E27FC236}">
                <a16:creationId xmlns:a16="http://schemas.microsoft.com/office/drawing/2014/main" id="{64E93CE3-B84A-4846-A144-D1F1042D45CA}"/>
              </a:ext>
            </a:extLst>
          </p:cNvPr>
          <p:cNvPicPr>
            <a:picLocks noChangeAspect="1"/>
          </p:cNvPicPr>
          <p:nvPr/>
        </p:nvPicPr>
        <p:blipFill rotWithShape="1">
          <a:blip r:embed="rId2"/>
          <a:srcRect l="60311" t="72925" r="7092" b="12109"/>
          <a:stretch/>
        </p:blipFill>
        <p:spPr>
          <a:xfrm>
            <a:off x="489284" y="2956994"/>
            <a:ext cx="3974272" cy="1026368"/>
          </a:xfrm>
          <a:prstGeom prst="rect">
            <a:avLst/>
          </a:prstGeom>
        </p:spPr>
      </p:pic>
      <p:sp>
        <p:nvSpPr>
          <p:cNvPr id="8" name="ZoneTexte 7">
            <a:extLst>
              <a:ext uri="{FF2B5EF4-FFF2-40B4-BE49-F238E27FC236}">
                <a16:creationId xmlns:a16="http://schemas.microsoft.com/office/drawing/2014/main" id="{1FD94DCE-0381-4993-BED4-8CA8338846B9}"/>
              </a:ext>
            </a:extLst>
          </p:cNvPr>
          <p:cNvSpPr txBox="1"/>
          <p:nvPr/>
        </p:nvSpPr>
        <p:spPr>
          <a:xfrm>
            <a:off x="489284" y="4330367"/>
            <a:ext cx="4053089" cy="1384995"/>
          </a:xfrm>
          <a:prstGeom prst="rect">
            <a:avLst/>
          </a:prstGeom>
          <a:noFill/>
        </p:spPr>
        <p:txBody>
          <a:bodyPr wrap="square" rtlCol="0">
            <a:spAutoFit/>
          </a:bodyPr>
          <a:lstStyle/>
          <a:p>
            <a:r>
              <a:rPr lang="fr-FR" sz="1200" dirty="0"/>
              <a:t>Nous pouvons remarquer que plein de caractères nous empêcherons de mener une bonne analyse, comme par exemple la présence de chiffres ou encore de caractères spéciaux. De même, l’orthographe ou la police de certains mots doit être standardisé afin de faciliter la continuité de notre travail (suppression du pluriel, police en minuscule, suppression d’espaces,…).</a:t>
            </a:r>
          </a:p>
        </p:txBody>
      </p:sp>
      <p:sp>
        <p:nvSpPr>
          <p:cNvPr id="9" name="ZoneTexte 8">
            <a:extLst>
              <a:ext uri="{FF2B5EF4-FFF2-40B4-BE49-F238E27FC236}">
                <a16:creationId xmlns:a16="http://schemas.microsoft.com/office/drawing/2014/main" id="{D7E901E3-6ADB-456F-8C25-A2EB6D81E0F4}"/>
              </a:ext>
            </a:extLst>
          </p:cNvPr>
          <p:cNvSpPr txBox="1"/>
          <p:nvPr/>
        </p:nvSpPr>
        <p:spPr>
          <a:xfrm>
            <a:off x="0" y="4025154"/>
            <a:ext cx="5113176" cy="261610"/>
          </a:xfrm>
          <a:prstGeom prst="rect">
            <a:avLst/>
          </a:prstGeom>
          <a:noFill/>
        </p:spPr>
        <p:txBody>
          <a:bodyPr wrap="square" rtlCol="0">
            <a:spAutoFit/>
          </a:bodyPr>
          <a:lstStyle/>
          <a:p>
            <a:pPr algn="ctr"/>
            <a:r>
              <a:rPr lang="fr-FR" sz="1100" u="sng" dirty="0"/>
              <a:t>Ci-dessus un exemple des données brutes extraites du </a:t>
            </a:r>
            <a:r>
              <a:rPr lang="fr-FR" sz="1100" u="sng" dirty="0" err="1"/>
              <a:t>siteweb</a:t>
            </a:r>
            <a:r>
              <a:rPr lang="fr-FR" sz="1100" u="sng" dirty="0"/>
              <a:t> d’Auchan </a:t>
            </a:r>
          </a:p>
        </p:txBody>
      </p:sp>
      <p:pic>
        <p:nvPicPr>
          <p:cNvPr id="10" name="Image 9">
            <a:extLst>
              <a:ext uri="{FF2B5EF4-FFF2-40B4-BE49-F238E27FC236}">
                <a16:creationId xmlns:a16="http://schemas.microsoft.com/office/drawing/2014/main" id="{006A5F9A-B829-4EDE-A693-B0DA305A0010}"/>
              </a:ext>
            </a:extLst>
          </p:cNvPr>
          <p:cNvPicPr>
            <a:picLocks noChangeAspect="1"/>
          </p:cNvPicPr>
          <p:nvPr/>
        </p:nvPicPr>
        <p:blipFill rotWithShape="1">
          <a:blip r:embed="rId3"/>
          <a:srcRect l="61447" t="23041" r="7697" b="37845"/>
          <a:stretch/>
        </p:blipFill>
        <p:spPr>
          <a:xfrm>
            <a:off x="5799388" y="2401373"/>
            <a:ext cx="3164305" cy="2137610"/>
          </a:xfrm>
          <a:prstGeom prst="rect">
            <a:avLst/>
          </a:prstGeom>
        </p:spPr>
      </p:pic>
      <p:cxnSp>
        <p:nvCxnSpPr>
          <p:cNvPr id="12" name="Connecteur droit avec flèche 11">
            <a:extLst>
              <a:ext uri="{FF2B5EF4-FFF2-40B4-BE49-F238E27FC236}">
                <a16:creationId xmlns:a16="http://schemas.microsoft.com/office/drawing/2014/main" id="{2D159112-0062-4CBF-B1F7-3BA9B22304E7}"/>
              </a:ext>
            </a:extLst>
          </p:cNvPr>
          <p:cNvCxnSpPr>
            <a:cxnSpLocks/>
            <a:stCxn id="6" idx="3"/>
            <a:endCxn id="10" idx="1"/>
          </p:cNvCxnSpPr>
          <p:nvPr/>
        </p:nvCxnSpPr>
        <p:spPr>
          <a:xfrm>
            <a:off x="4463556" y="3470178"/>
            <a:ext cx="13358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DC21CD95-F37B-4938-A8F8-76773DF1D3C4}"/>
              </a:ext>
            </a:extLst>
          </p:cNvPr>
          <p:cNvSpPr txBox="1"/>
          <p:nvPr/>
        </p:nvSpPr>
        <p:spPr>
          <a:xfrm>
            <a:off x="9088018" y="2561365"/>
            <a:ext cx="2534245" cy="830997"/>
          </a:xfrm>
          <a:prstGeom prst="rect">
            <a:avLst/>
          </a:prstGeom>
          <a:noFill/>
        </p:spPr>
        <p:txBody>
          <a:bodyPr wrap="square" rtlCol="0">
            <a:spAutoFit/>
          </a:bodyPr>
          <a:lstStyle/>
          <a:p>
            <a:r>
              <a:rPr lang="fr-FR" sz="1200" dirty="0"/>
              <a:t>Nous créons donc ici une fonction permettant de formaliser les informations qui nous serviront à travailler par la suite.</a:t>
            </a:r>
          </a:p>
        </p:txBody>
      </p:sp>
      <p:pic>
        <p:nvPicPr>
          <p:cNvPr id="20" name="Image 19">
            <a:extLst>
              <a:ext uri="{FF2B5EF4-FFF2-40B4-BE49-F238E27FC236}">
                <a16:creationId xmlns:a16="http://schemas.microsoft.com/office/drawing/2014/main" id="{09B8EBD6-AD99-4B10-A43D-3092918BF9E0}"/>
              </a:ext>
            </a:extLst>
          </p:cNvPr>
          <p:cNvPicPr>
            <a:picLocks noChangeAspect="1"/>
          </p:cNvPicPr>
          <p:nvPr/>
        </p:nvPicPr>
        <p:blipFill rotWithShape="1">
          <a:blip r:embed="rId4"/>
          <a:srcRect l="54803" t="67134" r="6513" b="17661"/>
          <a:stretch/>
        </p:blipFill>
        <p:spPr>
          <a:xfrm>
            <a:off x="5049905" y="5348946"/>
            <a:ext cx="3801979" cy="1042737"/>
          </a:xfrm>
          <a:prstGeom prst="rect">
            <a:avLst/>
          </a:prstGeom>
        </p:spPr>
      </p:pic>
      <p:cxnSp>
        <p:nvCxnSpPr>
          <p:cNvPr id="22" name="Connecteur droit avec flèche 21">
            <a:extLst>
              <a:ext uri="{FF2B5EF4-FFF2-40B4-BE49-F238E27FC236}">
                <a16:creationId xmlns:a16="http://schemas.microsoft.com/office/drawing/2014/main" id="{4BE576E9-7796-4987-A2FF-38BC97DBF011}"/>
              </a:ext>
            </a:extLst>
          </p:cNvPr>
          <p:cNvCxnSpPr>
            <a:cxnSpLocks/>
            <a:stCxn id="10" idx="2"/>
            <a:endCxn id="20" idx="0"/>
          </p:cNvCxnSpPr>
          <p:nvPr/>
        </p:nvCxnSpPr>
        <p:spPr>
          <a:xfrm flipH="1">
            <a:off x="6950895" y="4538983"/>
            <a:ext cx="430646" cy="8099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DCD196CF-262E-423D-B366-C9534EE36EA8}"/>
              </a:ext>
            </a:extLst>
          </p:cNvPr>
          <p:cNvSpPr txBox="1"/>
          <p:nvPr/>
        </p:nvSpPr>
        <p:spPr>
          <a:xfrm>
            <a:off x="8794556" y="5271130"/>
            <a:ext cx="2999708" cy="1015663"/>
          </a:xfrm>
          <a:prstGeom prst="rect">
            <a:avLst/>
          </a:prstGeom>
          <a:noFill/>
        </p:spPr>
        <p:txBody>
          <a:bodyPr wrap="square" rtlCol="0">
            <a:spAutoFit/>
          </a:bodyPr>
          <a:lstStyle/>
          <a:p>
            <a:r>
              <a:rPr lang="fr-FR" sz="1200" dirty="0"/>
              <a:t>Nous obtenons ainsi des termes simplifiés et plus facilement interprétable pour une machine. Même s’il reste encore quelques traitement à apporter, nous nous approchons de données aisément manipulables.</a:t>
            </a:r>
          </a:p>
        </p:txBody>
      </p:sp>
      <p:sp>
        <p:nvSpPr>
          <p:cNvPr id="34" name="Rectangle 33">
            <a:extLst>
              <a:ext uri="{FF2B5EF4-FFF2-40B4-BE49-F238E27FC236}">
                <a16:creationId xmlns:a16="http://schemas.microsoft.com/office/drawing/2014/main" id="{59E2AF45-7495-44C6-ADBA-4579E6828865}"/>
              </a:ext>
            </a:extLst>
          </p:cNvPr>
          <p:cNvSpPr/>
          <p:nvPr/>
        </p:nvSpPr>
        <p:spPr>
          <a:xfrm>
            <a:off x="4997768" y="5110727"/>
            <a:ext cx="6905473" cy="1597314"/>
          </a:xfrm>
          <a:prstGeom prst="rect">
            <a:avLst/>
          </a:prstGeom>
          <a:solidFill>
            <a:schemeClr val="bg1">
              <a:lumMod val="85000"/>
              <a:alpha val="2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983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473C8-6D2D-4065-A941-72FA2951D338}"/>
              </a:ext>
            </a:extLst>
          </p:cNvPr>
          <p:cNvSpPr>
            <a:spLocks noGrp="1"/>
          </p:cNvSpPr>
          <p:nvPr>
            <p:ph type="title"/>
          </p:nvPr>
        </p:nvSpPr>
        <p:spPr/>
        <p:txBody>
          <a:bodyPr anchor="ctr"/>
          <a:lstStyle/>
          <a:p>
            <a:pPr algn="ctr"/>
            <a:r>
              <a:rPr lang="fr-FR" dirty="0"/>
              <a:t>2) Visualisation de nos données</a:t>
            </a:r>
          </a:p>
        </p:txBody>
      </p:sp>
      <p:sp>
        <p:nvSpPr>
          <p:cNvPr id="4" name="ZoneTexte 3">
            <a:extLst>
              <a:ext uri="{FF2B5EF4-FFF2-40B4-BE49-F238E27FC236}">
                <a16:creationId xmlns:a16="http://schemas.microsoft.com/office/drawing/2014/main" id="{4BAED613-0819-4442-8BA7-5A99E779B511}"/>
              </a:ext>
            </a:extLst>
          </p:cNvPr>
          <p:cNvSpPr txBox="1"/>
          <p:nvPr/>
        </p:nvSpPr>
        <p:spPr>
          <a:xfrm>
            <a:off x="397043" y="1884947"/>
            <a:ext cx="11397914" cy="523220"/>
          </a:xfrm>
          <a:prstGeom prst="rect">
            <a:avLst/>
          </a:prstGeom>
          <a:noFill/>
        </p:spPr>
        <p:txBody>
          <a:bodyPr wrap="square" rtlCol="0">
            <a:spAutoFit/>
          </a:bodyPr>
          <a:lstStyle/>
          <a:p>
            <a:r>
              <a:rPr lang="fr-FR" sz="1400" dirty="0"/>
              <a:t>Maintenant que nos données sont nettoyées , nous cherchons à les analyser. Nous allons donc « </a:t>
            </a:r>
            <a:r>
              <a:rPr lang="fr-FR" sz="1400" dirty="0" err="1"/>
              <a:t>tokeniser</a:t>
            </a:r>
            <a:r>
              <a:rPr lang="fr-FR" sz="1400" dirty="0"/>
              <a:t> » chacun des aliments, composant les produits proposés par Auchan, afin de réaliser un nuage de mot et un graphique dans le but de déterminer la récurrence de chacun des ingrédients présents. </a:t>
            </a:r>
          </a:p>
        </p:txBody>
      </p:sp>
      <p:sp>
        <p:nvSpPr>
          <p:cNvPr id="5" name="ZoneTexte 4">
            <a:extLst>
              <a:ext uri="{FF2B5EF4-FFF2-40B4-BE49-F238E27FC236}">
                <a16:creationId xmlns:a16="http://schemas.microsoft.com/office/drawing/2014/main" id="{D0D8F4C3-E72D-45FE-9F1A-99C7A7970564}"/>
              </a:ext>
            </a:extLst>
          </p:cNvPr>
          <p:cNvSpPr txBox="1"/>
          <p:nvPr/>
        </p:nvSpPr>
        <p:spPr>
          <a:xfrm>
            <a:off x="277063" y="2577158"/>
            <a:ext cx="4206705" cy="1384995"/>
          </a:xfrm>
          <a:prstGeom prst="rect">
            <a:avLst/>
          </a:prstGeom>
          <a:noFill/>
        </p:spPr>
        <p:txBody>
          <a:bodyPr wrap="square" rtlCol="0">
            <a:spAutoFit/>
          </a:bodyPr>
          <a:lstStyle/>
          <a:p>
            <a:r>
              <a:rPr lang="fr-FR" sz="1400" dirty="0"/>
              <a:t>Nous devons dans un premier temps nous défausser de termes récurrents qui ne correspondent pas à notre sujets d’étude. (ex: « valeur </a:t>
            </a:r>
            <a:r>
              <a:rPr lang="fr-FR" sz="1400" dirty="0" err="1"/>
              <a:t>nutritionelle</a:t>
            </a:r>
            <a:r>
              <a:rPr lang="fr-FR" sz="1400" dirty="0"/>
              <a:t> »,…).</a:t>
            </a:r>
          </a:p>
          <a:p>
            <a:r>
              <a:rPr lang="fr-FR" sz="1400" dirty="0"/>
              <a:t>Nous utiliserons pour ce faire le package « </a:t>
            </a:r>
            <a:r>
              <a:rPr lang="fr-FR" sz="1400" dirty="0" err="1"/>
              <a:t>nltk</a:t>
            </a:r>
            <a:r>
              <a:rPr lang="fr-FR" sz="1400" dirty="0"/>
              <a:t> » avec sa commande « </a:t>
            </a:r>
            <a:r>
              <a:rPr lang="fr-FR" sz="1400" dirty="0" err="1"/>
              <a:t>stopwords</a:t>
            </a:r>
            <a:r>
              <a:rPr lang="fr-FR" sz="1400" dirty="0"/>
              <a:t> ». Nous importons une liste de </a:t>
            </a:r>
            <a:r>
              <a:rPr lang="fr-FR" sz="1400" dirty="0" err="1"/>
              <a:t>stopwords</a:t>
            </a:r>
            <a:r>
              <a:rPr lang="fr-FR" sz="1400" dirty="0"/>
              <a:t> française déjà implémentée.</a:t>
            </a:r>
          </a:p>
        </p:txBody>
      </p:sp>
      <p:pic>
        <p:nvPicPr>
          <p:cNvPr id="6" name="Image 5">
            <a:extLst>
              <a:ext uri="{FF2B5EF4-FFF2-40B4-BE49-F238E27FC236}">
                <a16:creationId xmlns:a16="http://schemas.microsoft.com/office/drawing/2014/main" id="{27CE57CF-62FE-43B2-9A22-D2D350A1DFB2}"/>
              </a:ext>
            </a:extLst>
          </p:cNvPr>
          <p:cNvPicPr>
            <a:picLocks noChangeAspect="1"/>
          </p:cNvPicPr>
          <p:nvPr/>
        </p:nvPicPr>
        <p:blipFill rotWithShape="1">
          <a:blip r:embed="rId2"/>
          <a:srcRect l="60000" t="46495" r="12139" b="49885"/>
          <a:stretch/>
        </p:blipFill>
        <p:spPr>
          <a:xfrm>
            <a:off x="132684" y="3977398"/>
            <a:ext cx="4206705" cy="307491"/>
          </a:xfrm>
          <a:prstGeom prst="rect">
            <a:avLst/>
          </a:prstGeom>
        </p:spPr>
      </p:pic>
      <p:sp>
        <p:nvSpPr>
          <p:cNvPr id="7" name="ZoneTexte 6">
            <a:extLst>
              <a:ext uri="{FF2B5EF4-FFF2-40B4-BE49-F238E27FC236}">
                <a16:creationId xmlns:a16="http://schemas.microsoft.com/office/drawing/2014/main" id="{B15C8318-BE8B-421A-AC27-8351C118DD15}"/>
              </a:ext>
            </a:extLst>
          </p:cNvPr>
          <p:cNvSpPr txBox="1"/>
          <p:nvPr/>
        </p:nvSpPr>
        <p:spPr>
          <a:xfrm>
            <a:off x="397043" y="4473579"/>
            <a:ext cx="4086725" cy="738664"/>
          </a:xfrm>
          <a:prstGeom prst="rect">
            <a:avLst/>
          </a:prstGeom>
          <a:noFill/>
        </p:spPr>
        <p:txBody>
          <a:bodyPr wrap="square" rtlCol="0">
            <a:spAutoFit/>
          </a:bodyPr>
          <a:lstStyle/>
          <a:p>
            <a:r>
              <a:rPr lang="fr-FR" sz="1400" dirty="0"/>
              <a:t>Cependant cette liste reste assez peu exhaustive et n’est pas adaptée non plus à notre cas. Nous ajoutons donc des termes plus spécifiques.</a:t>
            </a:r>
          </a:p>
        </p:txBody>
      </p:sp>
      <p:pic>
        <p:nvPicPr>
          <p:cNvPr id="8" name="Image 7">
            <a:extLst>
              <a:ext uri="{FF2B5EF4-FFF2-40B4-BE49-F238E27FC236}">
                <a16:creationId xmlns:a16="http://schemas.microsoft.com/office/drawing/2014/main" id="{FEB8BE0D-6851-4D19-B706-6FEF8D546E78}"/>
              </a:ext>
            </a:extLst>
          </p:cNvPr>
          <p:cNvPicPr>
            <a:picLocks noChangeAspect="1"/>
          </p:cNvPicPr>
          <p:nvPr/>
        </p:nvPicPr>
        <p:blipFill rotWithShape="1">
          <a:blip r:embed="rId3"/>
          <a:srcRect l="60987" t="19883" r="21316" b="67953"/>
          <a:stretch/>
        </p:blipFill>
        <p:spPr>
          <a:xfrm>
            <a:off x="1018674" y="5404630"/>
            <a:ext cx="2606842" cy="1007850"/>
          </a:xfrm>
          <a:prstGeom prst="rect">
            <a:avLst/>
          </a:prstGeom>
        </p:spPr>
      </p:pic>
      <p:sp>
        <p:nvSpPr>
          <p:cNvPr id="10" name="ZoneTexte 9">
            <a:extLst>
              <a:ext uri="{FF2B5EF4-FFF2-40B4-BE49-F238E27FC236}">
                <a16:creationId xmlns:a16="http://schemas.microsoft.com/office/drawing/2014/main" id="{0AFB30E3-9A7E-495C-8E00-73C4DA669AB7}"/>
              </a:ext>
            </a:extLst>
          </p:cNvPr>
          <p:cNvSpPr txBox="1"/>
          <p:nvPr/>
        </p:nvSpPr>
        <p:spPr>
          <a:xfrm>
            <a:off x="6176211" y="2545004"/>
            <a:ext cx="4780547" cy="2031325"/>
          </a:xfrm>
          <a:prstGeom prst="rect">
            <a:avLst/>
          </a:prstGeom>
          <a:noFill/>
        </p:spPr>
        <p:txBody>
          <a:bodyPr wrap="square" rtlCol="0">
            <a:spAutoFit/>
          </a:bodyPr>
          <a:lstStyle/>
          <a:p>
            <a:r>
              <a:rPr lang="fr-FR" sz="1400" dirty="0"/>
              <a:t>Maintenant que les mots superflus sont retirés, il ne nous </a:t>
            </a:r>
            <a:r>
              <a:rPr lang="fr-FR" sz="1400" dirty="0" err="1"/>
              <a:t>tokenisons</a:t>
            </a:r>
            <a:r>
              <a:rPr lang="fr-FR" sz="1400" dirty="0"/>
              <a:t> chacun des termes. La tokenisation fera en sorte que chaque terme présent dans la liste d’ingrédients (préalablement passée par les </a:t>
            </a:r>
            <a:r>
              <a:rPr lang="fr-FR" sz="1400" dirty="0" err="1"/>
              <a:t>stopwords</a:t>
            </a:r>
            <a:r>
              <a:rPr lang="fr-FR" sz="1400" dirty="0"/>
              <a:t>) soit dissocié en termes uniques (dans une liste). De cette liste de </a:t>
            </a:r>
            <a:r>
              <a:rPr lang="fr-FR" sz="1400" dirty="0" err="1"/>
              <a:t>token</a:t>
            </a:r>
            <a:r>
              <a:rPr lang="fr-FR" sz="1400" dirty="0"/>
              <a:t>, nous pouvons en déduire un nuage de mot. Ce nuage sortira les mots par leurs récurrences. Ainsi plus l’ingrédients sera utilisé dans les produits plus il sera important dans le nuage de mot.</a:t>
            </a:r>
          </a:p>
          <a:p>
            <a:endParaRPr lang="fr-FR" sz="1400" dirty="0"/>
          </a:p>
        </p:txBody>
      </p:sp>
      <p:pic>
        <p:nvPicPr>
          <p:cNvPr id="2050" name="Picture 2">
            <a:extLst>
              <a:ext uri="{FF2B5EF4-FFF2-40B4-BE49-F238E27FC236}">
                <a16:creationId xmlns:a16="http://schemas.microsoft.com/office/drawing/2014/main" id="{AC22AAFE-DB0E-4D97-A097-44C143C89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200" y="4388967"/>
            <a:ext cx="3975346" cy="203132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2BD5DA3B-8AD4-4083-8A5C-1DACEE8A1B93}"/>
              </a:ext>
            </a:extLst>
          </p:cNvPr>
          <p:cNvSpPr txBox="1"/>
          <p:nvPr/>
        </p:nvSpPr>
        <p:spPr>
          <a:xfrm>
            <a:off x="6578811" y="6420292"/>
            <a:ext cx="3975345" cy="200055"/>
          </a:xfrm>
          <a:prstGeom prst="rect">
            <a:avLst/>
          </a:prstGeom>
          <a:noFill/>
        </p:spPr>
        <p:txBody>
          <a:bodyPr wrap="square" rtlCol="0">
            <a:spAutoFit/>
          </a:bodyPr>
          <a:lstStyle/>
          <a:p>
            <a:pPr algn="ctr"/>
            <a:r>
              <a:rPr lang="fr-FR" sz="700" u="sng" dirty="0"/>
              <a:t>Représentation des 25 ingrédients les plus récurrents dans la composition des produits.</a:t>
            </a:r>
          </a:p>
        </p:txBody>
      </p:sp>
    </p:spTree>
    <p:extLst>
      <p:ext uri="{BB962C8B-B14F-4D97-AF65-F5344CB8AC3E}">
        <p14:creationId xmlns:p14="http://schemas.microsoft.com/office/powerpoint/2010/main" val="1530199891"/>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TM03457464[[fn=Dividende]]</Template>
  <TotalTime>294</TotalTime>
  <Words>1202</Words>
  <Application>Microsoft Office PowerPoint</Application>
  <PresentationFormat>Grand écran</PresentationFormat>
  <Paragraphs>126</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Gill Sans MT</vt:lpstr>
      <vt:lpstr>Wingdings 2</vt:lpstr>
      <vt:lpstr>Dividende</vt:lpstr>
      <vt:lpstr>Projet Python avancé</vt:lpstr>
      <vt:lpstr>Notice des notebooks </vt:lpstr>
      <vt:lpstr>Les étapes de l’analyse</vt:lpstr>
      <vt:lpstr>Etape 1 </vt:lpstr>
      <vt:lpstr>1) Identification de l’Url central </vt:lpstr>
      <vt:lpstr>2) Extraction des données </vt:lpstr>
      <vt:lpstr>Etape 2</vt:lpstr>
      <vt:lpstr>1) Nettoyage de nos données </vt:lpstr>
      <vt:lpstr>2) Visualisation de nos données</vt:lpstr>
      <vt:lpstr>Présentation PowerPoint</vt:lpstr>
      <vt:lpstr>3) Etape</vt:lpstr>
      <vt:lpstr>Résultats</vt:lpstr>
      <vt:lpstr>Application du modèle aux allergies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Python avancé</dc:title>
  <dc:creator>Louis Grunenwald</dc:creator>
  <cp:lastModifiedBy>Louis Grunenwald</cp:lastModifiedBy>
  <cp:revision>31</cp:revision>
  <dcterms:created xsi:type="dcterms:W3CDTF">2020-02-09T18:32:27Z</dcterms:created>
  <dcterms:modified xsi:type="dcterms:W3CDTF">2020-02-09T23:26:51Z</dcterms:modified>
</cp:coreProperties>
</file>