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2" r:id="rId5"/>
    <p:sldId id="278" r:id="rId6"/>
    <p:sldId id="276" r:id="rId7"/>
    <p:sldId id="279" r:id="rId8"/>
    <p:sldId id="280" r:id="rId9"/>
    <p:sldId id="277" r:id="rId10"/>
    <p:sldId id="281" r:id="rId11"/>
    <p:sldId id="263" r:id="rId12"/>
    <p:sldId id="264" r:id="rId13"/>
    <p:sldId id="266" r:id="rId14"/>
    <p:sldId id="267" r:id="rId15"/>
    <p:sldId id="270" r:id="rId16"/>
    <p:sldId id="271" r:id="rId17"/>
    <p:sldId id="272" r:id="rId18"/>
    <p:sldId id="282" r:id="rId19"/>
    <p:sldId id="268" r:id="rId20"/>
    <p:sldId id="286" r:id="rId21"/>
    <p:sldId id="285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3951D41-E295-4DD9-BF06-B1D3E0AAB785}">
          <p14:sldIdLst>
            <p14:sldId id="256"/>
            <p14:sldId id="257"/>
            <p14:sldId id="284"/>
            <p14:sldId id="262"/>
            <p14:sldId id="278"/>
            <p14:sldId id="276"/>
            <p14:sldId id="279"/>
            <p14:sldId id="280"/>
            <p14:sldId id="277"/>
            <p14:sldId id="281"/>
            <p14:sldId id="263"/>
          </p14:sldIdLst>
        </p14:section>
        <p14:section name="Implementation" id="{E9A748A5-3DDA-41BC-A892-CA24AD7D7C89}">
          <p14:sldIdLst>
            <p14:sldId id="264"/>
            <p14:sldId id="266"/>
            <p14:sldId id="267"/>
            <p14:sldId id="270"/>
            <p14:sldId id="271"/>
            <p14:sldId id="272"/>
            <p14:sldId id="282"/>
            <p14:sldId id="268"/>
            <p14:sldId id="286"/>
            <p14:sldId id="28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1E85-D488-4E5A-A425-AE7AAEFF0CE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C066-29C1-40A3-97E6-814DE66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ailmQ7r73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JenkinsCS/Code-Glosser/issues" TargetMode="External"/><Relationship Id="rId2" Type="http://schemas.openxmlformats.org/officeDocument/2006/relationships/hyperlink" Target="https://github.com/LouisJenkinsCS/Code-Glosser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Glosser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by: Louis Jenkins</a:t>
            </a:r>
          </a:p>
          <a:p>
            <a:r>
              <a:rPr lang="en-US" dirty="0"/>
              <a:t>Advised by: Drue Coles</a:t>
            </a:r>
          </a:p>
        </p:txBody>
      </p:sp>
    </p:spTree>
    <p:extLst>
      <p:ext uri="{BB962C8B-B14F-4D97-AF65-F5344CB8AC3E}">
        <p14:creationId xmlns:p14="http://schemas.microsoft.com/office/powerpoint/2010/main" val="398515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X86 Assembly – Bootstrap (</a:t>
            </a:r>
            <a:r>
              <a:rPr lang="en-US" dirty="0" err="1"/>
              <a:t>MoltarOS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2" y="562709"/>
            <a:ext cx="11622075" cy="62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ailmQ7r73s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3499" y="0"/>
            <a:ext cx="914400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9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Implementation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Code-Glosser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The “Interesting” Design and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85891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77"/>
          </a:xfrm>
        </p:spPr>
        <p:txBody>
          <a:bodyPr/>
          <a:lstStyle/>
          <a:p>
            <a:pPr algn="ctr"/>
            <a:r>
              <a:rPr lang="en-US" dirty="0"/>
              <a:t>Handling UI Events –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2176"/>
            <a:ext cx="12192000" cy="6145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UI Events can occur at anytime, even while processing another event</a:t>
            </a:r>
          </a:p>
          <a:p>
            <a:r>
              <a:rPr lang="en-US" dirty="0"/>
              <a:t>UI Events may need to notify multiple components</a:t>
            </a:r>
          </a:p>
          <a:p>
            <a:pPr lvl="1"/>
            <a:r>
              <a:rPr lang="en-US" dirty="0"/>
              <a:t>These components may need to </a:t>
            </a:r>
            <a:r>
              <a:rPr lang="en-US" b="1" dirty="0"/>
              <a:t>react</a:t>
            </a:r>
            <a:r>
              <a:rPr lang="en-US" dirty="0"/>
              <a:t> and notify other components based on certain conditions</a:t>
            </a:r>
          </a:p>
          <a:p>
            <a:pPr lvl="2"/>
            <a:r>
              <a:rPr lang="en-US" dirty="0"/>
              <a:t>Including the component that notified it</a:t>
            </a:r>
          </a:p>
          <a:p>
            <a:pPr lvl="3"/>
            <a:r>
              <a:rPr lang="en-US" dirty="0"/>
              <a:t>Events need to flow </a:t>
            </a:r>
            <a:r>
              <a:rPr lang="en-US" b="1" dirty="0"/>
              <a:t>both ways</a:t>
            </a:r>
          </a:p>
          <a:p>
            <a:r>
              <a:rPr lang="en-US" dirty="0"/>
              <a:t>What about </a:t>
            </a:r>
            <a:r>
              <a:rPr lang="en-US" b="1" dirty="0"/>
              <a:t>IO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IO Event – A network call or reading from hard drive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IO Bound tasks should </a:t>
            </a:r>
            <a:r>
              <a:rPr lang="en-US" b="1" dirty="0"/>
              <a:t>not</a:t>
            </a:r>
            <a:r>
              <a:rPr lang="en-US" dirty="0"/>
              <a:t> be performed on the UI Thread</a:t>
            </a:r>
          </a:p>
          <a:p>
            <a:pPr lvl="2"/>
            <a:r>
              <a:rPr lang="en-US" dirty="0"/>
              <a:t>IO Bound – “Time needed is based on speed of the IO Device (I.E: Hard Drive), not CPU.”</a:t>
            </a:r>
          </a:p>
          <a:p>
            <a:pPr lvl="2"/>
            <a:r>
              <a:rPr lang="en-US" dirty="0"/>
              <a:t>CPU Bound – “Time needed is based on speed of CPU”</a:t>
            </a:r>
          </a:p>
          <a:p>
            <a:pPr lvl="1"/>
            <a:r>
              <a:rPr lang="en-US" dirty="0"/>
              <a:t>Need to perform these on a background thread…</a:t>
            </a:r>
          </a:p>
          <a:p>
            <a:r>
              <a:rPr lang="en-US" dirty="0"/>
              <a:t>How do we keep this extensible</a:t>
            </a:r>
          </a:p>
          <a:p>
            <a:pPr lvl="1"/>
            <a:r>
              <a:rPr lang="en-US" dirty="0"/>
              <a:t>How do we not tightly couple components together</a:t>
            </a:r>
          </a:p>
          <a:p>
            <a:pPr lvl="1"/>
            <a:r>
              <a:rPr lang="en-US" dirty="0"/>
              <a:t>How do we keep the control flow understandable</a:t>
            </a:r>
          </a:p>
          <a:p>
            <a:pPr lvl="2"/>
            <a:r>
              <a:rPr lang="en-US" dirty="0"/>
              <a:t>How do we model it</a:t>
            </a:r>
          </a:p>
          <a:p>
            <a:pPr lvl="1"/>
            <a:r>
              <a:rPr lang="en-US" dirty="0"/>
              <a:t>How can it be improved and extended upon with ease</a:t>
            </a:r>
          </a:p>
        </p:txBody>
      </p:sp>
    </p:spTree>
    <p:extLst>
      <p:ext uri="{BB962C8B-B14F-4D97-AF65-F5344CB8AC3E}">
        <p14:creationId xmlns:p14="http://schemas.microsoft.com/office/powerpoint/2010/main" val="418110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77"/>
          </a:xfrm>
        </p:spPr>
        <p:txBody>
          <a:bodyPr/>
          <a:lstStyle/>
          <a:p>
            <a:pPr algn="ctr"/>
            <a:r>
              <a:rPr lang="en-US" dirty="0"/>
              <a:t>Handling UI Events –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78" y="712176"/>
            <a:ext cx="8650433" cy="6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77"/>
          </a:xfrm>
        </p:spPr>
        <p:txBody>
          <a:bodyPr/>
          <a:lstStyle/>
          <a:p>
            <a:pPr algn="ctr"/>
            <a:r>
              <a:rPr lang="en-US" dirty="0"/>
              <a:t>Handling UI Events –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Push-Based Event Notifications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𝐸𝑣𝑒𝑛𝑡𝐵𝑢𝑠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Uses </a:t>
                </a:r>
                <a:r>
                  <a:rPr lang="en-US" dirty="0" err="1"/>
                  <a:t>RxJava’s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𝑂𝑏𝑠𝑒𝑟𝑣𝑎𝑏𝑙𝑒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𝑂𝑏𝑠𝑒𝑟𝑣𝑒𝑟</m:t>
                    </m:r>
                  </m:oMath>
                </a14:m>
                <a:r>
                  <a:rPr lang="en-US" b="0" dirty="0"/>
                  <a:t> implementations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𝑂𝑏𝑠𝑒𝑟𝑣𝑎𝑏𝑙𝑒</m:t>
                    </m:r>
                  </m:oMath>
                </a14:m>
                <a:r>
                  <a:rPr lang="en-US" b="0" dirty="0"/>
                  <a:t> – “A ‘</a:t>
                </a:r>
                <a:r>
                  <a:rPr lang="en-US" dirty="0"/>
                  <a:t>publisher’ that e</a:t>
                </a:r>
                <a:r>
                  <a:rPr lang="en-US" b="0" dirty="0"/>
                  <a:t>mits items that can be observed.”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𝑂𝑏𝑠𝑒𝑟𝑣𝑒𝑟</m:t>
                    </m:r>
                  </m:oMath>
                </a14:m>
                <a:r>
                  <a:rPr lang="en-US" b="0" dirty="0"/>
                  <a:t> – “A ‘subscriber’ that observes the items emitted by the ‘publisher’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𝑂𝑏𝑠𝑒𝑟𝑣𝑎𝑏𝑙𝑒</m:t>
                    </m:r>
                  </m:oMath>
                </a14:m>
                <a:r>
                  <a:rPr lang="en-US" b="0" dirty="0"/>
                  <a:t>.”</a:t>
                </a:r>
              </a:p>
              <a:p>
                <a:pPr lvl="2"/>
                <a:r>
                  <a:rPr lang="en-US" dirty="0"/>
                  <a:t>Can “connect” to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𝐸𝑣𝑒𝑛𝑡𝐵𝑢𝑠</m:t>
                    </m:r>
                  </m:oMath>
                </a14:m>
                <a:r>
                  <a:rPr lang="en-US" b="0" dirty="0"/>
                  <a:t>’ that send/receive to/from us</a:t>
                </a:r>
              </a:p>
              <a:p>
                <a:pPr lvl="3"/>
                <a:r>
                  <a:rPr lang="en-US" dirty="0"/>
                  <a:t>Each component maintains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𝐸𝑣𝑒𝑛𝑡𝐵𝑢𝑠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𝐸𝑣𝑒𝑛𝑡𝑃𝑟𝑜𝑐𝑒𝑠𝑠𝑜𝑟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/>
                  <a:t>s received over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𝐸𝑣𝑒𝑛𝑡𝐵𝑢𝑠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/>
                  <a:t>s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𝐸𝑣𝑒𝑛𝑡𝐵𝑢𝑠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Responsiveness</a:t>
                </a:r>
              </a:p>
              <a:p>
                <a:pPr lvl="1"/>
                <a:r>
                  <a:rPr lang="en-US" dirty="0"/>
                  <a:t>All processing is performed in a single background thread</a:t>
                </a:r>
              </a:p>
              <a:p>
                <a:pPr lvl="2"/>
                <a:r>
                  <a:rPr lang="en-US" dirty="0"/>
                  <a:t>A single background thread greatly reduces complexity of multithreading</a:t>
                </a:r>
              </a:p>
              <a:p>
                <a:pPr lvl="1"/>
                <a:r>
                  <a:rPr lang="en-US" dirty="0"/>
                  <a:t>UI updates are performed on the Swing UI Thread</a:t>
                </a:r>
              </a:p>
              <a:p>
                <a:pPr lvl="2"/>
                <a:r>
                  <a:rPr lang="en-US" dirty="0"/>
                  <a:t>Keeps the UI from “freezing”</a:t>
                </a:r>
              </a:p>
              <a:p>
                <a:r>
                  <a:rPr lang="en-US" dirty="0"/>
                  <a:t>Extensibility</a:t>
                </a:r>
              </a:p>
              <a:p>
                <a:pPr lvl="1"/>
                <a:r>
                  <a:rPr lang="en-US" dirty="0"/>
                  <a:t>Very easy to add, modify, or even remove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𝐸𝑣𝑒𝑛𝑡𝑃𝑟𝑜𝑐𝑒𝑠𝑠𝑜𝑟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Simple as registering/unregistering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𝐸𝑣𝑒𝑛𝑡𝐵𝑢𝑠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  <a:blipFill>
                <a:blip r:embed="rId2"/>
                <a:stretch>
                  <a:fillRect l="-750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3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5183187" cy="57265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𝐸𝑣𝑒𝑛𝑡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5183187" cy="5726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-2" y="572655"/>
                <a:ext cx="5183189" cy="6285345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sz="2000" dirty="0"/>
                  <a:t> is made of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𝑠𝑒𝑛𝑑𝑒𝑟</m:t>
                    </m:r>
                  </m:oMath>
                </a14:m>
                <a:r>
                  <a:rPr lang="en-US" sz="2000" dirty="0"/>
                  <a:t>,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𝑟𝑒𝑐𝑖𝑝𝑖𝑒𝑛𝑡</m:t>
                    </m:r>
                  </m:oMath>
                </a14:m>
                <a:r>
                  <a:rPr lang="en-US" sz="2000" dirty="0"/>
                  <a:t>,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𝑑𝑒𝑠𝑐𝑟𝑖𝑝𝑡𝑜𝑟</m:t>
                    </m:r>
                  </m:oMath>
                </a14:m>
                <a:r>
                  <a:rPr lang="en-US" sz="2000" dirty="0"/>
                  <a:t>, and an opaque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en-US" sz="2000" dirty="0"/>
                  <a:t> reference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𝑠𝑒𝑛𝑑𝑒𝑟</m:t>
                    </m:r>
                  </m:oMath>
                </a14:m>
                <a:r>
                  <a:rPr lang="en-US" sz="1800" dirty="0"/>
                  <a:t> – Who sent this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endParaRPr lang="en-US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𝑟𝑒𝑐𝑖𝑝𝑖𝑒𝑛𝑡</m:t>
                    </m:r>
                  </m:oMath>
                </a14:m>
                <a:r>
                  <a:rPr lang="en-US" sz="1800" dirty="0"/>
                  <a:t> – Who will receive this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endParaRPr lang="en-US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𝑑𝑒𝑠𝑐𝑟𝑖𝑝𝑡𝑜𝑟</m:t>
                    </m:r>
                  </m:oMath>
                </a14:m>
                <a:r>
                  <a:rPr lang="en-US" sz="1800" dirty="0"/>
                  <a:t> – What this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sz="1800" dirty="0"/>
                  <a:t> is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meaning is up to the sender and recipient to find out.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en-US" sz="1800" dirty="0"/>
                  <a:t> – Data associated with this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endParaRPr lang="en-US" sz="18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meaning is coupled to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𝑑𝑒𝑠𝑐𝑟𝑖𝑝𝑡𝑜𝑟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Optimization (Assuming </a:t>
                </a:r>
                <a:r>
                  <a:rPr lang="en-US" sz="2000" dirty="0" err="1"/>
                  <a:t>HotSpot</a:t>
                </a:r>
                <a:r>
                  <a:rPr lang="en-US" sz="2000" dirty="0"/>
                  <a:t> JVM)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Size of 4 + 4 + 4 + 4 + 8 = 24 bytes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4 References + 8 Byte Object Header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Compressed oops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Pointers (references) are 32-bits (4 bytes) in size, even on a 64-bit system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How – Objects are allocated on an 8-byte alignment; these 32-bit pointers are scaled to a factor of 8 and added to a 64-bit base address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Garbage Collection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Events are immutable and short-lived</a:t>
                </a:r>
                <a:endParaRPr lang="en-US" sz="1400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Only used by a single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𝐸𝑣𝑒𝑛𝑡𝑃𝑟𝑜𝑐𝑒𝑠𝑠𝑜𝑟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Contained in the “young” generation</a:t>
                </a: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-2" y="572655"/>
                <a:ext cx="5183189" cy="6285345"/>
              </a:xfrm>
              <a:blipFill>
                <a:blip r:embed="rId3"/>
                <a:stretch>
                  <a:fillRect l="-1059" t="-1455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572655"/>
            <a:ext cx="6776404" cy="6222690"/>
          </a:xfrm>
        </p:spPr>
      </p:pic>
    </p:spTree>
    <p:extLst>
      <p:ext uri="{BB962C8B-B14F-4D97-AF65-F5344CB8AC3E}">
        <p14:creationId xmlns:p14="http://schemas.microsoft.com/office/powerpoint/2010/main" val="424899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5657385" cy="57265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𝐸𝑣𝑒𝑛𝑡𝐵𝑢𝑠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5657385" cy="5726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-2" y="572655"/>
                <a:ext cx="5657387" cy="6285345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Handling Incoming Events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Filter out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/>
                  <a:t> not meant for us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Event Logging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Defer processing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𝐸𝑣𝑒𝑛𝑡𝑃𝑟𝑜𝑐𝑒𝑠𝑠𝑜𝑟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𝑓𝑙𝑎𝑡𝑀𝑎𝑝</m:t>
                    </m:r>
                  </m:oMath>
                </a14:m>
                <a:r>
                  <a:rPr lang="en-US" dirty="0"/>
                  <a:t> allows them to return </a:t>
                </a:r>
                <a:r>
                  <a:rPr lang="en-US" b="1" dirty="0"/>
                  <a:t>zero or more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/>
                  <a:t>s through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𝑂𝑏𝑠𝑒𝑟𝑣𝑎𝑏𝑙𝑒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𝑂𝑏𝑠𝑒𝑟𝑣𝑎𝑏𝑙𝑒</m:t>
                    </m:r>
                  </m:oMath>
                </a14:m>
                <a:r>
                  <a:rPr lang="en-US" dirty="0"/>
                  <a:t> can have associated with it it’s own processing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I.E: IO Processing, Interval or delayed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Handled (by default) on the background worker thread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Although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𝐸𝑣𝑒𝑛𝑡𝑃𝑟𝑜𝑐𝑒𝑠𝑠𝑜𝑟</m:t>
                    </m:r>
                  </m:oMath>
                </a14:m>
                <a:r>
                  <a:rPr lang="en-US" dirty="0"/>
                  <a:t> may switch back and forth between threads and schedulers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Handling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an error occurs in any stage of the pipeline, such as an uncaught Exception, the handler will be invoked and processing will halt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Broadcast any outgoing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𝐸𝑣𝑒𝑛𝑡𝑃𝑟𝑜𝑐𝑒𝑠𝑠𝑜𝑟</m:t>
                    </m:r>
                  </m:oMath>
                </a14:m>
                <a:r>
                  <a:rPr lang="en-US" dirty="0"/>
                  <a:t> returned any, we broadcast them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about UI Events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Note: </a:t>
                </a:r>
                <a:r>
                  <a:rPr lang="en-US" dirty="0"/>
                  <a:t>Only the UI Thread may interact with the UI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/>
                  <a:t> that requires updating the UI may be enqueued to the AWT Dispatch Thread’s Event Queue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handled asynchronously with respect to our worker thread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UI Events are dispatched </a:t>
                </a:r>
                <a:r>
                  <a:rPr lang="en-US" b="1" dirty="0"/>
                  <a:t>sequentially</a:t>
                </a:r>
                <a:r>
                  <a:rPr lang="en-US" dirty="0"/>
                  <a:t> and in </a:t>
                </a:r>
                <a:r>
                  <a:rPr lang="en-US" b="1" dirty="0"/>
                  <a:t>encounter order</a:t>
                </a:r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do not need to wait for the UI Thread to finish it’s work, as they will be performed in the order they are added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a race condition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-2" y="572655"/>
                <a:ext cx="5657387" cy="6285345"/>
              </a:xfrm>
              <a:blipFill>
                <a:blip r:embed="rId3"/>
                <a:stretch>
                  <a:fillRect l="-431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84" y="686046"/>
            <a:ext cx="6534615" cy="5398160"/>
          </a:xfrm>
        </p:spPr>
      </p:pic>
    </p:spTree>
    <p:extLst>
      <p:ext uri="{BB962C8B-B14F-4D97-AF65-F5344CB8AC3E}">
        <p14:creationId xmlns:p14="http://schemas.microsoft.com/office/powerpoint/2010/main" val="313854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6750"/>
          </a:xfrm>
        </p:spPr>
        <p:txBody>
          <a:bodyPr/>
          <a:lstStyle/>
          <a:p>
            <a:pPr algn="ctr"/>
            <a:r>
              <a:rPr lang="en-US" dirty="0"/>
              <a:t>Event Sourcing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95" y="2505808"/>
            <a:ext cx="9509609" cy="29649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66750"/>
            <a:ext cx="12192000" cy="18390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Log files contain the exact sequence of events that occur in the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Describes WHEN the event occurs, WHO sent it, WHO is the intended receiver, and WHAT the event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Makes it easier to debug problems that potential clients may face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Easy for me to determine where and what caused the issue by examining the log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872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32237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Selecting a File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>
          <a:xfrm>
            <a:off x="4273550" y="931863"/>
            <a:ext cx="7918450" cy="592613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-2" y="914400"/>
            <a:ext cx="4273551" cy="5943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User Selects a new file in </a:t>
            </a:r>
            <a:r>
              <a:rPr lang="en-US" dirty="0" err="1"/>
              <a:t>PropertyFiles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PropertyFiles</a:t>
            </a:r>
            <a:r>
              <a:rPr lang="en-US" dirty="0"/>
              <a:t> notifies </a:t>
            </a:r>
            <a:r>
              <a:rPr lang="en-US" dirty="0" err="1"/>
              <a:t>MarkupProperties</a:t>
            </a:r>
            <a:r>
              <a:rPr lang="en-US" dirty="0"/>
              <a:t> of file name</a:t>
            </a:r>
          </a:p>
          <a:p>
            <a:pPr marL="342900" indent="-342900">
              <a:buAutoNum type="arabicPeriod"/>
            </a:pPr>
            <a:r>
              <a:rPr lang="en-US" dirty="0" err="1"/>
              <a:t>MarkupProperties</a:t>
            </a:r>
            <a:r>
              <a:rPr lang="en-US" dirty="0"/>
              <a:t> notifies </a:t>
            </a:r>
            <a:r>
              <a:rPr lang="en-US" dirty="0" err="1"/>
              <a:t>PropertyAttributes</a:t>
            </a:r>
            <a:r>
              <a:rPr lang="en-US" dirty="0"/>
              <a:t> to clear back to default state.</a:t>
            </a:r>
          </a:p>
          <a:p>
            <a:pPr marL="342900" indent="-342900">
              <a:buAutoNum type="arabicPeriod"/>
            </a:pPr>
            <a:r>
              <a:rPr lang="en-US" dirty="0" err="1"/>
              <a:t>MarkupProperties</a:t>
            </a:r>
            <a:r>
              <a:rPr lang="en-US" dirty="0"/>
              <a:t> notifies </a:t>
            </a:r>
            <a:r>
              <a:rPr lang="en-US" dirty="0" err="1"/>
              <a:t>PropertySelector</a:t>
            </a:r>
            <a:r>
              <a:rPr lang="en-US" dirty="0"/>
              <a:t> to clear it’s adapter of all entries (as they are no longer valid)</a:t>
            </a:r>
          </a:p>
          <a:p>
            <a:pPr marL="342900" indent="-342900">
              <a:buAutoNum type="arabicPeriod"/>
            </a:pPr>
            <a:r>
              <a:rPr lang="en-US" dirty="0" err="1"/>
              <a:t>MarkupProperties</a:t>
            </a:r>
            <a:r>
              <a:rPr lang="en-US" dirty="0"/>
              <a:t> notifies </a:t>
            </a:r>
            <a:r>
              <a:rPr lang="en-US" dirty="0" err="1"/>
              <a:t>MarkupController</a:t>
            </a:r>
            <a:r>
              <a:rPr lang="en-US" dirty="0"/>
              <a:t> of file name</a:t>
            </a:r>
          </a:p>
          <a:p>
            <a:pPr marL="342900" indent="-342900">
              <a:buAutoNum type="arabicPeriod"/>
            </a:pPr>
            <a:r>
              <a:rPr lang="en-US" dirty="0" err="1"/>
              <a:t>MarkupController</a:t>
            </a:r>
            <a:r>
              <a:rPr lang="en-US" dirty="0"/>
              <a:t> checks if a previous session for this File exists.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yes, </a:t>
            </a:r>
            <a:r>
              <a:rPr lang="en-US" dirty="0" err="1"/>
              <a:t>goto</a:t>
            </a:r>
            <a:r>
              <a:rPr lang="en-US" dirty="0"/>
              <a:t> 7, else </a:t>
            </a:r>
            <a:r>
              <a:rPr lang="en-US" dirty="0" err="1"/>
              <a:t>goto</a:t>
            </a:r>
            <a:r>
              <a:rPr lang="en-US" dirty="0"/>
              <a:t> 9</a:t>
            </a:r>
          </a:p>
          <a:p>
            <a:pPr marL="342900" indent="-342900">
              <a:buAutoNum type="arabicPeriod" startAt="7"/>
            </a:pPr>
            <a:r>
              <a:rPr lang="en-US" dirty="0" err="1"/>
              <a:t>MarkupController</a:t>
            </a:r>
            <a:r>
              <a:rPr lang="en-US" dirty="0"/>
              <a:t> notifies </a:t>
            </a:r>
            <a:r>
              <a:rPr lang="en-US" dirty="0" err="1"/>
              <a:t>MarkupProperties</a:t>
            </a:r>
            <a:r>
              <a:rPr lang="en-US" dirty="0"/>
              <a:t> of a list of Markups to restore the state of</a:t>
            </a:r>
          </a:p>
          <a:p>
            <a:pPr marL="342900" indent="-342900">
              <a:buAutoNum type="arabicPeriod" startAt="7"/>
            </a:pPr>
            <a:r>
              <a:rPr lang="en-US" dirty="0" err="1"/>
              <a:t>MarkupProperties</a:t>
            </a:r>
            <a:r>
              <a:rPr lang="en-US" dirty="0"/>
              <a:t> notifies Selector to add all entries to it’s adapter (in lexicographical order)</a:t>
            </a:r>
          </a:p>
          <a:p>
            <a:pPr marL="342900" indent="-342900">
              <a:buAutoNum type="arabicPeriod" startAt="7"/>
            </a:pPr>
            <a:r>
              <a:rPr lang="en-US" dirty="0" err="1"/>
              <a:t>MarkupController</a:t>
            </a:r>
            <a:r>
              <a:rPr lang="en-US" dirty="0"/>
              <a:t> notifies </a:t>
            </a:r>
            <a:r>
              <a:rPr lang="en-US" dirty="0" err="1"/>
              <a:t>MarkupView</a:t>
            </a:r>
            <a:r>
              <a:rPr lang="en-US" dirty="0"/>
              <a:t> with file contents and markup highlight bounds if applicable</a:t>
            </a:r>
          </a:p>
          <a:p>
            <a:pPr marL="342900" indent="-342900">
              <a:buAutoNum type="arabicPeriod" startAt="7"/>
            </a:pPr>
            <a:r>
              <a:rPr lang="en-US" dirty="0" err="1"/>
              <a:t>MarkupView</a:t>
            </a:r>
            <a:r>
              <a:rPr lang="en-US" dirty="0"/>
              <a:t> passes a syntax highlighted version of the file contents to it’s view-model and adds highlighting for all sent highlight offsets.</a:t>
            </a:r>
          </a:p>
        </p:txBody>
      </p:sp>
    </p:spTree>
    <p:extLst>
      <p:ext uri="{BB962C8B-B14F-4D97-AF65-F5344CB8AC3E}">
        <p14:creationId xmlns:p14="http://schemas.microsoft.com/office/powerpoint/2010/main" val="55964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8554"/>
          </a:xfrm>
        </p:spPr>
        <p:txBody>
          <a:bodyPr/>
          <a:lstStyle/>
          <a:p>
            <a:pPr algn="ctr"/>
            <a:r>
              <a:rPr lang="en-US" dirty="0"/>
              <a:t>What is Code-Glosser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8554"/>
            <a:ext cx="12192000" cy="6119445"/>
          </a:xfrm>
        </p:spPr>
        <p:txBody>
          <a:bodyPr/>
          <a:lstStyle/>
          <a:p>
            <a:r>
              <a:rPr lang="en-US" dirty="0"/>
              <a:t>Academic Enrichment Tool</a:t>
            </a:r>
          </a:p>
          <a:p>
            <a:pPr lvl="1"/>
            <a:r>
              <a:rPr lang="en-US" dirty="0"/>
              <a:t>Allows professors to provide feedback for student assignments</a:t>
            </a:r>
          </a:p>
          <a:p>
            <a:pPr lvl="2"/>
            <a:r>
              <a:rPr lang="en-US" dirty="0"/>
              <a:t>Make as effortless as possible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BSD 3-Clause License</a:t>
            </a:r>
          </a:p>
          <a:p>
            <a:r>
              <a:rPr lang="en-US" dirty="0"/>
              <a:t>Minimal</a:t>
            </a:r>
          </a:p>
          <a:p>
            <a:pPr lvl="1"/>
            <a:r>
              <a:rPr lang="en-US" dirty="0"/>
              <a:t>Nearly non-existent learning curve</a:t>
            </a:r>
          </a:p>
          <a:p>
            <a:r>
              <a:rPr lang="en-US" dirty="0"/>
              <a:t>Stand-Alone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3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Words and Thoughts</a:t>
            </a:r>
          </a:p>
        </p:txBody>
      </p:sp>
    </p:spTree>
    <p:extLst>
      <p:ext uri="{BB962C8B-B14F-4D97-AF65-F5344CB8AC3E}">
        <p14:creationId xmlns:p14="http://schemas.microsoft.com/office/powerpoint/2010/main" val="335950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2854"/>
          </a:xfrm>
        </p:spPr>
        <p:txBody>
          <a:bodyPr/>
          <a:lstStyle/>
          <a:p>
            <a:pPr algn="ctr"/>
            <a:r>
              <a:rPr lang="en-US" dirty="0"/>
              <a:t>Software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852854"/>
            <a:ext cx="12192000" cy="6005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simple idea becomes that much more when production is on the line</a:t>
            </a:r>
          </a:p>
          <a:p>
            <a:pPr lvl="1"/>
            <a:r>
              <a:rPr lang="en-US" dirty="0"/>
              <a:t>Bugs, error handling, arch-specific issues, etc.</a:t>
            </a:r>
          </a:p>
          <a:p>
            <a:pPr lvl="2"/>
            <a:r>
              <a:rPr lang="en-US" dirty="0"/>
              <a:t>“That doesn’t happen when I run it on my machine”</a:t>
            </a:r>
          </a:p>
          <a:p>
            <a:pPr lvl="1"/>
            <a:r>
              <a:rPr lang="en-US" dirty="0"/>
              <a:t>Maintenance</a:t>
            </a:r>
          </a:p>
          <a:p>
            <a:pPr lvl="2"/>
            <a:r>
              <a:rPr lang="en-US" dirty="0"/>
              <a:t>The job isn’t over once it is released</a:t>
            </a:r>
          </a:p>
          <a:p>
            <a:pPr lvl="3"/>
            <a:r>
              <a:rPr lang="en-US" dirty="0"/>
              <a:t>New features need to be added</a:t>
            </a:r>
          </a:p>
          <a:p>
            <a:pPr lvl="3"/>
            <a:r>
              <a:rPr lang="en-US" dirty="0"/>
              <a:t>Bugs need fixing</a:t>
            </a:r>
          </a:p>
          <a:p>
            <a:r>
              <a:rPr lang="en-US" dirty="0"/>
              <a:t>It isn’t always “fun”</a:t>
            </a:r>
          </a:p>
          <a:p>
            <a:pPr lvl="1"/>
            <a:r>
              <a:rPr lang="en-US" dirty="0"/>
              <a:t>Even if there is nothing new to learn, the obligations still remain</a:t>
            </a:r>
          </a:p>
          <a:p>
            <a:pPr lvl="1"/>
            <a:r>
              <a:rPr lang="en-US" dirty="0"/>
              <a:t>Spent 250+ hours on this</a:t>
            </a:r>
          </a:p>
          <a:p>
            <a:pPr lvl="2"/>
            <a:r>
              <a:rPr lang="en-US" dirty="0"/>
              <a:t>Lost interest about 1/5 of the way</a:t>
            </a:r>
          </a:p>
          <a:p>
            <a:pPr lvl="3"/>
            <a:r>
              <a:rPr lang="en-US" dirty="0"/>
              <a:t>Still had to do it</a:t>
            </a:r>
          </a:p>
          <a:p>
            <a:r>
              <a:rPr lang="en-US" dirty="0"/>
              <a:t>Not something I want to do again</a:t>
            </a:r>
          </a:p>
          <a:p>
            <a:pPr lvl="1"/>
            <a:r>
              <a:rPr lang="en-US" dirty="0"/>
              <a:t>At least not unpaid…</a:t>
            </a:r>
          </a:p>
          <a:p>
            <a:pPr lvl="1"/>
            <a:r>
              <a:rPr lang="en-US" dirty="0"/>
              <a:t>Solidified my resolve to </a:t>
            </a:r>
            <a:r>
              <a:rPr lang="en-US"/>
              <a:t>go to graduate school for my PhD</a:t>
            </a:r>
            <a:endParaRPr lang="en-US" dirty="0"/>
          </a:p>
          <a:p>
            <a:pPr lvl="2"/>
            <a:r>
              <a:rPr lang="en-US" dirty="0"/>
              <a:t>Prefer theory anyway</a:t>
            </a:r>
          </a:p>
        </p:txBody>
      </p:sp>
    </p:spTree>
    <p:extLst>
      <p:ext uri="{BB962C8B-B14F-4D97-AF65-F5344CB8AC3E}">
        <p14:creationId xmlns:p14="http://schemas.microsoft.com/office/powerpoint/2010/main" val="425576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Code-Glosser took a long time to make, but if people use it, then it was worth it</a:t>
            </a:r>
          </a:p>
          <a:p>
            <a:pPr lvl="1"/>
            <a:r>
              <a:rPr lang="en-US" dirty="0"/>
              <a:t>A lot of thought was put into its design</a:t>
            </a:r>
          </a:p>
          <a:p>
            <a:pPr lvl="1"/>
            <a:r>
              <a:rPr lang="en-US" dirty="0"/>
              <a:t>A lot of time was put into its implementation</a:t>
            </a:r>
          </a:p>
          <a:p>
            <a:r>
              <a:rPr lang="en-US" dirty="0"/>
              <a:t>Distribution</a:t>
            </a:r>
          </a:p>
          <a:p>
            <a:pPr lvl="1"/>
            <a:r>
              <a:rPr lang="en-US" dirty="0">
                <a:hlinkClick r:id="rId2"/>
              </a:rPr>
              <a:t>https://github.com/LouisJenkinsCS/Code-Glosser/releases</a:t>
            </a:r>
            <a:endParaRPr lang="en-US" dirty="0"/>
          </a:p>
          <a:p>
            <a:r>
              <a:rPr lang="en-US" dirty="0"/>
              <a:t>Bug Reporting and Feature Requests</a:t>
            </a:r>
          </a:p>
          <a:p>
            <a:pPr lvl="1"/>
            <a:r>
              <a:rPr lang="en-US" dirty="0"/>
              <a:t>File an issue using GitHub’s bug tracker</a:t>
            </a:r>
          </a:p>
          <a:p>
            <a:pPr lvl="1"/>
            <a:r>
              <a:rPr lang="en-US" dirty="0">
                <a:hlinkClick r:id="rId3"/>
              </a:rPr>
              <a:t>https://github.com/LouisJenkinsCS/Code-Glosser/issues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should you use Code-Glosser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606669"/>
            <a:ext cx="5157787" cy="430823"/>
          </a:xfrm>
        </p:spPr>
        <p:txBody>
          <a:bodyPr/>
          <a:lstStyle/>
          <a:p>
            <a:pPr algn="ctr"/>
            <a:r>
              <a:rPr lang="en-US" dirty="0"/>
              <a:t>Current Approach to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1063136"/>
            <a:ext cx="5609492" cy="5794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Print out project</a:t>
            </a:r>
          </a:p>
          <a:p>
            <a:pPr lvl="1"/>
            <a:r>
              <a:rPr lang="en-US" dirty="0"/>
              <a:t>Waste of paper</a:t>
            </a:r>
          </a:p>
          <a:p>
            <a:pPr lvl="1"/>
            <a:r>
              <a:rPr lang="en-US" dirty="0"/>
              <a:t>Bulky to carry around</a:t>
            </a:r>
          </a:p>
          <a:p>
            <a:pPr lvl="1"/>
            <a:r>
              <a:rPr lang="en-US" dirty="0"/>
              <a:t>Very bad for multi-file projects</a:t>
            </a:r>
          </a:p>
          <a:p>
            <a:r>
              <a:rPr lang="en-US" dirty="0"/>
              <a:t>Leave feedback in pen</a:t>
            </a:r>
          </a:p>
          <a:p>
            <a:pPr lvl="1"/>
            <a:r>
              <a:rPr lang="en-US" dirty="0"/>
              <a:t>Your handwriting may not be intelligible to everyone</a:t>
            </a:r>
          </a:p>
          <a:p>
            <a:pPr lvl="2"/>
            <a:r>
              <a:rPr lang="en-US" dirty="0"/>
              <a:t>Mistakes cannot be erased</a:t>
            </a:r>
          </a:p>
          <a:p>
            <a:pPr lvl="1"/>
            <a:r>
              <a:rPr lang="en-US" dirty="0"/>
              <a:t>You are much less likely to leave feedback for small or less important things</a:t>
            </a:r>
          </a:p>
          <a:p>
            <a:pPr lvl="2"/>
            <a:r>
              <a:rPr lang="en-US" dirty="0"/>
              <a:t>Especially if a lot of people make the same mistakes</a:t>
            </a:r>
          </a:p>
          <a:p>
            <a:pPr lvl="1"/>
            <a:r>
              <a:rPr lang="en-US" dirty="0"/>
              <a:t>Feedback left most likely short</a:t>
            </a:r>
          </a:p>
          <a:p>
            <a:pPr lvl="2"/>
            <a:r>
              <a:rPr lang="en-US" dirty="0"/>
              <a:t>Need to fit on a single page, and also need to write them in bulk</a:t>
            </a:r>
          </a:p>
          <a:p>
            <a:pPr lvl="1"/>
            <a:r>
              <a:rPr lang="en-US" dirty="0"/>
              <a:t>Time Consuming</a:t>
            </a:r>
          </a:p>
          <a:p>
            <a:pPr lvl="2"/>
            <a:r>
              <a:rPr lang="en-US" dirty="0"/>
              <a:t>Too much time and effort to do for each and every student, every assignment for every class</a:t>
            </a:r>
          </a:p>
          <a:p>
            <a:r>
              <a:rPr lang="en-US" dirty="0"/>
              <a:t>Hand back to student</a:t>
            </a:r>
          </a:p>
          <a:p>
            <a:pPr lvl="1"/>
            <a:r>
              <a:rPr lang="en-US" dirty="0"/>
              <a:t>They may not even read it anyway</a:t>
            </a:r>
          </a:p>
          <a:p>
            <a:pPr lvl="2"/>
            <a:r>
              <a:rPr lang="en-US" dirty="0"/>
              <a:t>May have been wasted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9492" y="606669"/>
            <a:ext cx="6582508" cy="482111"/>
          </a:xfrm>
        </p:spPr>
        <p:txBody>
          <a:bodyPr/>
          <a:lstStyle/>
          <a:p>
            <a:pPr algn="ctr"/>
            <a:r>
              <a:rPr lang="en-US" dirty="0"/>
              <a:t>The Code-Glosser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9492" y="1088780"/>
            <a:ext cx="6582508" cy="5769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the project in Code-Glosser</a:t>
            </a:r>
          </a:p>
          <a:p>
            <a:pPr lvl="1"/>
            <a:r>
              <a:rPr lang="en-US" dirty="0"/>
              <a:t>Can open any file inside of the project</a:t>
            </a:r>
          </a:p>
          <a:p>
            <a:pPr lvl="2"/>
            <a:r>
              <a:rPr lang="en-US" dirty="0"/>
              <a:t>File markups are preserved when switching files</a:t>
            </a:r>
          </a:p>
          <a:p>
            <a:r>
              <a:rPr lang="en-US" dirty="0"/>
              <a:t>Markup project</a:t>
            </a:r>
          </a:p>
          <a:p>
            <a:pPr lvl="1"/>
            <a:r>
              <a:rPr lang="en-US" dirty="0"/>
              <a:t>Can markup while you’re reading it</a:t>
            </a:r>
          </a:p>
          <a:p>
            <a:pPr lvl="2"/>
            <a:r>
              <a:rPr lang="en-US" dirty="0"/>
              <a:t>No need to make multiple passes</a:t>
            </a:r>
          </a:p>
          <a:p>
            <a:pPr lvl="1"/>
            <a:r>
              <a:rPr lang="en-US" dirty="0"/>
              <a:t>Easy to make changes</a:t>
            </a:r>
          </a:p>
          <a:p>
            <a:pPr lvl="2"/>
            <a:r>
              <a:rPr lang="en-US" dirty="0"/>
              <a:t>Create, Modify, and Delete on demand</a:t>
            </a:r>
          </a:p>
          <a:p>
            <a:pPr lvl="1"/>
            <a:r>
              <a:rPr lang="en-US" dirty="0"/>
              <a:t>Easy to leave feedback on very common mistakes</a:t>
            </a:r>
          </a:p>
          <a:p>
            <a:pPr lvl="2"/>
            <a:r>
              <a:rPr lang="en-US" dirty="0"/>
              <a:t>Templates make it trivial</a:t>
            </a:r>
          </a:p>
          <a:p>
            <a:pPr lvl="1"/>
            <a:r>
              <a:rPr lang="en-US" dirty="0"/>
              <a:t>Leave feedback on any section of code</a:t>
            </a:r>
          </a:p>
          <a:p>
            <a:pPr lvl="2"/>
            <a:r>
              <a:rPr lang="en-US" dirty="0"/>
              <a:t>Can be a variable, a block of code, or even a function</a:t>
            </a:r>
          </a:p>
          <a:p>
            <a:r>
              <a:rPr lang="en-US" dirty="0"/>
              <a:t>Export Project</a:t>
            </a:r>
          </a:p>
          <a:p>
            <a:pPr lvl="1"/>
            <a:r>
              <a:rPr lang="en-US" dirty="0"/>
              <a:t>Exports into a compressed archive that the student may view</a:t>
            </a:r>
          </a:p>
          <a:p>
            <a:pPr lvl="2"/>
            <a:r>
              <a:rPr lang="en-US" dirty="0"/>
              <a:t>No printing needed</a:t>
            </a:r>
          </a:p>
          <a:p>
            <a:pPr lvl="2"/>
            <a:r>
              <a:rPr lang="en-US" dirty="0"/>
              <a:t>All electronic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3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2854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2854"/>
            <a:ext cx="12192000" cy="60051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To Markup</a:t>
            </a:r>
          </a:p>
          <a:p>
            <a:pPr lvl="2"/>
            <a:r>
              <a:rPr lang="en-US" dirty="0"/>
              <a:t>Java Runtime Environment 8</a:t>
            </a:r>
          </a:p>
          <a:p>
            <a:pPr lvl="1"/>
            <a:r>
              <a:rPr lang="en-US" dirty="0"/>
              <a:t>To View</a:t>
            </a:r>
          </a:p>
          <a:p>
            <a:pPr lvl="2"/>
            <a:r>
              <a:rPr lang="en-US" dirty="0"/>
              <a:t>Web Browser (HTML + CSS support)</a:t>
            </a:r>
          </a:p>
          <a:p>
            <a:r>
              <a:rPr lang="en-US" dirty="0"/>
              <a:t>Effortless Markups</a:t>
            </a:r>
          </a:p>
          <a:p>
            <a:pPr lvl="1"/>
            <a:r>
              <a:rPr lang="en-US" dirty="0"/>
              <a:t>Markup portions of code in moments</a:t>
            </a:r>
          </a:p>
          <a:p>
            <a:pPr lvl="2"/>
            <a:r>
              <a:rPr lang="en-US" dirty="0"/>
              <a:t>Leave feedback for student with a message</a:t>
            </a:r>
          </a:p>
          <a:p>
            <a:pPr lvl="1"/>
            <a:r>
              <a:rPr lang="en-US" dirty="0"/>
              <a:t>Templates</a:t>
            </a:r>
          </a:p>
          <a:p>
            <a:pPr lvl="2"/>
            <a:r>
              <a:rPr lang="en-US" dirty="0"/>
              <a:t>Save more time by applying templated markups</a:t>
            </a:r>
          </a:p>
          <a:p>
            <a:r>
              <a:rPr lang="en-US" dirty="0"/>
              <a:t>Project-Scale Grading</a:t>
            </a:r>
          </a:p>
          <a:p>
            <a:pPr lvl="1"/>
            <a:r>
              <a:rPr lang="en-US" dirty="0"/>
              <a:t>Markup and exportation of entire projects</a:t>
            </a:r>
          </a:p>
          <a:p>
            <a:pPr lvl="2"/>
            <a:r>
              <a:rPr lang="en-US" dirty="0"/>
              <a:t>Projects are as simple as a directory containing code</a:t>
            </a:r>
          </a:p>
          <a:p>
            <a:pPr lvl="2"/>
            <a:r>
              <a:rPr lang="en-US" dirty="0"/>
              <a:t>Does not need to be a NetBeans or Eclipse project</a:t>
            </a:r>
          </a:p>
          <a:p>
            <a:pPr lvl="3"/>
            <a:r>
              <a:rPr lang="en-US" dirty="0"/>
              <a:t>Can even be individual files</a:t>
            </a:r>
          </a:p>
          <a:p>
            <a:r>
              <a:rPr lang="en-US" dirty="0"/>
              <a:t>Syntax Highlighting</a:t>
            </a:r>
          </a:p>
          <a:p>
            <a:pPr lvl="1"/>
            <a:r>
              <a:rPr lang="en-US" dirty="0"/>
              <a:t>Uses the highlight.js library for syntax highlighting</a:t>
            </a:r>
          </a:p>
          <a:p>
            <a:pPr lvl="2"/>
            <a:r>
              <a:rPr lang="en-US" dirty="0"/>
              <a:t>Supports 169 languages</a:t>
            </a:r>
          </a:p>
          <a:p>
            <a:pPr lvl="2"/>
            <a:r>
              <a:rPr lang="en-US" dirty="0"/>
              <a:t>Does not require an internet connection to markup or to view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4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– S.A.K-Overlay Android App. (CS345)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6" y="562709"/>
            <a:ext cx="11370028" cy="61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6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C++ - </a:t>
            </a:r>
            <a:r>
              <a:rPr lang="en-US" dirty="0" err="1"/>
              <a:t>TicTacToe</a:t>
            </a:r>
            <a:r>
              <a:rPr lang="en-US" dirty="0"/>
              <a:t> (CS255)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9" y="562709"/>
            <a:ext cx="11622075" cy="6295291"/>
          </a:xfrm>
        </p:spPr>
      </p:pic>
    </p:spTree>
    <p:extLst>
      <p:ext uri="{BB962C8B-B14F-4D97-AF65-F5344CB8AC3E}">
        <p14:creationId xmlns:p14="http://schemas.microsoft.com/office/powerpoint/2010/main" val="377513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 – Concurrent Map (Runtime </a:t>
            </a:r>
            <a:r>
              <a:rPr lang="en-US" dirty="0" err="1"/>
              <a:t>Impl</a:t>
            </a:r>
            <a:r>
              <a:rPr lang="en-US"/>
              <a:t>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62709"/>
            <a:ext cx="11391899" cy="61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Haskell – JVM </a:t>
            </a:r>
            <a:r>
              <a:rPr lang="en-US" dirty="0" err="1"/>
              <a:t>ByteCode</a:t>
            </a:r>
            <a:r>
              <a:rPr lang="en-US" dirty="0"/>
              <a:t> Interpreter (CS350)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562709"/>
            <a:ext cx="11382375" cy="61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 – Bitmap Heap (</a:t>
            </a:r>
            <a:r>
              <a:rPr lang="en-US" dirty="0" err="1"/>
              <a:t>MoltarOS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5" y="562709"/>
            <a:ext cx="11384910" cy="61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7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1482</Words>
  <Application>Microsoft Office PowerPoint</Application>
  <PresentationFormat>Widescreen</PresentationFormat>
  <Paragraphs>198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Code Glosser</vt:lpstr>
      <vt:lpstr>What is Code-Glosser</vt:lpstr>
      <vt:lpstr>Why should you use Code-Glosser</vt:lpstr>
      <vt:lpstr>Features</vt:lpstr>
      <vt:lpstr>Java – S.A.K-Overlay Android App. (CS345)</vt:lpstr>
      <vt:lpstr>C++ - TicTacToe (CS255)</vt:lpstr>
      <vt:lpstr>Go – Concurrent Map (Runtime Impl.)</vt:lpstr>
      <vt:lpstr>Haskell – JVM ByteCode Interpreter (CS350)</vt:lpstr>
      <vt:lpstr>C – Bitmap Heap (MoltarOS)</vt:lpstr>
      <vt:lpstr>X86 Assembly – Bootstrap (MoltarOS)</vt:lpstr>
      <vt:lpstr>PowerPoint Presentation</vt:lpstr>
      <vt:lpstr>Implementation  of  Code-Glosser</vt:lpstr>
      <vt:lpstr>Handling UI Events – The Problem</vt:lpstr>
      <vt:lpstr>Handling UI Events – The Model</vt:lpstr>
      <vt:lpstr>Handling UI Events – The Solution</vt:lpstr>
      <vt:lpstr>Event</vt:lpstr>
      <vt:lpstr>EventBus</vt:lpstr>
      <vt:lpstr>Event Sourcing</vt:lpstr>
      <vt:lpstr>Example: Selecting a File</vt:lpstr>
      <vt:lpstr>Conclusion</vt:lpstr>
      <vt:lpstr>Software Engineering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Jenkins</dc:creator>
  <cp:lastModifiedBy>Louis Jenkins</cp:lastModifiedBy>
  <cp:revision>7</cp:revision>
  <dcterms:created xsi:type="dcterms:W3CDTF">2017-01-02T17:29:18Z</dcterms:created>
  <dcterms:modified xsi:type="dcterms:W3CDTF">2017-01-21T14:05:35Z</dcterms:modified>
</cp:coreProperties>
</file>