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1" r:id="rId6"/>
    <p:sldId id="272" r:id="rId7"/>
    <p:sldId id="273" r:id="rId8"/>
    <p:sldId id="274" r:id="rId9"/>
    <p:sldId id="281" r:id="rId10"/>
    <p:sldId id="282" r:id="rId11"/>
    <p:sldId id="284" r:id="rId12"/>
    <p:sldId id="27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B6F9-DB11-45A3-9E08-4B36399EA1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41B-CD5D-4001-8A06-795BCB68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Design and Optimizations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Louis Jenkins</a:t>
            </a:r>
          </a:p>
        </p:txBody>
      </p:sp>
    </p:spTree>
    <p:extLst>
      <p:ext uri="{BB962C8B-B14F-4D97-AF65-F5344CB8AC3E}">
        <p14:creationId xmlns:p14="http://schemas.microsoft.com/office/powerpoint/2010/main" val="222032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0100"/>
          </a:xfrm>
        </p:spPr>
        <p:txBody>
          <a:bodyPr/>
          <a:lstStyle/>
          <a:p>
            <a:pPr algn="ctr"/>
            <a:r>
              <a:rPr lang="en-US" dirty="0"/>
              <a:t>Live Demo – Screenshot</a:t>
            </a:r>
          </a:p>
        </p:txBody>
      </p:sp>
      <p:pic>
        <p:nvPicPr>
          <p:cNvPr id="1026" name="Picture 2" descr="https://cdn.discordapp.com/attachments/282243359546802176/309008890908114944/Screenshot_from_2017-05-02_12-13-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800101"/>
            <a:ext cx="9924985" cy="58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1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Test – Duff’s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Duff’s device is a loop unrolling optimization that reduces the number of conditional evaluations in a loop</a:t>
            </a:r>
          </a:p>
          <a:p>
            <a:pPr lvl="1"/>
            <a:r>
              <a:rPr lang="en-US" dirty="0"/>
              <a:t>By unrolling the loop, we do not need to explicitly check on each pass</a:t>
            </a:r>
          </a:p>
          <a:p>
            <a:pPr lvl="2"/>
            <a:r>
              <a:rPr lang="en-US" dirty="0"/>
              <a:t>I.E: 1000 checks vs 1000 / N  checks</a:t>
            </a:r>
          </a:p>
          <a:p>
            <a:pPr lvl="3"/>
            <a:r>
              <a:rPr lang="en-US" dirty="0"/>
              <a:t>N is the amount of the loop duplicated/unrolled on each iteration</a:t>
            </a:r>
          </a:p>
          <a:p>
            <a:pPr lvl="4"/>
            <a:r>
              <a:rPr lang="en-US" dirty="0"/>
              <a:t>In most cases 8</a:t>
            </a:r>
          </a:p>
          <a:p>
            <a:pPr lvl="1"/>
            <a:r>
              <a:rPr lang="en-US" dirty="0"/>
              <a:t>Trade-Off</a:t>
            </a:r>
          </a:p>
          <a:p>
            <a:pPr lvl="2"/>
            <a:r>
              <a:rPr lang="en-US" dirty="0"/>
              <a:t>Larger program size</a:t>
            </a:r>
          </a:p>
          <a:p>
            <a:r>
              <a:rPr lang="en-US" dirty="0"/>
              <a:t>The Test</a:t>
            </a:r>
          </a:p>
          <a:p>
            <a:pPr lvl="1"/>
            <a:r>
              <a:rPr lang="en-US" dirty="0"/>
              <a:t>Implement loop unrolling in our language as the ultimate test</a:t>
            </a:r>
          </a:p>
          <a:p>
            <a:pPr lvl="2"/>
            <a:r>
              <a:rPr lang="en-US" dirty="0"/>
              <a:t>Tests everything needed to prove we are </a:t>
            </a:r>
            <a:r>
              <a:rPr lang="en-US"/>
              <a:t>Turing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9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Turing 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2"/>
                <a:ext cx="12192000" cy="5532437"/>
              </a:xfrm>
            </p:spPr>
            <p:txBody>
              <a:bodyPr/>
              <a:lstStyle/>
              <a:p>
                <a:r>
                  <a:rPr lang="en-US" dirty="0"/>
                  <a:t>A language is Turing Complete if it can </a:t>
                </a:r>
                <a:r>
                  <a:rPr lang="en-US" i="1" dirty="0"/>
                  <a:t>simulate </a:t>
                </a:r>
                <a:r>
                  <a:rPr lang="en-US" dirty="0"/>
                  <a:t>a single-tape Turing-Machine</a:t>
                </a:r>
              </a:p>
              <a:p>
                <a:pPr lvl="1"/>
                <a:r>
                  <a:rPr lang="en-US" i="1" dirty="0"/>
                  <a:t>read</a:t>
                </a:r>
                <a:r>
                  <a:rPr lang="en-US" dirty="0"/>
                  <a:t> and </a:t>
                </a:r>
                <a:r>
                  <a:rPr lang="en-US" i="1" dirty="0"/>
                  <a:t>write</a:t>
                </a:r>
                <a:r>
                  <a:rPr lang="en-US" dirty="0"/>
                  <a:t> values to a tape</a:t>
                </a:r>
              </a:p>
              <a:p>
                <a:pPr lvl="2"/>
                <a:r>
                  <a:rPr lang="en-US" dirty="0"/>
                  <a:t>Variables do precisely this.</a:t>
                </a:r>
              </a:p>
              <a:p>
                <a:pPr lvl="3"/>
                <a:r>
                  <a:rPr lang="en-US" dirty="0"/>
                  <a:t>Given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 tape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the concatenation of the variable and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can store information at that tape position.</a:t>
                </a:r>
              </a:p>
              <a:p>
                <a:pPr lvl="4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Tape 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Tape 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𝑋𝑁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To maintain state,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defined </a:t>
                </a:r>
              </a:p>
              <a:p>
                <a:pPr lvl="1"/>
                <a:r>
                  <a:rPr lang="en-US" dirty="0"/>
                  <a:t>Act conditionally based on current state and tape contents</a:t>
                </a:r>
              </a:p>
              <a:p>
                <a:pPr lvl="2"/>
                <a:r>
                  <a:rPr lang="en-US" dirty="0"/>
                  <a:t>Conditional statements do precisely this.</a:t>
                </a:r>
              </a:p>
              <a:p>
                <a:pPr lvl="3"/>
                <a:r>
                  <a:rPr lang="en-US" dirty="0"/>
                  <a:t>Wrap in a while loop</a:t>
                </a:r>
              </a:p>
              <a:p>
                <a:pPr lvl="4"/>
                <a:r>
                  <a:rPr lang="en-US" dirty="0"/>
                  <a:t>Now we can simulate the </a:t>
                </a:r>
                <a:r>
                  <a:rPr lang="en-US" i="1" dirty="0"/>
                  <a:t>halting problem</a:t>
                </a:r>
                <a:endParaRPr lang="en-US" dirty="0"/>
              </a:p>
              <a:p>
                <a:pPr lvl="3"/>
                <a:r>
                  <a:rPr lang="en-US" dirty="0"/>
                  <a:t>Chain </a:t>
                </a:r>
                <a:r>
                  <a:rPr lang="en-US" i="1" dirty="0"/>
                  <a:t>if-else </a:t>
                </a:r>
                <a:r>
                  <a:rPr lang="en-US" dirty="0"/>
                  <a:t>statements to check current state</a:t>
                </a:r>
              </a:p>
              <a:p>
                <a:pPr lvl="3"/>
                <a:r>
                  <a:rPr lang="en-US" dirty="0"/>
                  <a:t>Read and write variables and transition states as needed</a:t>
                </a:r>
              </a:p>
              <a:p>
                <a:r>
                  <a:rPr lang="en-US" dirty="0"/>
                  <a:t>Our Domain Specific Language is Turing Complete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2"/>
                <a:ext cx="12192000" cy="5532437"/>
              </a:xfrm>
              <a:blipFill>
                <a:blip r:embed="rId2"/>
                <a:stretch>
                  <a:fillRect l="-900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6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Created our own language by defining it’s grammar</a:t>
            </a:r>
          </a:p>
          <a:p>
            <a:pPr lvl="1"/>
            <a:r>
              <a:rPr lang="en-US" dirty="0"/>
              <a:t>Created the Abstract Syntax Tree from the grammar</a:t>
            </a:r>
          </a:p>
          <a:p>
            <a:pPr lvl="2"/>
            <a:r>
              <a:rPr lang="en-US" dirty="0"/>
              <a:t>Interpreted and ran ACTUAL code in our language by walking the syntax tree</a:t>
            </a:r>
          </a:p>
          <a:p>
            <a:pPr lvl="1"/>
            <a:r>
              <a:rPr lang="en-US" dirty="0"/>
              <a:t>Created the Control Flow Graph</a:t>
            </a:r>
          </a:p>
          <a:p>
            <a:pPr lvl="2"/>
            <a:r>
              <a:rPr lang="en-US" dirty="0"/>
              <a:t>Reduced it into basic blocks, handles loops and conditionals</a:t>
            </a:r>
          </a:p>
          <a:p>
            <a:pPr lvl="1"/>
            <a:r>
              <a:rPr lang="en-US" dirty="0"/>
              <a:t>Established Turing Completeness of our language</a:t>
            </a:r>
          </a:p>
          <a:p>
            <a:r>
              <a:rPr lang="en-US" dirty="0"/>
              <a:t>Was it fun?</a:t>
            </a:r>
          </a:p>
          <a:p>
            <a:pPr lvl="1"/>
            <a:r>
              <a:rPr lang="en-US" dirty="0"/>
              <a:t>Yep</a:t>
            </a:r>
          </a:p>
          <a:p>
            <a:pPr lvl="2"/>
            <a:r>
              <a:rPr lang="en-US" dirty="0"/>
              <a:t>Taught myself everything in a compiler design course</a:t>
            </a:r>
          </a:p>
        </p:txBody>
      </p:sp>
    </p:spTree>
    <p:extLst>
      <p:ext uri="{BB962C8B-B14F-4D97-AF65-F5344CB8AC3E}">
        <p14:creationId xmlns:p14="http://schemas.microsoft.com/office/powerpoint/2010/main" val="22212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our own programming language</a:t>
            </a:r>
          </a:p>
          <a:p>
            <a:pPr lvl="1"/>
            <a:r>
              <a:rPr lang="en-US" dirty="0"/>
              <a:t>Demystify and Explore how they are created</a:t>
            </a:r>
          </a:p>
          <a:p>
            <a:pPr lvl="2"/>
            <a:r>
              <a:rPr lang="en-US" dirty="0"/>
              <a:t>Grammars, </a:t>
            </a:r>
            <a:r>
              <a:rPr lang="en-US" dirty="0" err="1"/>
              <a:t>Lexers</a:t>
            </a:r>
            <a:r>
              <a:rPr lang="en-US" dirty="0"/>
              <a:t>, Syntax Trees, etc.</a:t>
            </a:r>
          </a:p>
          <a:p>
            <a:r>
              <a:rPr lang="en-US" dirty="0"/>
              <a:t>Define semantics for our language</a:t>
            </a:r>
          </a:p>
          <a:p>
            <a:r>
              <a:rPr lang="en-US" dirty="0"/>
              <a:t>Interpret and run programs written in our language</a:t>
            </a:r>
          </a:p>
          <a:p>
            <a:r>
              <a:rPr lang="en-US" dirty="0"/>
              <a:t>High-Level overview of program execution</a:t>
            </a:r>
          </a:p>
          <a:p>
            <a:pPr lvl="1"/>
            <a:r>
              <a:rPr lang="en-US" dirty="0"/>
              <a:t>Control </a:t>
            </a:r>
            <a:r>
              <a:rPr lang="en-US"/>
              <a:t>Flow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4062"/>
          </a:xfrm>
        </p:spPr>
        <p:txBody>
          <a:bodyPr/>
          <a:lstStyle/>
          <a:p>
            <a:pPr algn="ctr"/>
            <a:r>
              <a:rPr lang="en-US" dirty="0"/>
              <a:t>Defining Our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062"/>
            <a:ext cx="12192000" cy="6013937"/>
          </a:xfrm>
        </p:spPr>
        <p:txBody>
          <a:bodyPr/>
          <a:lstStyle/>
          <a:p>
            <a:r>
              <a:rPr lang="en-US" dirty="0"/>
              <a:t>Domain Specific Language</a:t>
            </a:r>
          </a:p>
          <a:p>
            <a:pPr lvl="1"/>
            <a:r>
              <a:rPr lang="en-US" dirty="0"/>
              <a:t>Language created to solve a particular problem domain</a:t>
            </a:r>
          </a:p>
          <a:p>
            <a:pPr lvl="2"/>
            <a:r>
              <a:rPr lang="en-US" dirty="0"/>
              <a:t>Our domain is academic research</a:t>
            </a:r>
          </a:p>
          <a:p>
            <a:pPr lvl="1"/>
            <a:r>
              <a:rPr lang="en-US" dirty="0"/>
              <a:t>Opposite of a general-purpose language</a:t>
            </a:r>
          </a:p>
          <a:p>
            <a:pPr lvl="2"/>
            <a:r>
              <a:rPr lang="en-US" dirty="0"/>
              <a:t>C, C++, Java, Go, etc.</a:t>
            </a:r>
          </a:p>
          <a:p>
            <a:r>
              <a:rPr lang="en-US" dirty="0"/>
              <a:t>Grammars</a:t>
            </a:r>
          </a:p>
          <a:p>
            <a:pPr lvl="1"/>
            <a:r>
              <a:rPr lang="en-US" dirty="0"/>
              <a:t>Defines our actual language</a:t>
            </a:r>
          </a:p>
          <a:p>
            <a:pPr lvl="1"/>
            <a:r>
              <a:rPr lang="en-US" dirty="0" err="1"/>
              <a:t>Lexers</a:t>
            </a:r>
            <a:r>
              <a:rPr lang="en-US" dirty="0"/>
              <a:t> tokenizes input defined in the grammar</a:t>
            </a:r>
          </a:p>
          <a:p>
            <a:pPr lvl="2"/>
            <a:r>
              <a:rPr lang="en-US" dirty="0" err="1"/>
              <a:t>Lexer</a:t>
            </a:r>
            <a:r>
              <a:rPr lang="en-US" dirty="0"/>
              <a:t> is also known as </a:t>
            </a:r>
            <a:r>
              <a:rPr lang="en-US" i="1" dirty="0"/>
              <a:t>scanner</a:t>
            </a:r>
            <a:r>
              <a:rPr lang="en-US" dirty="0"/>
              <a:t> or </a:t>
            </a:r>
            <a:r>
              <a:rPr lang="en-US" i="1" dirty="0"/>
              <a:t>tokenizer</a:t>
            </a:r>
            <a:endParaRPr lang="en-US" dirty="0"/>
          </a:p>
          <a:p>
            <a:pPr lvl="2"/>
            <a:r>
              <a:rPr lang="en-US" dirty="0"/>
              <a:t>Determines syntactic correctness</a:t>
            </a:r>
          </a:p>
          <a:p>
            <a:pPr lvl="1"/>
            <a:r>
              <a:rPr lang="en-US" dirty="0"/>
              <a:t>Parsers infer meaning from sequences of tokens</a:t>
            </a:r>
          </a:p>
          <a:p>
            <a:pPr lvl="2"/>
            <a:r>
              <a:rPr lang="en-US" dirty="0"/>
              <a:t>Also determine syntactic correctness</a:t>
            </a:r>
          </a:p>
          <a:p>
            <a:pPr lvl="1"/>
            <a:r>
              <a:rPr lang="en-US" dirty="0" err="1"/>
              <a:t>Lexer</a:t>
            </a:r>
            <a:r>
              <a:rPr lang="en-US" dirty="0"/>
              <a:t> and Parser provide different granularities in providing syntactic correctness.</a:t>
            </a:r>
          </a:p>
        </p:txBody>
      </p:sp>
    </p:spTree>
    <p:extLst>
      <p:ext uri="{BB962C8B-B14F-4D97-AF65-F5344CB8AC3E}">
        <p14:creationId xmlns:p14="http://schemas.microsoft.com/office/powerpoint/2010/main" val="91328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Building the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YACC</a:t>
            </a:r>
          </a:p>
          <a:p>
            <a:pPr lvl="1"/>
            <a:r>
              <a:rPr lang="en-US" dirty="0"/>
              <a:t>Yet Another Compiler </a:t>
            </a:r>
            <a:r>
              <a:rPr lang="en-US" dirty="0" err="1"/>
              <a:t>Compiler</a:t>
            </a:r>
            <a:endParaRPr lang="en-US" dirty="0"/>
          </a:p>
          <a:p>
            <a:pPr lvl="1"/>
            <a:r>
              <a:rPr lang="en-US" dirty="0"/>
              <a:t>A LALR Parser generator </a:t>
            </a:r>
          </a:p>
          <a:p>
            <a:pPr lvl="2"/>
            <a:r>
              <a:rPr lang="en-US" dirty="0"/>
              <a:t>Look Ahead Left To Right</a:t>
            </a:r>
          </a:p>
          <a:p>
            <a:pPr lvl="2"/>
            <a:r>
              <a:rPr lang="en-US" dirty="0"/>
              <a:t>Can look ahead K symbols to determine the right action to take.</a:t>
            </a:r>
          </a:p>
          <a:p>
            <a:pPr lvl="1"/>
            <a:r>
              <a:rPr lang="en-US" dirty="0"/>
              <a:t>Reads in BNF grammar</a:t>
            </a:r>
          </a:p>
          <a:p>
            <a:pPr lvl="2"/>
            <a:r>
              <a:rPr lang="en-US" dirty="0"/>
              <a:t>Backus-Naur Form is a context-free grammar capable of defining any language</a:t>
            </a:r>
          </a:p>
          <a:p>
            <a:pPr lvl="3"/>
            <a:r>
              <a:rPr lang="en-US" dirty="0"/>
              <a:t>Also known as </a:t>
            </a:r>
            <a:r>
              <a:rPr lang="en-US" i="1" dirty="0"/>
              <a:t>meta</a:t>
            </a:r>
            <a:r>
              <a:rPr lang="en-US" dirty="0"/>
              <a:t> syntax that can even define itself.</a:t>
            </a:r>
          </a:p>
          <a:p>
            <a:r>
              <a:rPr lang="en-US" dirty="0"/>
              <a:t>Shift-Reduce Parser</a:t>
            </a:r>
          </a:p>
          <a:p>
            <a:pPr lvl="1"/>
            <a:r>
              <a:rPr lang="en-US" i="1" dirty="0"/>
              <a:t>Shift</a:t>
            </a:r>
            <a:r>
              <a:rPr lang="en-US" dirty="0"/>
              <a:t> pushes the symbol on the stack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combines the symbols on the top of the stack into a single symbol if it satisfies a grammar rule.</a:t>
            </a:r>
          </a:p>
          <a:p>
            <a:pPr lvl="1"/>
            <a:r>
              <a:rPr lang="en-US" dirty="0"/>
              <a:t>Is a push-down automaton</a:t>
            </a:r>
          </a:p>
        </p:txBody>
      </p:sp>
    </p:spTree>
    <p:extLst>
      <p:ext uri="{BB962C8B-B14F-4D97-AF65-F5344CB8AC3E}">
        <p14:creationId xmlns:p14="http://schemas.microsoft.com/office/powerpoint/2010/main" val="169343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82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"/>
            <a:ext cx="7556408" cy="87922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Grammar Pt.1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9231"/>
            <a:ext cx="7556408" cy="59787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 err="1"/>
              <a:t>Lexer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Also known as a </a:t>
            </a:r>
            <a:r>
              <a:rPr lang="en-US" sz="2200" i="1" dirty="0"/>
              <a:t>scanner </a:t>
            </a:r>
            <a:r>
              <a:rPr lang="en-US" sz="2200" dirty="0"/>
              <a:t>or </a:t>
            </a:r>
            <a:r>
              <a:rPr lang="en-US" sz="2200" i="1" dirty="0"/>
              <a:t>tokenizer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Deals with parsing characters into streams of </a:t>
            </a:r>
            <a:r>
              <a:rPr lang="en-US" sz="2200" i="1" dirty="0"/>
              <a:t>tokens</a:t>
            </a:r>
            <a:endParaRPr lang="en-US" sz="2200" dirty="0"/>
          </a:p>
          <a:p>
            <a:pPr lvl="2">
              <a:lnSpc>
                <a:spcPct val="80000"/>
              </a:lnSpc>
            </a:pPr>
            <a:r>
              <a:rPr lang="en-US" sz="2200" dirty="0"/>
              <a:t>Tokens are the primitives that make up a language</a:t>
            </a:r>
          </a:p>
          <a:p>
            <a:pPr lvl="3">
              <a:lnSpc>
                <a:spcPct val="80000"/>
              </a:lnSpc>
            </a:pPr>
            <a:r>
              <a:rPr lang="en-US" sz="2200" dirty="0"/>
              <a:t>Example: </a:t>
            </a:r>
            <a:r>
              <a:rPr lang="en-US" sz="2200" i="1" dirty="0"/>
              <a:t>‘</a:t>
            </a:r>
            <a:r>
              <a:rPr lang="en-US" sz="2200" i="1" dirty="0" err="1"/>
              <a:t>var</a:t>
            </a:r>
            <a:r>
              <a:rPr lang="en-US" sz="2200" i="1" dirty="0"/>
              <a:t>’, ‘this’, ‘if’, ‘else’, ‘while’, ‘for’</a:t>
            </a:r>
            <a:endParaRPr lang="en-US" sz="2200" dirty="0"/>
          </a:p>
          <a:p>
            <a:pPr lvl="2">
              <a:lnSpc>
                <a:spcPct val="80000"/>
              </a:lnSpc>
            </a:pPr>
            <a:r>
              <a:rPr lang="en-US" sz="2200" dirty="0"/>
              <a:t>Tokens are also referred to as </a:t>
            </a:r>
            <a:r>
              <a:rPr lang="en-US" sz="2200" i="1" dirty="0"/>
              <a:t>lexemes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Determines syntactic correctness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If input cannot be tokenized, it is syntactically invalid.</a:t>
            </a:r>
          </a:p>
        </p:txBody>
      </p:sp>
    </p:spTree>
    <p:extLst>
      <p:ext uri="{BB962C8B-B14F-4D97-AF65-F5344CB8AC3E}">
        <p14:creationId xmlns:p14="http://schemas.microsoft.com/office/powerpoint/2010/main" val="112353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"/>
            <a:ext cx="6090612" cy="5451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/>
              <a:t>The Grammar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5123"/>
            <a:ext cx="6090612" cy="6312877"/>
          </a:xfrm>
        </p:spPr>
        <p:txBody>
          <a:bodyPr>
            <a:normAutofit/>
          </a:bodyPr>
          <a:lstStyle/>
          <a:p>
            <a:r>
              <a:rPr lang="en-US" sz="2600" dirty="0"/>
              <a:t>Semantics</a:t>
            </a:r>
          </a:p>
          <a:p>
            <a:pPr lvl="1"/>
            <a:r>
              <a:rPr lang="en-US" sz="2200" dirty="0"/>
              <a:t>Parser Expressions</a:t>
            </a:r>
          </a:p>
          <a:p>
            <a:pPr lvl="2"/>
            <a:r>
              <a:rPr lang="en-US" sz="1800" dirty="0"/>
              <a:t>Snippets of code called upon reduction</a:t>
            </a:r>
          </a:p>
          <a:p>
            <a:pPr lvl="3"/>
            <a:r>
              <a:rPr lang="en-US" sz="1600" dirty="0"/>
              <a:t>Define semantics</a:t>
            </a:r>
          </a:p>
          <a:p>
            <a:pPr lvl="2"/>
            <a:r>
              <a:rPr lang="en-US" sz="1800" dirty="0"/>
              <a:t>Create our Abstract Syntax Tree here</a:t>
            </a:r>
          </a:p>
          <a:p>
            <a:pPr lvl="3"/>
            <a:r>
              <a:rPr lang="en-US" sz="1600" dirty="0"/>
              <a:t>Each node has defined with it semantics</a:t>
            </a:r>
          </a:p>
          <a:p>
            <a:pPr lvl="4"/>
            <a:r>
              <a:rPr lang="en-US" sz="1600" dirty="0"/>
              <a:t>Has an Action</a:t>
            </a:r>
          </a:p>
          <a:p>
            <a:pPr lvl="5"/>
            <a:r>
              <a:rPr lang="en-US" sz="1600" dirty="0" err="1"/>
              <a:t>AdditionBinaryASTNode</a:t>
            </a:r>
            <a:r>
              <a:rPr lang="en-US" sz="1600" dirty="0"/>
              <a:t> performs type checking and handles addition of both expression operators.</a:t>
            </a:r>
          </a:p>
        </p:txBody>
      </p:sp>
    </p:spTree>
    <p:extLst>
      <p:ext uri="{BB962C8B-B14F-4D97-AF65-F5344CB8AC3E}">
        <p14:creationId xmlns:p14="http://schemas.microsoft.com/office/powerpoint/2010/main" val="392606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" y="2121763"/>
            <a:ext cx="6360681" cy="2528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Abstract 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700"/>
              <a:t>Tree representation of the syntactic structure of a program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Each node represents some constant in the source code</a:t>
            </a:r>
          </a:p>
          <a:p>
            <a:pPr>
              <a:lnSpc>
                <a:spcPct val="70000"/>
              </a:lnSpc>
            </a:pPr>
            <a:r>
              <a:rPr lang="en-US" sz="1700"/>
              <a:t>Why is it Abstract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Does not contain all details, only what is important</a:t>
            </a:r>
          </a:p>
          <a:p>
            <a:pPr lvl="2">
              <a:lnSpc>
                <a:spcPct val="70000"/>
              </a:lnSpc>
            </a:pPr>
            <a:r>
              <a:rPr lang="en-US" sz="1700"/>
              <a:t>Difference between ‘+’ and ‘AdditionBinaryASTNode’</a:t>
            </a:r>
          </a:p>
          <a:p>
            <a:pPr>
              <a:lnSpc>
                <a:spcPct val="70000"/>
              </a:lnSpc>
            </a:pPr>
            <a:r>
              <a:rPr lang="en-US" sz="1700"/>
              <a:t>Applications and Uses</a:t>
            </a:r>
          </a:p>
          <a:p>
            <a:pPr lvl="1">
              <a:lnSpc>
                <a:spcPct val="70000"/>
              </a:lnSpc>
            </a:pPr>
            <a:r>
              <a:rPr lang="en-US" sz="1700"/>
              <a:t>“Walking” the syntax tree</a:t>
            </a:r>
          </a:p>
          <a:p>
            <a:pPr lvl="2">
              <a:lnSpc>
                <a:spcPct val="70000"/>
              </a:lnSpc>
            </a:pPr>
            <a:r>
              <a:rPr lang="en-US" sz="1700"/>
              <a:t>Also known as the ‘visitor’ pattern</a:t>
            </a:r>
          </a:p>
          <a:p>
            <a:pPr lvl="2">
              <a:lnSpc>
                <a:spcPct val="70000"/>
              </a:lnSpc>
            </a:pPr>
            <a:r>
              <a:rPr lang="en-US" sz="1700"/>
              <a:t>Allows us to make interesting observations and compile-time checks</a:t>
            </a:r>
          </a:p>
          <a:p>
            <a:pPr lvl="3">
              <a:lnSpc>
                <a:spcPct val="70000"/>
              </a:lnSpc>
            </a:pPr>
            <a:r>
              <a:rPr lang="en-US" sz="1700"/>
              <a:t>Type-Checking, Definitions, Etc.</a:t>
            </a:r>
          </a:p>
          <a:p>
            <a:pPr lvl="3">
              <a:lnSpc>
                <a:spcPct val="70000"/>
              </a:lnSpc>
            </a:pPr>
            <a:r>
              <a:rPr lang="en-US" sz="1700"/>
              <a:t>Could even be </a:t>
            </a:r>
            <a:r>
              <a:rPr lang="en-US" sz="1700" i="1"/>
              <a:t>interpreted</a:t>
            </a:r>
            <a:endParaRPr lang="en-US" sz="17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12" y="303591"/>
            <a:ext cx="1943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6477"/>
          </a:xfrm>
        </p:spPr>
        <p:txBody>
          <a:bodyPr/>
          <a:lstStyle/>
          <a:p>
            <a:pPr algn="ctr"/>
            <a:r>
              <a:rPr lang="en-US" dirty="0"/>
              <a:t>Interpreter – Executing our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6476"/>
            <a:ext cx="12192000" cy="6031523"/>
          </a:xfrm>
        </p:spPr>
        <p:txBody>
          <a:bodyPr/>
          <a:lstStyle/>
          <a:p>
            <a:r>
              <a:rPr lang="en-US" dirty="0"/>
              <a:t>Symbol Table</a:t>
            </a:r>
          </a:p>
          <a:p>
            <a:pPr lvl="1"/>
            <a:r>
              <a:rPr lang="en-US" dirty="0"/>
              <a:t>Mapping from a </a:t>
            </a:r>
            <a:r>
              <a:rPr lang="en-US" i="1" dirty="0"/>
              <a:t>name</a:t>
            </a:r>
            <a:r>
              <a:rPr lang="en-US" dirty="0"/>
              <a:t> to it’s </a:t>
            </a:r>
            <a:r>
              <a:rPr lang="en-US" i="1" dirty="0"/>
              <a:t>symbol</a:t>
            </a:r>
            <a:endParaRPr lang="en-US" dirty="0"/>
          </a:p>
          <a:p>
            <a:pPr lvl="2"/>
            <a:r>
              <a:rPr lang="en-US" dirty="0"/>
              <a:t>In the interpreter, the symbol keeps track of it’s value</a:t>
            </a:r>
          </a:p>
          <a:p>
            <a:pPr lvl="1"/>
            <a:r>
              <a:rPr lang="en-US" dirty="0"/>
              <a:t>We do not support lexical scoping</a:t>
            </a:r>
          </a:p>
          <a:p>
            <a:pPr lvl="2"/>
            <a:r>
              <a:rPr lang="en-US" dirty="0"/>
              <a:t>Only one instance of a variable name can exist in the program at one time.</a:t>
            </a:r>
          </a:p>
          <a:p>
            <a:r>
              <a:rPr lang="en-US" dirty="0"/>
              <a:t>‘Visitor’ execution</a:t>
            </a:r>
          </a:p>
          <a:p>
            <a:pPr lvl="1"/>
            <a:r>
              <a:rPr lang="en-US" b="0" dirty="0"/>
              <a:t>Walking the tree allows us t</a:t>
            </a:r>
            <a:r>
              <a:rPr lang="en-US" dirty="0"/>
              <a:t>o obtain the structure of the program</a:t>
            </a:r>
          </a:p>
          <a:p>
            <a:pPr lvl="2"/>
            <a:r>
              <a:rPr lang="en-US" dirty="0"/>
              <a:t>This structure can be used to interpret the intent behind the original instructions and executed</a:t>
            </a:r>
          </a:p>
          <a:p>
            <a:pPr lvl="1"/>
            <a:r>
              <a:rPr lang="en-US" dirty="0"/>
              <a:t>Similar style can be used to construct the Control Flow Graph</a:t>
            </a:r>
          </a:p>
          <a:p>
            <a:pPr lvl="2"/>
            <a:r>
              <a:rPr lang="en-US" dirty="0"/>
              <a:t>Each root of a statement subtree can be used to reconstruct the intent of the original statement</a:t>
            </a:r>
          </a:p>
          <a:p>
            <a:pPr lvl="3"/>
            <a:r>
              <a:rPr lang="en-US" dirty="0"/>
              <a:t>Each statement is a node with an edge to the next statement node.</a:t>
            </a:r>
          </a:p>
          <a:p>
            <a:pPr lvl="2"/>
            <a:r>
              <a:rPr lang="en-US" dirty="0"/>
              <a:t> But what about loops and conditional statements?</a:t>
            </a:r>
          </a:p>
        </p:txBody>
      </p:sp>
    </p:spTree>
    <p:extLst>
      <p:ext uri="{BB962C8B-B14F-4D97-AF65-F5344CB8AC3E}">
        <p14:creationId xmlns:p14="http://schemas.microsoft.com/office/powerpoint/2010/main" val="371021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82579" cy="1325563"/>
          </a:xfrm>
        </p:spPr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7182579" cy="55324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directed graph that shows flow of control from one statement to another</a:t>
                </a:r>
              </a:p>
              <a:p>
                <a:pPr lvl="1"/>
                <a:r>
                  <a:rPr lang="en-US" dirty="0"/>
                  <a:t>Normal statements, Conditional Statements, Loops</a:t>
                </a:r>
              </a:p>
              <a:p>
                <a:r>
                  <a:rPr lang="en-US" dirty="0"/>
                  <a:t>Basic Blocks</a:t>
                </a:r>
              </a:p>
              <a:p>
                <a:pPr lvl="1"/>
                <a:r>
                  <a:rPr lang="en-US" dirty="0"/>
                  <a:t>Sequence of statements that are </a:t>
                </a:r>
                <a:r>
                  <a:rPr lang="en-US" i="1" dirty="0"/>
                  <a:t>dominated </a:t>
                </a:r>
                <a:r>
                  <a:rPr lang="en-US" dirty="0"/>
                  <a:t>by a predecessor</a:t>
                </a:r>
              </a:p>
              <a:p>
                <a:pPr lvl="2"/>
                <a:r>
                  <a:rPr lang="en-US" dirty="0"/>
                  <a:t>A statement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said to </a:t>
                </a:r>
                <a:r>
                  <a:rPr lang="en-US" i="1" dirty="0"/>
                  <a:t>dominate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all path of execution must flow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 basic block is a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Control Flow Graph composed solely of basic blocks is said to be a </a:t>
                </a:r>
                <a:r>
                  <a:rPr lang="en-US" i="1" dirty="0"/>
                  <a:t>reduced</a:t>
                </a:r>
                <a:r>
                  <a:rPr lang="en-US" dirty="0"/>
                  <a:t> control flow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7182579" cy="5532436"/>
              </a:xfrm>
              <a:blipFill>
                <a:blip r:embed="rId2"/>
                <a:stretch>
                  <a:fillRect l="-1528" t="-1762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79" y="0"/>
            <a:ext cx="5009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893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Language Design and Optimizations</vt:lpstr>
      <vt:lpstr>Presentation Summary</vt:lpstr>
      <vt:lpstr>Defining Our Language</vt:lpstr>
      <vt:lpstr>Building the Parser</vt:lpstr>
      <vt:lpstr>The Grammar Pt.1</vt:lpstr>
      <vt:lpstr>The Grammar Pt. 2</vt:lpstr>
      <vt:lpstr>Abstract Syntax Tree</vt:lpstr>
      <vt:lpstr>Interpreter – Executing our Language</vt:lpstr>
      <vt:lpstr>Control Flow Graph</vt:lpstr>
      <vt:lpstr>Live Demo – Screenshot</vt:lpstr>
      <vt:lpstr>Language Test – Duff’s Device</vt:lpstr>
      <vt:lpstr>Turing Completeness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Jenkins</dc:creator>
  <cp:lastModifiedBy>Louis Jenkins</cp:lastModifiedBy>
  <cp:revision>2</cp:revision>
  <dcterms:created xsi:type="dcterms:W3CDTF">2017-04-07T16:17:36Z</dcterms:created>
  <dcterms:modified xsi:type="dcterms:W3CDTF">2017-05-03T01:49:56Z</dcterms:modified>
</cp:coreProperties>
</file>