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64" r:id="rId4"/>
    <p:sldId id="259" r:id="rId5"/>
    <p:sldId id="277" r:id="rId6"/>
    <p:sldId id="266" r:id="rId7"/>
    <p:sldId id="260" r:id="rId8"/>
    <p:sldId id="278" r:id="rId9"/>
    <p:sldId id="261" r:id="rId10"/>
    <p:sldId id="273" r:id="rId11"/>
    <p:sldId id="274" r:id="rId12"/>
    <p:sldId id="275" r:id="rId13"/>
    <p:sldId id="281" r:id="rId14"/>
    <p:sldId id="262" r:id="rId15"/>
    <p:sldId id="279" r:id="rId16"/>
    <p:sldId id="263" r:id="rId17"/>
    <p:sldId id="283" r:id="rId18"/>
    <p:sldId id="28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2416F-0DBB-47FC-A807-C7AD03B76F0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FEC02-6324-441E-A711-D89F8C22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Referential Transparency (immutable values) and </a:t>
            </a:r>
            <a:r>
              <a:rPr lang="en-US" dirty="0" err="1"/>
              <a:t>thunks</a:t>
            </a:r>
            <a:r>
              <a:rPr lang="en-US" dirty="0"/>
              <a:t> (???)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FEC02-6324-441E-A711-D89F8C22E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494B-074E-4AA7-B2FA-06D04CE493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D54D-71A1-4ED5-B5D2-C622AAD33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JVM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  <a:br>
              <a:rPr lang="en-US" dirty="0"/>
            </a:br>
            <a:r>
              <a:rPr lang="en-US" sz="5400" dirty="0"/>
              <a:t>written in Haskell</a:t>
            </a:r>
            <a:br>
              <a:rPr lang="en-US" dirty="0"/>
            </a:br>
            <a:r>
              <a:rPr lang="en-US" sz="4800" dirty="0"/>
              <a:t>(In under 1000 Lines of Code)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Louis Jenkins</a:t>
            </a:r>
          </a:p>
        </p:txBody>
      </p:sp>
    </p:spTree>
    <p:extLst>
      <p:ext uri="{BB962C8B-B14F-4D97-AF65-F5344CB8AC3E}">
        <p14:creationId xmlns:p14="http://schemas.microsoft.com/office/powerpoint/2010/main" val="23296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6138"/>
          </a:xfrm>
        </p:spPr>
        <p:txBody>
          <a:bodyPr/>
          <a:lstStyle/>
          <a:p>
            <a:pPr algn="ctr"/>
            <a:r>
              <a:rPr lang="en-US" dirty="0" err="1"/>
              <a:t>Functors</a:t>
            </a:r>
            <a:r>
              <a:rPr lang="en-US" dirty="0"/>
              <a:t> - Simplified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56138"/>
                <a:ext cx="6128238" cy="61018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container for values that allow mapping of each of it’s values from one ‘category’ to another.</a:t>
                </a:r>
              </a:p>
              <a:p>
                <a:pPr lvl="1"/>
                <a:r>
                  <a:rPr lang="en-US" dirty="0"/>
                  <a:t>Category: Collection of Objects</a:t>
                </a:r>
              </a:p>
              <a:p>
                <a:pPr lvl="2"/>
                <a:r>
                  <a:rPr lang="en-US" dirty="0"/>
                  <a:t>I.E: Sets</a:t>
                </a:r>
              </a:p>
              <a:p>
                <a:r>
                  <a:rPr lang="en-US" dirty="0"/>
                  <a:t>Example: Adding some constant to all elements in a list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&lt;$&gt;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1..100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2..101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56138"/>
                <a:ext cx="6128238" cy="6101861"/>
              </a:xfrm>
              <a:blipFill>
                <a:blip r:embed="rId2"/>
                <a:stretch>
                  <a:fillRect l="-1791" t="-1598" r="-2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44" y="3807068"/>
            <a:ext cx="3340608" cy="2932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38" y="756138"/>
            <a:ext cx="4160881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6138"/>
          </a:xfrm>
        </p:spPr>
        <p:txBody>
          <a:bodyPr/>
          <a:lstStyle/>
          <a:p>
            <a:pPr algn="ctr"/>
            <a:r>
              <a:rPr lang="en-US" dirty="0"/>
              <a:t>Applicative </a:t>
            </a:r>
            <a:r>
              <a:rPr lang="en-US" dirty="0" err="1"/>
              <a:t>Functors</a:t>
            </a:r>
            <a:r>
              <a:rPr lang="en-US" dirty="0"/>
              <a:t> - Simplified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756138"/>
                <a:ext cx="6109858" cy="61018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type of </a:t>
                </a:r>
                <a:r>
                  <a:rPr lang="en-US" dirty="0" err="1"/>
                  <a:t>functor</a:t>
                </a:r>
                <a:r>
                  <a:rPr lang="en-US" dirty="0"/>
                  <a:t> that allows partial applications</a:t>
                </a:r>
              </a:p>
              <a:p>
                <a:pPr lvl="1"/>
                <a:r>
                  <a:rPr lang="en-US" dirty="0"/>
                  <a:t>Partial Applications of Functions discussed later</a:t>
                </a:r>
              </a:p>
              <a:p>
                <a:r>
                  <a:rPr lang="en-US" dirty="0"/>
                  <a:t>Why?</a:t>
                </a:r>
              </a:p>
              <a:p>
                <a:pPr lvl="1"/>
                <a:r>
                  <a:rPr lang="en-US" dirty="0"/>
                  <a:t>What if we want to add two </a:t>
                </a:r>
                <a:r>
                  <a:rPr lang="en-US" dirty="0" err="1"/>
                  <a:t>functors</a:t>
                </a:r>
                <a:r>
                  <a:rPr lang="en-US" dirty="0"/>
                  <a:t> together?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&lt;$&gt;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2≡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𝐽𝑢𝑠𝑡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∷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𝐽𝑢𝑠𝑡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𝐼𝑛𝑡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𝑓𝑚𝑎𝑝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as the mapping function</a:t>
                </a:r>
              </a:p>
              <a:p>
                <a:pPr lvl="1"/>
                <a:r>
                  <a:rPr lang="en-US" dirty="0"/>
                  <a:t>Applicative does exactly that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&lt;$&gt;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2&lt;∗&gt;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𝐽𝑢𝑠𝑡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56138"/>
                <a:ext cx="6109858" cy="6101861"/>
              </a:xfrm>
              <a:blipFill>
                <a:blip r:embed="rId2"/>
                <a:stretch>
                  <a:fillRect l="-1796" t="-1598" r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57" y="756138"/>
            <a:ext cx="4831499" cy="1859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02" y="2927838"/>
            <a:ext cx="3340608" cy="29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9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06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Monads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650630"/>
                <a:ext cx="6486525" cy="62073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type of </a:t>
                </a:r>
                <a:r>
                  <a:rPr lang="en-US" dirty="0" err="1"/>
                  <a:t>functor</a:t>
                </a:r>
                <a:r>
                  <a:rPr lang="en-US" dirty="0"/>
                  <a:t> that allows “chaining” operations.</a:t>
                </a:r>
              </a:p>
              <a:p>
                <a:pPr lvl="1"/>
                <a:r>
                  <a:rPr lang="en-US" dirty="0"/>
                  <a:t>“Chaining” operations can be done using “bind”,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≫=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Allows you to form “pipelines” of instructions</a:t>
                </a:r>
              </a:p>
              <a:p>
                <a:pPr lvl="2"/>
                <a:r>
                  <a:rPr lang="en-US" dirty="0"/>
                  <a:t>Simulate side-effects</a:t>
                </a:r>
              </a:p>
              <a:p>
                <a:r>
                  <a:rPr lang="en-US" dirty="0"/>
                  <a:t>Example: Processing User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𝑤𝑟𝑖𝑡𝑒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Obtain the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Process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Write the processed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𝑤𝑟𝑖𝑡𝑒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𝑤𝑟𝑖𝑡𝑒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is this different from normal imperative programming?</a:t>
                </a:r>
              </a:p>
              <a:p>
                <a:pPr lvl="2"/>
                <a:r>
                  <a:rPr lang="en-US" dirty="0"/>
                  <a:t>There are no side-effects.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US" dirty="0"/>
                  <a:t> in each step is never mutated, but </a:t>
                </a:r>
                <a:r>
                  <a:rPr lang="en-US"/>
                  <a:t>it appears as if it did!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650630"/>
                <a:ext cx="6486525" cy="6207369"/>
              </a:xfrm>
              <a:blipFill>
                <a:blip r:embed="rId2"/>
                <a:stretch>
                  <a:fillRect l="-1410" t="-2554" r="-658" b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650630"/>
            <a:ext cx="57054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9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6"/>
          <a:stretch/>
        </p:blipFill>
        <p:spPr>
          <a:xfrm>
            <a:off x="5775960" y="10"/>
            <a:ext cx="6416040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5775959" cy="86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Control Flow (Recursion)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861646"/>
                <a:ext cx="5775959" cy="599635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Any and all ‘iteration’ is performed through recursion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Why?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Iteration requires mutation of some variable</a:t>
                </a: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All variables are immutable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Infinite recursion is actually ‘safe’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Used to produce infinite data streams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Recursive calls only called when needed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Example: Obtain first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Fibonacci Numbers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𝑓𝑖𝑏𝑠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:1 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𝑧𝑖𝑝𝑊𝑖𝑡h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𝑓𝑖𝑏𝑠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𝑓𝑖𝑏𝑠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𝑓𝑖𝑏𝑠</m:t>
                    </m:r>
                  </m:oMath>
                </a14:m>
                <a:endParaRPr lang="en-US" sz="18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Result of each call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𝑓𝑖𝑏𝑠</m:t>
                    </m:r>
                  </m:oMath>
                </a14:m>
                <a:r>
                  <a:rPr lang="en-US" sz="1800" dirty="0"/>
                  <a:t> is stored as evaluated inside of a </a:t>
                </a:r>
                <a:r>
                  <a:rPr lang="en-US" sz="1800" dirty="0" err="1"/>
                  <a:t>thunk</a:t>
                </a:r>
                <a:r>
                  <a:rPr lang="en-US" sz="1800" dirty="0"/>
                  <a:t>. The function used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𝑧𝑖𝑝𝑊𝑖𝑡h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∷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applies the function to the head of both lists (I.E: The last two values evaluated).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𝑡𝑎𝑘𝑒</m:t>
                    </m:r>
                  </m:oMath>
                </a14:m>
                <a:r>
                  <a:rPr lang="en-US" sz="1800" dirty="0"/>
                  <a:t> will force it to evaluate only up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times and collect the result.</a:t>
                </a:r>
              </a:p>
              <a:p>
                <a:pPr lvl="3"/>
                <a:endParaRPr lang="en-US" sz="140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861646"/>
                <a:ext cx="5775959" cy="5996354"/>
              </a:xfrm>
              <a:blipFill>
                <a:blip r:embed="rId3"/>
                <a:stretch>
                  <a:fillRect l="-950" t="-1016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0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Type-Classes and deriving/instantiating them</a:t>
            </a:r>
          </a:p>
        </p:txBody>
      </p:sp>
    </p:spTree>
    <p:extLst>
      <p:ext uri="{BB962C8B-B14F-4D97-AF65-F5344CB8AC3E}">
        <p14:creationId xmlns:p14="http://schemas.microsoft.com/office/powerpoint/2010/main" val="97030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0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2C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35591" y="21643"/>
            <a:ext cx="7556409" cy="766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635591" y="809574"/>
                <a:ext cx="7556409" cy="6048426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Type Classes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Constructs that define methods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Even arithmetic operators are methods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sometimes be automatically derived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Only if the objects they are composed of all are instances of it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be used for type constraints of polymorphic functions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Specify that the generic type must implement the listed types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Have ‘data constructors’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Remember: Same as a normal function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Can have ‘field selectors’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Can have a ‘default’ values of undefined</a:t>
                </a:r>
              </a:p>
              <a:p>
                <a:pPr lvl="3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Defined as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1400" dirty="0"/>
                  <a:t>, or ‘bottom’</a:t>
                </a:r>
              </a:p>
              <a:p>
                <a:pPr lvl="4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Also used for non-terminating functions and runtime errors</a:t>
                </a:r>
              </a:p>
              <a:p>
                <a:pPr lvl="3" indent="-2286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All types have this value in common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be instantiated by data types</a:t>
                </a:r>
              </a:p>
              <a:p>
                <a:pPr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Must implement required methods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635591" y="809574"/>
                <a:ext cx="7556409" cy="6048426"/>
              </a:xfrm>
              <a:blipFill>
                <a:blip r:embed="rId3"/>
                <a:stretch>
                  <a:fillRect l="-726"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7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Subprograms and Parameter Passing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Partial Applications of Functions (in theory and practice)</a:t>
            </a:r>
          </a:p>
        </p:txBody>
      </p:sp>
    </p:spTree>
    <p:extLst>
      <p:ext uri="{BB962C8B-B14F-4D97-AF65-F5344CB8AC3E}">
        <p14:creationId xmlns:p14="http://schemas.microsoft.com/office/powerpoint/2010/main" val="332020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Partial Application of Functions (in Theory)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12192000" cy="6172199"/>
              </a:xfrm>
            </p:spPr>
            <p:txBody>
              <a:bodyPr/>
              <a:lstStyle/>
              <a:p>
                <a:r>
                  <a:rPr lang="en-US" dirty="0"/>
                  <a:t>Applying an argument to a function taking more than one argument, resulting in a function taking one less argument</a:t>
                </a:r>
              </a:p>
              <a:p>
                <a:pPr lvl="1"/>
                <a:r>
                  <a:rPr lang="en-US" b="0" dirty="0"/>
                  <a:t>Remember Currying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Application: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‘Applying’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will result in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that takes the remaining arguments…</a:t>
                </a:r>
              </a:p>
              <a:p>
                <a:r>
                  <a:rPr lang="en-US" dirty="0"/>
                  <a:t>In Haskell, all function arguments are applied this way!</a:t>
                </a:r>
              </a:p>
              <a:p>
                <a:pPr lvl="1"/>
                <a:r>
                  <a:rPr lang="en-US" dirty="0"/>
                  <a:t>Since all variables have unlimited extent, applied arguments are always safe to use!</a:t>
                </a:r>
              </a:p>
              <a:p>
                <a:r>
                  <a:rPr lang="en-US" dirty="0"/>
                  <a:t>Example: The addition/plus binary operator…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1 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1 1 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12192000" cy="6172199"/>
              </a:xfrm>
              <a:blipFill>
                <a:blip r:embed="rId2"/>
                <a:stretch>
                  <a:fillRect l="-90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69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3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332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Subprograms and Parameter Passing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1332689"/>
                <a:ext cx="4639056" cy="552531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Partial Application of Functions (in Practice)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Data Constructors for a type are just functions, and like such can be partially applied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With a combination of the results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𝑔𝑒𝑡𝑁𝑒𝑥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which returns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𝑃𝑎𝑟𝑠𝑒𝑟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𝑊𝑜𝑟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that result can be passed to the data constructor through application.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Why is this important?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Arguments can be passed from </a:t>
                </a:r>
                <a:r>
                  <a:rPr lang="en-US" sz="1600" dirty="0" err="1"/>
                  <a:t>functors</a:t>
                </a:r>
                <a:endParaRPr lang="en-US" sz="1600" dirty="0"/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Arguments can also be passed by value 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Cuts out the amount of boilerplate 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Functions Composition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‘.’ operator denotes function composition.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Pronounced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dirty="0"/>
                  <a:t> “after”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/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1332689"/>
                <a:ext cx="4639056" cy="5525311"/>
              </a:xfrm>
              <a:blipFill>
                <a:blip r:embed="rId3"/>
                <a:stretch>
                  <a:fillRect l="-788" t="-1104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83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Virtual Machine – Plans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dirty="0"/>
              <a:t>Implement a Heap that takes advantage of Haskell’s GC</a:t>
            </a:r>
          </a:p>
          <a:p>
            <a:r>
              <a:rPr lang="en-US" dirty="0"/>
              <a:t>Implement all </a:t>
            </a:r>
            <a:r>
              <a:rPr lang="en-US" dirty="0" err="1"/>
              <a:t>ByteCode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Bootstrap </a:t>
            </a:r>
            <a:r>
              <a:rPr lang="en-US" dirty="0" err="1"/>
              <a:t>Classloading</a:t>
            </a:r>
            <a:endParaRPr lang="en-US" dirty="0"/>
          </a:p>
          <a:p>
            <a:pPr lvl="1"/>
            <a:r>
              <a:rPr lang="en-US" dirty="0"/>
              <a:t>Monitors</a:t>
            </a:r>
          </a:p>
          <a:p>
            <a:pPr lvl="1"/>
            <a:r>
              <a:rPr lang="en-US" dirty="0"/>
              <a:t>Exception Handling</a:t>
            </a:r>
          </a:p>
          <a:p>
            <a:r>
              <a:rPr lang="en-US" dirty="0"/>
              <a:t>Refactor, Refactor, Refactor…</a:t>
            </a:r>
          </a:p>
          <a:p>
            <a:pPr lvl="1"/>
            <a:r>
              <a:rPr lang="en-US" dirty="0"/>
              <a:t>Needs vast improvements!</a:t>
            </a:r>
          </a:p>
        </p:txBody>
      </p:sp>
    </p:spTree>
    <p:extLst>
      <p:ext uri="{BB962C8B-B14F-4D97-AF65-F5344CB8AC3E}">
        <p14:creationId xmlns:p14="http://schemas.microsoft.com/office/powerpoint/2010/main" val="25899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Presentation Schedule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15 Minutes)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and Run the Virtual Machine first</a:t>
            </a:r>
          </a:p>
          <a:p>
            <a:pPr lvl="1"/>
            <a:r>
              <a:rPr lang="en-US" dirty="0"/>
              <a:t>&lt;5 Minutes</a:t>
            </a:r>
          </a:p>
          <a:p>
            <a:r>
              <a:rPr lang="en-US" dirty="0"/>
              <a:t>Syntax, Binding &amp; Scope, Data Types, Control Flow, and Subprograms</a:t>
            </a:r>
          </a:p>
          <a:p>
            <a:pPr lvl="1"/>
            <a:r>
              <a:rPr lang="en-US" dirty="0"/>
              <a:t>&lt;10 Minutes</a:t>
            </a:r>
          </a:p>
          <a:p>
            <a:pPr lvl="1"/>
            <a:r>
              <a:rPr lang="en-US" dirty="0"/>
              <a:t>+Code Snippets</a:t>
            </a:r>
          </a:p>
          <a:p>
            <a:r>
              <a:rPr lang="en-US" dirty="0"/>
              <a:t>Future goals and plans</a:t>
            </a:r>
          </a:p>
          <a:p>
            <a:pPr lvl="1"/>
            <a:r>
              <a:rPr lang="en-US" dirty="0"/>
              <a:t>1 minute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931"/>
          </a:xfrm>
        </p:spPr>
        <p:txBody>
          <a:bodyPr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4931"/>
            <a:ext cx="6172200" cy="6172200"/>
          </a:xfrm>
        </p:spPr>
        <p:txBody>
          <a:bodyPr>
            <a:normAutofit/>
          </a:bodyPr>
          <a:lstStyle/>
          <a:p>
            <a:r>
              <a:rPr lang="en-US" dirty="0"/>
              <a:t>Does</a:t>
            </a:r>
          </a:p>
          <a:p>
            <a:pPr lvl="1"/>
            <a:r>
              <a:rPr lang="en-US" dirty="0"/>
              <a:t>Accept and parse .class files</a:t>
            </a:r>
          </a:p>
          <a:p>
            <a:pPr lvl="2"/>
            <a:r>
              <a:rPr lang="en-US" dirty="0"/>
              <a:t>Can be generated by any JVM Language</a:t>
            </a:r>
          </a:p>
          <a:p>
            <a:pPr lvl="3"/>
            <a:r>
              <a:rPr lang="en-US" dirty="0"/>
              <a:t>Examples shown are generated from Scala and Java</a:t>
            </a:r>
          </a:p>
          <a:p>
            <a:pPr lvl="1"/>
            <a:r>
              <a:rPr lang="en-US" dirty="0"/>
              <a:t>Interpret a subset of </a:t>
            </a:r>
            <a:r>
              <a:rPr lang="en-US" dirty="0" err="1"/>
              <a:t>ByteCode</a:t>
            </a:r>
            <a:r>
              <a:rPr lang="en-US" dirty="0"/>
              <a:t> instructions</a:t>
            </a:r>
          </a:p>
          <a:p>
            <a:pPr lvl="2"/>
            <a:r>
              <a:rPr lang="en-US" dirty="0"/>
              <a:t>Loads, Stores, Arithmetic</a:t>
            </a:r>
          </a:p>
          <a:p>
            <a:pPr lvl="1"/>
            <a:r>
              <a:rPr lang="en-US" dirty="0"/>
              <a:t>Basic I/O support, Support for conditional expressions</a:t>
            </a:r>
          </a:p>
          <a:p>
            <a:pPr lvl="2"/>
            <a:r>
              <a:rPr lang="en-US" dirty="0"/>
              <a:t>‘if…else if… else’, ‘for’, ‘while’</a:t>
            </a:r>
          </a:p>
          <a:p>
            <a:pPr lvl="3"/>
            <a:r>
              <a:rPr lang="en-US" dirty="0"/>
              <a:t>‘for’ only supported in Java</a:t>
            </a:r>
          </a:p>
          <a:p>
            <a:pPr lvl="4"/>
            <a:r>
              <a:rPr lang="en-US" dirty="0"/>
              <a:t>Scala generates more complex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764930"/>
                <a:ext cx="6019800" cy="60930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Does Not</a:t>
                </a:r>
              </a:p>
              <a:p>
                <a:pPr lvl="1"/>
                <a:r>
                  <a:rPr lang="en-US" dirty="0"/>
                  <a:t>Contain a garbage collected heap</a:t>
                </a:r>
              </a:p>
              <a:p>
                <a:pPr lvl="2"/>
                <a:r>
                  <a:rPr lang="en-US" dirty="0"/>
                  <a:t>Variables exist on the stack only</a:t>
                </a:r>
              </a:p>
              <a:p>
                <a:pPr lvl="1"/>
                <a:r>
                  <a:rPr lang="en-US" dirty="0"/>
                  <a:t>Support side-effects</a:t>
                </a:r>
              </a:p>
              <a:p>
                <a:pPr lvl="2"/>
                <a:r>
                  <a:rPr lang="en-US" dirty="0"/>
                  <a:t>Only computations that operate purely on the operand stack and local variables work</a:t>
                </a:r>
              </a:p>
              <a:p>
                <a:pPr lvl="3"/>
                <a:r>
                  <a:rPr lang="en-US" dirty="0"/>
                  <a:t>I.E: An object that is duplicated on the stack are two different objects, and not a pointer to the heap (yet)</a:t>
                </a:r>
              </a:p>
              <a:p>
                <a:pPr lvl="1"/>
                <a:r>
                  <a:rPr lang="en-US" dirty="0"/>
                  <a:t>Support multi-threading</a:t>
                </a:r>
              </a:p>
              <a:p>
                <a:pPr lvl="2"/>
                <a:r>
                  <a:rPr lang="en-US" dirty="0"/>
                  <a:t>Monitors are not implemented</a:t>
                </a:r>
              </a:p>
              <a:p>
                <a:pPr lvl="1"/>
                <a:r>
                  <a:rPr lang="en-US" dirty="0"/>
                  <a:t>Have exception handling</a:t>
                </a:r>
              </a:p>
              <a:p>
                <a:pPr lvl="2"/>
                <a:r>
                  <a:rPr lang="en-US" dirty="0"/>
                  <a:t>Although relatively trivial to implement</a:t>
                </a:r>
              </a:p>
              <a:p>
                <a:pPr lvl="1"/>
                <a:r>
                  <a:rPr lang="en-US" dirty="0"/>
                  <a:t>Load the runtime</a:t>
                </a:r>
              </a:p>
              <a:p>
                <a:pPr lvl="2"/>
                <a:r>
                  <a:rPr lang="en-US" dirty="0"/>
                  <a:t>Relies on stubbed pseudo-implementations</a:t>
                </a:r>
              </a:p>
              <a:p>
                <a:pPr lvl="3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𝑝𝑟𝑖𝑛𝑡𝑙𝑛</m:t>
                    </m:r>
                  </m:oMath>
                </a14:m>
                <a:r>
                  <a:rPr lang="en-US" dirty="0"/>
                  <a:t> uses Haskell’s built-in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𝑝𝑢𝑡𝑠𝑡𝑟𝑙𝑛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764930"/>
                <a:ext cx="6019800" cy="6093069"/>
              </a:xfrm>
              <a:blipFill>
                <a:blip r:embed="rId2"/>
                <a:stretch>
                  <a:fillRect l="-1824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40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Currying, Function Declaration and Definition, Pattern Guards, and Function Calling</a:t>
            </a:r>
          </a:p>
        </p:txBody>
      </p:sp>
    </p:spTree>
    <p:extLst>
      <p:ext uri="{BB962C8B-B14F-4D97-AF65-F5344CB8AC3E}">
        <p14:creationId xmlns:p14="http://schemas.microsoft.com/office/powerpoint/2010/main" val="34570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2177"/>
          </a:xfrm>
        </p:spPr>
        <p:txBody>
          <a:bodyPr/>
          <a:lstStyle/>
          <a:p>
            <a:pPr algn="ctr"/>
            <a:r>
              <a:rPr lang="en-US" dirty="0"/>
              <a:t>Currying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</p:spPr>
            <p:txBody>
              <a:bodyPr/>
              <a:lstStyle/>
              <a:p>
                <a:r>
                  <a:rPr lang="en-US" dirty="0"/>
                  <a:t>The translation of an ‘</a:t>
                </a:r>
                <a:r>
                  <a:rPr lang="en-US" dirty="0" err="1"/>
                  <a:t>uncurried</a:t>
                </a:r>
                <a:r>
                  <a:rPr lang="en-US" dirty="0"/>
                  <a:t>’ function taking a tuple of arguments, into a sequence of functions taking only a single argument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as the input, and returns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Note that the arrows are right associative,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2176"/>
                <a:ext cx="12192000" cy="6145823"/>
              </a:xfrm>
              <a:blipFill>
                <a:blip r:embed="rId2"/>
                <a:stretch>
                  <a:fillRect l="-900" t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0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6090611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Function Syntax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-1" y="838200"/>
                <a:ext cx="6090612" cy="601980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Functions take arguments as arrows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Considered the ‘Curried’ form of function application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Declaration arrows represent the types, but the names are decided in the definition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Pattern Guards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Determine which function definition to call based on predicate</a:t>
                </a:r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Represented with the ‘|’ character</a:t>
                </a: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Functions arguments are passed sequentially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 disambiguate the function arguments, they can be wrapped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200" dirty="0"/>
                  <a:t>, or have the ‘$’ operator appended after the function.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-1" y="838200"/>
                <a:ext cx="6090612" cy="6019800"/>
              </a:xfrm>
              <a:blipFill>
                <a:blip r:embed="rId3"/>
                <a:stretch>
                  <a:fillRect l="-400" t="-1114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3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Binding &amp; Scope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Unlimited Extent, Lambdas, Lazy Evaluation, </a:t>
            </a:r>
            <a:r>
              <a:rPr lang="en-US" dirty="0" err="1"/>
              <a:t>Thunks</a:t>
            </a:r>
            <a:r>
              <a:rPr lang="en-US" dirty="0"/>
              <a:t>, and more…</a:t>
            </a:r>
          </a:p>
        </p:txBody>
      </p:sp>
    </p:spTree>
    <p:extLst>
      <p:ext uri="{BB962C8B-B14F-4D97-AF65-F5344CB8AC3E}">
        <p14:creationId xmlns:p14="http://schemas.microsoft.com/office/powerpoint/2010/main" val="342075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4639056" cy="11478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/>
              <a:t>Binding &amp; Scoping Rules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1147865"/>
            <a:ext cx="4639056" cy="571013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Referential Transparency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Variables defined are immutable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With some exceptions…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Since they are immutable, their outputs are always deterministic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Variables have Unlimited Extent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They exist for as long as they are referenced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Even variables of lambdas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Lazy-Evaluation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Computations are delayed inside of ‘</a:t>
            </a:r>
            <a:r>
              <a:rPr lang="en-US" sz="1600" dirty="0" err="1"/>
              <a:t>thunks</a:t>
            </a:r>
            <a:r>
              <a:rPr lang="en-US" sz="1600" dirty="0"/>
              <a:t>’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Thunks</a:t>
            </a:r>
            <a:r>
              <a:rPr lang="en-US" sz="1400" dirty="0"/>
              <a:t> contain ‘lazy’ computations that are only evaluated when needed.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Immutability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All data is immutable, with some exception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The IO Monad needs side-effects to interact with the ‘</a:t>
            </a:r>
            <a:r>
              <a:rPr lang="en-US" sz="1400" dirty="0" err="1"/>
              <a:t>RealWorld</a:t>
            </a:r>
            <a:r>
              <a:rPr lang="en-US" sz="1400" dirty="0"/>
              <a:t>’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I.E: Printing to the console is a side-effect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IORef</a:t>
            </a:r>
            <a:r>
              <a:rPr lang="en-US" sz="1400" dirty="0"/>
              <a:t>’, ‘</a:t>
            </a:r>
            <a:r>
              <a:rPr lang="en-US" sz="1400" dirty="0" err="1"/>
              <a:t>STRef</a:t>
            </a:r>
            <a:r>
              <a:rPr lang="en-US" sz="1400" dirty="0"/>
              <a:t>’, ‘</a:t>
            </a:r>
            <a:r>
              <a:rPr lang="en-US" sz="1400" dirty="0" err="1"/>
              <a:t>MVar</a:t>
            </a:r>
            <a:r>
              <a:rPr lang="en-US" sz="1400" dirty="0"/>
              <a:t>’, ‘</a:t>
            </a:r>
            <a:r>
              <a:rPr lang="en-US" sz="1400" dirty="0" err="1"/>
              <a:t>Tvar</a:t>
            </a:r>
            <a:r>
              <a:rPr lang="en-US" sz="1400" dirty="0"/>
              <a:t>’, etc., all can maintain references to immutable to data that can be changed to point something else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Special Case: Software Transactional Memory</a:t>
            </a:r>
          </a:p>
          <a:p>
            <a:pPr lvl="3" indent="-228600">
              <a:buFont typeface="Arial" panose="020B0604020202020204" pitchFamily="34" charset="0"/>
              <a:buChar char="•"/>
            </a:pPr>
            <a:r>
              <a:rPr lang="en-US" sz="1200" dirty="0"/>
              <a:t>Underlying data is still immutable</a:t>
            </a:r>
          </a:p>
        </p:txBody>
      </p:sp>
    </p:spTree>
    <p:extLst>
      <p:ext uri="{BB962C8B-B14F-4D97-AF65-F5344CB8AC3E}">
        <p14:creationId xmlns:p14="http://schemas.microsoft.com/office/powerpoint/2010/main" val="428719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Functors</a:t>
            </a:r>
            <a:r>
              <a:rPr lang="en-US" dirty="0"/>
              <a:t>, Applicative </a:t>
            </a:r>
            <a:r>
              <a:rPr lang="en-US" dirty="0" err="1"/>
              <a:t>Functors</a:t>
            </a:r>
            <a:r>
              <a:rPr lang="en-US" dirty="0"/>
              <a:t>, ‘Lazy’ Recursion and Evaluation, and Monads</a:t>
            </a:r>
          </a:p>
        </p:txBody>
      </p:sp>
    </p:spTree>
    <p:extLst>
      <p:ext uri="{BB962C8B-B14F-4D97-AF65-F5344CB8AC3E}">
        <p14:creationId xmlns:p14="http://schemas.microsoft.com/office/powerpoint/2010/main" val="294818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1444</Words>
  <Application>Microsoft Office PowerPoint</Application>
  <PresentationFormat>Widescreen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JVM ByteCode Interpreter written in Haskell (In under 1000 Lines of Code)</vt:lpstr>
      <vt:lpstr>Presentation Schedule (≈15 Minutes)</vt:lpstr>
      <vt:lpstr>Virtual Machine</vt:lpstr>
      <vt:lpstr>Syntax</vt:lpstr>
      <vt:lpstr>Currying</vt:lpstr>
      <vt:lpstr>Function Syntax</vt:lpstr>
      <vt:lpstr>Binding &amp; Scope Rules</vt:lpstr>
      <vt:lpstr>Binding &amp; Scoping Rules</vt:lpstr>
      <vt:lpstr>Control Flow</vt:lpstr>
      <vt:lpstr>Functors - Simplified</vt:lpstr>
      <vt:lpstr>Applicative Functors - Simplified</vt:lpstr>
      <vt:lpstr>Monads</vt:lpstr>
      <vt:lpstr>Control Flow (Recursion)</vt:lpstr>
      <vt:lpstr>Data Types</vt:lpstr>
      <vt:lpstr>Data Types</vt:lpstr>
      <vt:lpstr>Subprograms and Parameter Passing</vt:lpstr>
      <vt:lpstr>Partial Application of Functions (in Theory)</vt:lpstr>
      <vt:lpstr>Subprograms and Parameter Passing</vt:lpstr>
      <vt:lpstr>Virtual Machine – Plans and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Jenkins</dc:creator>
  <cp:lastModifiedBy>Louis Jenkins</cp:lastModifiedBy>
  <cp:revision>310</cp:revision>
  <dcterms:created xsi:type="dcterms:W3CDTF">2016-11-08T22:17:54Z</dcterms:created>
  <dcterms:modified xsi:type="dcterms:W3CDTF">2016-12-01T22:19:42Z</dcterms:modified>
</cp:coreProperties>
</file>