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64" r:id="rId4"/>
    <p:sldId id="272" r:id="rId5"/>
    <p:sldId id="276" r:id="rId6"/>
    <p:sldId id="273" r:id="rId7"/>
    <p:sldId id="274" r:id="rId8"/>
    <p:sldId id="275" r:id="rId9"/>
    <p:sldId id="259" r:id="rId10"/>
    <p:sldId id="266" r:id="rId11"/>
    <p:sldId id="260" r:id="rId12"/>
    <p:sldId id="278" r:id="rId13"/>
    <p:sldId id="261" r:id="rId14"/>
    <p:sldId id="281" r:id="rId15"/>
    <p:sldId id="262" r:id="rId16"/>
    <p:sldId id="279" r:id="rId17"/>
    <p:sldId id="263" r:id="rId18"/>
    <p:sldId id="277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416F-0DBB-47FC-A807-C7AD03B76F09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FEC02-6324-441E-A711-D89F8C22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Referential Transparency (immutable values) and </a:t>
            </a:r>
            <a:r>
              <a:rPr lang="en-US" dirty="0" err="1"/>
              <a:t>thunks</a:t>
            </a:r>
            <a:r>
              <a:rPr lang="en-US" dirty="0"/>
              <a:t> (???)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FEC02-6324-441E-A711-D89F8C22E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494B-074E-4AA7-B2FA-06D04CE49371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JVM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  <a:br>
              <a:rPr lang="en-US" dirty="0"/>
            </a:br>
            <a:r>
              <a:rPr lang="en-US" sz="5400" dirty="0"/>
              <a:t>written in Haskell</a:t>
            </a:r>
            <a:br>
              <a:rPr lang="en-US" dirty="0"/>
            </a:br>
            <a:r>
              <a:rPr lang="en-US" sz="4800" dirty="0"/>
              <a:t>(In under 1000 Lines of Code)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Louis Jenkins</a:t>
            </a:r>
          </a:p>
        </p:txBody>
      </p:sp>
    </p:spTree>
    <p:extLst>
      <p:ext uri="{BB962C8B-B14F-4D97-AF65-F5344CB8AC3E}">
        <p14:creationId xmlns:p14="http://schemas.microsoft.com/office/powerpoint/2010/main" val="23296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6090611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Function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-1" y="838200"/>
                <a:ext cx="6090612" cy="6019800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Functions take arguments as arrows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Considered the ‘Curried’ form of function application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Explained later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Declaration arrows represent the types, but the names are decided in the definition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Pattern Guards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Determine which function definition to call based on predicate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Represented with the ‘|’ character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Functions arguments are passed sequentially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 disambiguate the function arguments, they can be wrapped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200" dirty="0"/>
                  <a:t>, or have the ‘$’ operator appended after the function.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Functions Composition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‘.’ operator denotes function composition.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marL="1657350" lvl="3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Pronounced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dirty="0"/>
                  <a:t> “after”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-1" y="838200"/>
                <a:ext cx="6090612" cy="6019800"/>
              </a:xfrm>
              <a:blipFill>
                <a:blip r:embed="rId3"/>
                <a:stretch>
                  <a:fillRect l="-200" t="-1317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Binding &amp; Scope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Unlimited Extent, Lambdas, Lazy Evaluation, </a:t>
            </a:r>
            <a:r>
              <a:rPr lang="en-US" dirty="0" err="1"/>
              <a:t>Thunks</a:t>
            </a:r>
            <a:r>
              <a:rPr lang="en-US" dirty="0"/>
              <a:t>, and more…</a:t>
            </a:r>
          </a:p>
        </p:txBody>
      </p:sp>
    </p:spTree>
    <p:extLst>
      <p:ext uri="{BB962C8B-B14F-4D97-AF65-F5344CB8AC3E}">
        <p14:creationId xmlns:p14="http://schemas.microsoft.com/office/powerpoint/2010/main" val="342075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4639056" cy="11478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Binding &amp; Scoping Rules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1147865"/>
            <a:ext cx="4639056" cy="571013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Referential Transparency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Variables defined are immutable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With some exceptions…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Since they are immutable, their outputs are always deterministic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Variables have Unlimited Extent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They exist for as long as they are referenced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Even variables of lambdas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Lazy-Evaluation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Computations are delayed inside of ‘</a:t>
            </a:r>
            <a:r>
              <a:rPr lang="en-US" sz="1600" dirty="0" err="1"/>
              <a:t>thunks</a:t>
            </a:r>
            <a:r>
              <a:rPr lang="en-US" sz="1600" dirty="0"/>
              <a:t>’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Thunks</a:t>
            </a:r>
            <a:r>
              <a:rPr lang="en-US" sz="1400" dirty="0"/>
              <a:t> contain ‘lazy’ computations that are only evaluated when needed.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Immutability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All data is immutable, with some exception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The IO Monad needs side-effects to interact with the ‘</a:t>
            </a:r>
            <a:r>
              <a:rPr lang="en-US" sz="1400" dirty="0" err="1"/>
              <a:t>RealWorld</a:t>
            </a:r>
            <a:r>
              <a:rPr lang="en-US" sz="1400" dirty="0"/>
              <a:t>’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I.E: Printing to the console is a side-effect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IORef</a:t>
            </a:r>
            <a:r>
              <a:rPr lang="en-US" sz="1400" dirty="0"/>
              <a:t>’, ‘</a:t>
            </a:r>
            <a:r>
              <a:rPr lang="en-US" sz="1400" dirty="0" err="1"/>
              <a:t>STRef</a:t>
            </a:r>
            <a:r>
              <a:rPr lang="en-US" sz="1400" dirty="0"/>
              <a:t>’, ‘</a:t>
            </a:r>
            <a:r>
              <a:rPr lang="en-US" sz="1400" dirty="0" err="1"/>
              <a:t>MVar</a:t>
            </a:r>
            <a:r>
              <a:rPr lang="en-US" sz="1400" dirty="0"/>
              <a:t>’, ‘</a:t>
            </a:r>
            <a:r>
              <a:rPr lang="en-US" sz="1400" dirty="0" err="1"/>
              <a:t>Tvar</a:t>
            </a:r>
            <a:r>
              <a:rPr lang="en-US" sz="1400" dirty="0"/>
              <a:t>’, etc., all can maintain references to immutable to data that can be changed to point something else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Special Case: Software Transactional Memory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Underlying data is still immutable</a:t>
            </a:r>
          </a:p>
        </p:txBody>
      </p:sp>
    </p:spTree>
    <p:extLst>
      <p:ext uri="{BB962C8B-B14F-4D97-AF65-F5344CB8AC3E}">
        <p14:creationId xmlns:p14="http://schemas.microsoft.com/office/powerpoint/2010/main" val="428719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The power of Haskell…</a:t>
            </a:r>
          </a:p>
        </p:txBody>
      </p:sp>
    </p:spTree>
    <p:extLst>
      <p:ext uri="{BB962C8B-B14F-4D97-AF65-F5344CB8AC3E}">
        <p14:creationId xmlns:p14="http://schemas.microsoft.com/office/powerpoint/2010/main" val="294818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6"/>
          <a:stretch/>
        </p:blipFill>
        <p:spPr>
          <a:xfrm>
            <a:off x="5775960" y="10"/>
            <a:ext cx="6416040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5775959" cy="86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Control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861646"/>
                <a:ext cx="5775959" cy="5996354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Any and all ‘iteration’ is performed through recursion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Why?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Iteration requires mutation of some variable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 variables are immutable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Infinite recursion is actually ‘safe’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Used to produce infinite data streams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Recursive calls only called when needed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I.E Obtain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numbers in the Fibonacci Sequence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 :1 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𝑧𝑖𝑝𝑊𝑖𝑡h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𝑓𝑖𝑏𝑠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</m:oMath>
                </a14:m>
                <a:endParaRPr lang="en-US" sz="14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Result of each call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𝑓𝑖𝑏𝑠</m:t>
                    </m:r>
                  </m:oMath>
                </a14:m>
                <a:r>
                  <a:rPr lang="en-US" sz="1400" dirty="0"/>
                  <a:t> is stored as evaluated inside of a </a:t>
                </a:r>
                <a:r>
                  <a:rPr lang="en-US" sz="1400" dirty="0" err="1"/>
                  <a:t>thunk</a:t>
                </a:r>
                <a:r>
                  <a:rPr lang="en-US" sz="1400" dirty="0"/>
                  <a:t>. The function used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𝑧𝑖𝑝𝑊𝑖𝑡h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applies the function to </a:t>
                </a:r>
                <a:r>
                  <a:rPr lang="en-US" sz="1400"/>
                  <a:t>the head of </a:t>
                </a:r>
                <a:r>
                  <a:rPr lang="en-US" sz="1400" dirty="0"/>
                  <a:t>both lists (I.E: The last two values evaluated).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𝑡𝑎𝑘𝑒</m:t>
                    </m:r>
                  </m:oMath>
                </a14:m>
                <a:r>
                  <a:rPr lang="en-US" sz="1400" dirty="0"/>
                  <a:t> will force it to evaluate only up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times and collect the result.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Monad Pipelines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Discussed earlier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Feeds result of previous computation into next using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≫=</m:t>
                    </m:r>
                  </m:oMath>
                </a14:m>
                <a:r>
                  <a:rPr lang="en-US" sz="1800" dirty="0"/>
                  <a:t> operator,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1800" dirty="0"/>
                  <a:t> evaluates and throws away that result.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861646"/>
                <a:ext cx="5775959" cy="5996354"/>
              </a:xfrm>
              <a:blipFill>
                <a:blip r:embed="rId3"/>
                <a:stretch>
                  <a:fillRect l="-950" t="-1423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Type-Classes and deriving/instantiating them</a:t>
            </a:r>
          </a:p>
        </p:txBody>
      </p:sp>
    </p:spTree>
    <p:extLst>
      <p:ext uri="{BB962C8B-B14F-4D97-AF65-F5344CB8AC3E}">
        <p14:creationId xmlns:p14="http://schemas.microsoft.com/office/powerpoint/2010/main" val="97030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2C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5591" y="21643"/>
            <a:ext cx="7556409" cy="766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Data 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635591" y="809574"/>
                <a:ext cx="7556409" cy="604842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Type Classes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Constructs that define methods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Even arithmetic operators are methods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sometimes be automatically derived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Only if the objects they are composed of all are instances of it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be used for type constraints of polymorphic functions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Specify that the generic type </a:t>
                </a:r>
                <a:r>
                  <a:rPr lang="en-US" sz="1600"/>
                  <a:t>must implement the listed types</a:t>
                </a:r>
                <a:endParaRPr lang="en-US" sz="1600" dirty="0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Have ‘data constructors’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Remember: Same as a normal function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have ‘field selectors’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have a ‘default’ values of undefined</a:t>
                </a:r>
              </a:p>
              <a:p>
                <a:pPr lvl="3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Defined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1400" dirty="0"/>
                  <a:t>, or ‘bottom’</a:t>
                </a:r>
              </a:p>
              <a:p>
                <a:pPr lvl="4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Also used for non-terminating functions and runtime errors</a:t>
                </a:r>
              </a:p>
              <a:p>
                <a:pPr lvl="3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 types have this value in common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be instantiated by data types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Must implement required methods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635591" y="809574"/>
                <a:ext cx="7556409" cy="6048426"/>
              </a:xfrm>
              <a:blipFill>
                <a:blip r:embed="rId3"/>
                <a:stretch>
                  <a:fillRect l="-726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7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Subprograms and Parameter Passing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Currying and Partial Applications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32020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2177"/>
          </a:xfrm>
        </p:spPr>
        <p:txBody>
          <a:bodyPr/>
          <a:lstStyle/>
          <a:p>
            <a:pPr algn="ctr"/>
            <a:r>
              <a:rPr lang="en-US" dirty="0"/>
              <a:t>Currying and Partial Application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</p:spPr>
            <p:txBody>
              <a:bodyPr/>
              <a:lstStyle/>
              <a:p>
                <a:r>
                  <a:rPr lang="en-US" dirty="0"/>
                  <a:t>Currying</a:t>
                </a:r>
              </a:p>
              <a:p>
                <a:pPr lvl="1"/>
                <a:r>
                  <a:rPr lang="en-US" dirty="0"/>
                  <a:t>The translation of an </a:t>
                </a:r>
                <a:r>
                  <a:rPr lang="en-US" dirty="0" err="1"/>
                  <a:t>uncurried</a:t>
                </a:r>
                <a:r>
                  <a:rPr lang="en-US" dirty="0"/>
                  <a:t> function taking a tuple of arguments, into a sequence of functions taking only a single argument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 the input, and returns a function that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an input and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r>
                  <a:rPr lang="en-US" dirty="0"/>
                  <a:t>Note that the arrows are right associative,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Partial Application</a:t>
                </a:r>
              </a:p>
              <a:p>
                <a:pPr lvl="1"/>
                <a:r>
                  <a:rPr lang="en-US" dirty="0"/>
                  <a:t>Applying an argument to a function taking more than one argument, resulting in a function taking one less argument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1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b="0" dirty="0"/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1 1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  <a:blipFill>
                <a:blip r:embed="rId2"/>
                <a:stretch>
                  <a:fillRect l="-900" t="-1687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0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3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332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Subprograms and Parameter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1332689"/>
                <a:ext cx="4639056" cy="552531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Partial Application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Data Constructors for a type are just functions, and like such can be partially applied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a combination of the results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𝑔𝑒𝑡𝑁𝑒𝑥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which returns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𝑃𝑎𝑟𝑠𝑒𝑟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𝑊𝑜𝑟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that result can be passed to the data constructor through application.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Why is this important?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Arguments can be passed from </a:t>
                </a:r>
                <a:r>
                  <a:rPr lang="en-US" sz="1600" dirty="0" err="1"/>
                  <a:t>functors</a:t>
                </a:r>
                <a:endParaRPr lang="en-US" sz="1600" dirty="0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Arguments can also be passed by value 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Cuts out the amount of boilerplate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1332689"/>
                <a:ext cx="4639056" cy="5525311"/>
              </a:xfrm>
              <a:blipFill>
                <a:blip r:embed="rId3"/>
                <a:stretch>
                  <a:fillRect l="-788" t="-110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8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Presentation Schedule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15 Minutes)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and Run the Virtual Machine first</a:t>
            </a:r>
          </a:p>
          <a:p>
            <a:pPr lvl="1"/>
            <a:r>
              <a:rPr lang="en-US" dirty="0"/>
              <a:t>&lt;5 Minutes</a:t>
            </a:r>
          </a:p>
          <a:p>
            <a:r>
              <a:rPr lang="en-US" dirty="0"/>
              <a:t>Required Prerequisite Knowledge on Category Theory</a:t>
            </a:r>
          </a:p>
          <a:p>
            <a:pPr lvl="1"/>
            <a:r>
              <a:rPr lang="en-US" dirty="0"/>
              <a:t>&lt;5 Minutes</a:t>
            </a:r>
          </a:p>
          <a:p>
            <a:r>
              <a:rPr lang="en-US" dirty="0"/>
              <a:t>Syntax, Binding &amp; Scope, Data Types, Control Flow, and Subprograms</a:t>
            </a:r>
          </a:p>
          <a:p>
            <a:pPr lvl="1"/>
            <a:r>
              <a:rPr lang="en-US" dirty="0"/>
              <a:t>&lt;5 Minutes</a:t>
            </a:r>
          </a:p>
          <a:p>
            <a:pPr lvl="1"/>
            <a:r>
              <a:rPr lang="en-US" dirty="0"/>
              <a:t>+Code Snippets</a:t>
            </a:r>
          </a:p>
          <a:p>
            <a:r>
              <a:rPr lang="en-US" dirty="0"/>
              <a:t>Future goals and plans</a:t>
            </a:r>
          </a:p>
          <a:p>
            <a:pPr lvl="1"/>
            <a:r>
              <a:rPr lang="en-US" dirty="0"/>
              <a:t>1 minute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Machine – Plans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dirty="0"/>
              <a:t>Implement a Heap that takes advantage of Haskell’s GC</a:t>
            </a:r>
          </a:p>
          <a:p>
            <a:r>
              <a:rPr lang="en-US" dirty="0"/>
              <a:t>Refactor, Refactor, Refactor…</a:t>
            </a:r>
          </a:p>
          <a:p>
            <a:pPr lvl="1"/>
            <a:r>
              <a:rPr lang="en-US" dirty="0"/>
              <a:t>Needs vast improvements!</a:t>
            </a:r>
          </a:p>
        </p:txBody>
      </p:sp>
    </p:spTree>
    <p:extLst>
      <p:ext uri="{BB962C8B-B14F-4D97-AF65-F5344CB8AC3E}">
        <p14:creationId xmlns:p14="http://schemas.microsoft.com/office/powerpoint/2010/main" val="25899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931"/>
          </a:xfrm>
        </p:spPr>
        <p:txBody>
          <a:bodyPr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4931"/>
            <a:ext cx="6172200" cy="6172200"/>
          </a:xfrm>
        </p:spPr>
        <p:txBody>
          <a:bodyPr>
            <a:normAutofit/>
          </a:bodyPr>
          <a:lstStyle/>
          <a:p>
            <a:r>
              <a:rPr lang="en-US" dirty="0"/>
              <a:t>Does</a:t>
            </a:r>
          </a:p>
          <a:p>
            <a:pPr lvl="1"/>
            <a:r>
              <a:rPr lang="en-US" dirty="0"/>
              <a:t>Accept and parse .class files</a:t>
            </a:r>
          </a:p>
          <a:p>
            <a:pPr lvl="2"/>
            <a:r>
              <a:rPr lang="en-US" dirty="0"/>
              <a:t>Can be generated by any JVM Language</a:t>
            </a:r>
          </a:p>
          <a:p>
            <a:pPr lvl="3"/>
            <a:r>
              <a:rPr lang="en-US" dirty="0"/>
              <a:t>Examples shown are generated from Scala and Java</a:t>
            </a:r>
          </a:p>
          <a:p>
            <a:pPr lvl="1"/>
            <a:r>
              <a:rPr lang="en-US" dirty="0"/>
              <a:t>Interpret a subset of </a:t>
            </a:r>
            <a:r>
              <a:rPr lang="en-US" dirty="0" err="1"/>
              <a:t>ByteCode</a:t>
            </a:r>
            <a:r>
              <a:rPr lang="en-US" dirty="0"/>
              <a:t> instructions</a:t>
            </a:r>
          </a:p>
          <a:p>
            <a:pPr lvl="2"/>
            <a:r>
              <a:rPr lang="en-US" dirty="0"/>
              <a:t>Loads, Stores, Arithmetic</a:t>
            </a:r>
          </a:p>
          <a:p>
            <a:pPr lvl="1"/>
            <a:r>
              <a:rPr lang="en-US" dirty="0"/>
              <a:t>Basic I/O support, Support for conditional expressions</a:t>
            </a:r>
          </a:p>
          <a:p>
            <a:pPr lvl="2"/>
            <a:r>
              <a:rPr lang="en-US" dirty="0"/>
              <a:t>‘if…else if… else’, ‘for’, ‘while’</a:t>
            </a:r>
          </a:p>
          <a:p>
            <a:pPr lvl="3"/>
            <a:r>
              <a:rPr lang="en-US" dirty="0"/>
              <a:t>‘for’ only supported in Java</a:t>
            </a:r>
          </a:p>
          <a:p>
            <a:pPr lvl="4"/>
            <a:r>
              <a:rPr lang="en-US" dirty="0"/>
              <a:t>Scala generates more complex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764930"/>
                <a:ext cx="6019800" cy="60930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Does Not</a:t>
                </a:r>
              </a:p>
              <a:p>
                <a:pPr lvl="1"/>
                <a:r>
                  <a:rPr lang="en-US" dirty="0"/>
                  <a:t>Contain a garbage collected heap</a:t>
                </a:r>
              </a:p>
              <a:p>
                <a:pPr lvl="2"/>
                <a:r>
                  <a:rPr lang="en-US" dirty="0"/>
                  <a:t>Variables exist on the stack only</a:t>
                </a:r>
              </a:p>
              <a:p>
                <a:pPr lvl="1"/>
                <a:r>
                  <a:rPr lang="en-US" dirty="0"/>
                  <a:t>Support side-effects</a:t>
                </a:r>
              </a:p>
              <a:p>
                <a:pPr lvl="2"/>
                <a:r>
                  <a:rPr lang="en-US" dirty="0"/>
                  <a:t>Only computations that operate purely on the operand stack and local variables work</a:t>
                </a:r>
              </a:p>
              <a:p>
                <a:pPr lvl="3"/>
                <a:r>
                  <a:rPr lang="en-US" dirty="0"/>
                  <a:t>I.E: An object that is duplicated on the stack are two different objects, and not a pointer to the heap (yet)</a:t>
                </a:r>
              </a:p>
              <a:p>
                <a:pPr lvl="1"/>
                <a:r>
                  <a:rPr lang="en-US" dirty="0"/>
                  <a:t>Support multi-threading</a:t>
                </a:r>
              </a:p>
              <a:p>
                <a:pPr lvl="2"/>
                <a:r>
                  <a:rPr lang="en-US" dirty="0"/>
                  <a:t>Monitors are not implemented</a:t>
                </a:r>
              </a:p>
              <a:p>
                <a:pPr lvl="1"/>
                <a:r>
                  <a:rPr lang="en-US" dirty="0"/>
                  <a:t>Have exception handling</a:t>
                </a:r>
              </a:p>
              <a:p>
                <a:pPr lvl="2"/>
                <a:r>
                  <a:rPr lang="en-US" dirty="0"/>
                  <a:t>Although relatively trivial to implement</a:t>
                </a:r>
              </a:p>
              <a:p>
                <a:pPr lvl="1"/>
                <a:r>
                  <a:rPr lang="en-US" dirty="0"/>
                  <a:t>Load the runtime</a:t>
                </a:r>
              </a:p>
              <a:p>
                <a:pPr lvl="2"/>
                <a:r>
                  <a:rPr lang="en-US" dirty="0"/>
                  <a:t>Relies on stubbed pseudo-implementations</a:t>
                </a:r>
              </a:p>
              <a:p>
                <a:pPr lvl="3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𝑝𝑟𝑖𝑛𝑡𝑙𝑛</m:t>
                    </m:r>
                  </m:oMath>
                </a14:m>
                <a:r>
                  <a:rPr lang="en-US" dirty="0"/>
                  <a:t> uses Haskell’s built-in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𝑝𝑢𝑡𝑠𝑡𝑟𝑙𝑛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764930"/>
                <a:ext cx="6019800" cy="6093069"/>
              </a:xfrm>
              <a:blipFill>
                <a:blip r:embed="rId2"/>
                <a:stretch>
                  <a:fillRect l="-182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 Theory 101</a:t>
            </a:r>
          </a:p>
          <a:p>
            <a:pPr lvl="1"/>
            <a:r>
              <a:rPr lang="en-US" dirty="0"/>
              <a:t>Monoids</a:t>
            </a:r>
          </a:p>
          <a:p>
            <a:pPr lvl="1"/>
            <a:r>
              <a:rPr lang="en-US" dirty="0" err="1"/>
              <a:t>Functors</a:t>
            </a:r>
            <a:endParaRPr lang="en-US" dirty="0"/>
          </a:p>
          <a:p>
            <a:pPr lvl="1"/>
            <a:r>
              <a:rPr lang="en-US" dirty="0"/>
              <a:t>Applicative </a:t>
            </a:r>
            <a:r>
              <a:rPr lang="en-US" dirty="0" err="1"/>
              <a:t>Functors</a:t>
            </a:r>
            <a:endParaRPr lang="en-US" dirty="0"/>
          </a:p>
          <a:p>
            <a:pPr lvl="1"/>
            <a:r>
              <a:rPr lang="en-US" dirty="0"/>
              <a:t>Monads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Haskell requires a fundamental understanding of these concepts</a:t>
            </a:r>
          </a:p>
          <a:p>
            <a:r>
              <a:rPr lang="en-US" dirty="0"/>
              <a:t>Topics of Presentation</a:t>
            </a:r>
          </a:p>
          <a:p>
            <a:pPr lvl="1"/>
            <a:r>
              <a:rPr lang="en-US" dirty="0"/>
              <a:t>Skipping to more “interesting” bits due to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16288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2177"/>
          </a:xfrm>
        </p:spPr>
        <p:txBody>
          <a:bodyPr/>
          <a:lstStyle/>
          <a:p>
            <a:pPr algn="ctr"/>
            <a:r>
              <a:rPr lang="en-US" dirty="0"/>
              <a:t>Monoids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a binary operation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a special identity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such that,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Cartesian product, I.E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</a:t>
                </a:r>
              </a:p>
              <a:p>
                <a:pPr lvl="2"/>
                <a:r>
                  <a:rPr lang="en-US" dirty="0"/>
                  <a:t>A String (in Java)</a:t>
                </a:r>
              </a:p>
              <a:p>
                <a:pPr lvl="3"/>
                <a:r>
                  <a:rPr lang="en-US" dirty="0"/>
                  <a:t>Binary Operation = “+”</a:t>
                </a:r>
              </a:p>
              <a:p>
                <a:pPr lvl="4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”="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Identity Element = “” (Empty String)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“”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𝐻𝑒𝑙𝑙𝑜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 List (in Haskell)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Or…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Binary Operation = “++” </a:t>
                </a:r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11..20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1..20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Identity Element = “[]”</a:t>
                </a:r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1..10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Defines two methods</a:t>
                </a:r>
              </a:p>
              <a:p>
                <a:pPr lvl="1"/>
                <a:r>
                  <a:rPr lang="en-US" b="0" dirty="0"/>
                  <a:t>Binary Operation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𝑚𝑎𝑝𝑝𝑒𝑛𝑑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Identity Element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𝑚𝑒𝑚𝑝𝑡𝑦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  <a:blipFill>
                <a:blip r:embed="rId2"/>
                <a:stretch>
                  <a:fillRect l="-750" t="-2480" r="-500" b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6138"/>
          </a:xfrm>
        </p:spPr>
        <p:txBody>
          <a:bodyPr/>
          <a:lstStyle/>
          <a:p>
            <a:pPr algn="ctr"/>
            <a:r>
              <a:rPr lang="en-US" dirty="0" err="1"/>
              <a:t>Functors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morphism between two categories</a:t>
                </a:r>
              </a:p>
              <a:p>
                <a:pPr lvl="1"/>
                <a:r>
                  <a:rPr lang="en-US" dirty="0"/>
                  <a:t>A morphism is a mapping between two objects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category is a collection of objects</a:t>
                </a:r>
              </a:p>
              <a:p>
                <a:pPr lvl="2"/>
                <a:r>
                  <a:rPr lang="en-US" dirty="0"/>
                  <a:t>In Haskell, we refer to it as a set of objects</a:t>
                </a:r>
              </a:p>
              <a:p>
                <a:pPr lvl="3"/>
                <a:r>
                  <a:rPr lang="en-US" dirty="0"/>
                  <a:t>I.E: The set of all </a:t>
                </a:r>
                <a:r>
                  <a:rPr lang="en-US" dirty="0" err="1"/>
                  <a:t>int</a:t>
                </a:r>
                <a:r>
                  <a:rPr lang="en-US" dirty="0"/>
                  <a:t>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Haskell: A container for a type which allows mapping it’s containing element(s) from one type to another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𝑓𝑚𝑎𝑝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 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The partial function </a:t>
                </a:r>
                <a:r>
                  <a:rPr lang="en-US" i="1" dirty="0"/>
                  <a:t>(+2)</a:t>
                </a:r>
                <a:r>
                  <a:rPr lang="en-US" dirty="0"/>
                  <a:t> is applied to the contained element of the </a:t>
                </a:r>
                <a:r>
                  <a:rPr lang="en-US" dirty="0" err="1"/>
                  <a:t>functor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𝑓𝑚𝑎𝑝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1..100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=[3..102]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In Haskell, a list,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, is a </a:t>
                </a:r>
                <a:r>
                  <a:rPr lang="en-US" dirty="0" err="1"/>
                  <a:t>functor</a:t>
                </a:r>
                <a:r>
                  <a:rPr lang="en-US" dirty="0"/>
                  <a:t> too, and contains many elements</a:t>
                </a:r>
              </a:p>
              <a:p>
                <a:pPr lvl="2"/>
                <a:r>
                  <a:rPr lang="en-US" dirty="0"/>
                  <a:t>Infix operator: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</m:oMath>
                </a14:m>
                <a:endParaRPr lang="en-US" i="1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Haskell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𝐹𝑢𝑛𝑐𝑡𝑜𝑟</m:t>
                    </m:r>
                  </m:oMath>
                </a14:m>
                <a:r>
                  <a:rPr lang="en-US" dirty="0"/>
                  <a:t> is an endofunctor</a:t>
                </a:r>
              </a:p>
              <a:p>
                <a:pPr lvl="2"/>
                <a:r>
                  <a:rPr lang="en-US" dirty="0"/>
                  <a:t>An Endofunctor is a </a:t>
                </a:r>
                <a:r>
                  <a:rPr lang="en-US" dirty="0" err="1"/>
                  <a:t>functor</a:t>
                </a:r>
                <a:r>
                  <a:rPr lang="en-US" dirty="0"/>
                  <a:t> mapping a category to itself</a:t>
                </a:r>
              </a:p>
              <a:p>
                <a:pPr lvl="3"/>
                <a:r>
                  <a:rPr lang="en-US" dirty="0"/>
                  <a:t>Meaning: The input and output will have the same type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  <a:blipFill>
                <a:blip r:embed="rId2"/>
                <a:stretch>
                  <a:fillRect l="-900" t="-2198" r="-850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9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6138"/>
          </a:xfrm>
        </p:spPr>
        <p:txBody>
          <a:bodyPr/>
          <a:lstStyle/>
          <a:p>
            <a:pPr algn="ctr"/>
            <a:r>
              <a:rPr lang="en-US" dirty="0"/>
              <a:t>Applicative </a:t>
            </a:r>
            <a:r>
              <a:rPr lang="en-US" dirty="0" err="1"/>
              <a:t>Functors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</p:spPr>
            <p:txBody>
              <a:bodyPr/>
              <a:lstStyle/>
              <a:p>
                <a:r>
                  <a:rPr lang="en-US" dirty="0"/>
                  <a:t>A type of </a:t>
                </a:r>
                <a:r>
                  <a:rPr lang="en-US" dirty="0" err="1"/>
                  <a:t>functor</a:t>
                </a:r>
                <a:r>
                  <a:rPr lang="en-US" dirty="0"/>
                  <a:t> that allows partial applications of functions</a:t>
                </a:r>
              </a:p>
              <a:p>
                <a:pPr lvl="1"/>
                <a:r>
                  <a:rPr lang="en-US" dirty="0"/>
                  <a:t>Partial Applications of Function discussed later</a:t>
                </a:r>
              </a:p>
              <a:p>
                <a:r>
                  <a:rPr lang="en-US" dirty="0"/>
                  <a:t>Addresses a problem that may arise when you apply a </a:t>
                </a:r>
                <a:r>
                  <a:rPr lang="en-US" dirty="0" err="1"/>
                  <a:t>functor</a:t>
                </a:r>
                <a:r>
                  <a:rPr lang="en-US" dirty="0"/>
                  <a:t> to a function with more than one argument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Left with a partially applied function inside of a </a:t>
                </a:r>
                <a:r>
                  <a:rPr lang="en-US" dirty="0" err="1"/>
                  <a:t>functor</a:t>
                </a:r>
                <a:endParaRPr lang="en-US" dirty="0"/>
              </a:p>
              <a:p>
                <a:pPr lvl="2"/>
                <a:r>
                  <a:rPr lang="en-US" dirty="0"/>
                  <a:t>You can’t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e>
                    </m:d>
                  </m:oMath>
                </a14:m>
                <a:r>
                  <a:rPr lang="en-US" dirty="0"/>
                  <a:t> as a function!</a:t>
                </a:r>
              </a:p>
              <a:p>
                <a:pPr lvl="3"/>
                <a:r>
                  <a:rPr lang="en-US" dirty="0"/>
                  <a:t>Why?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𝑓𝑚𝑎𝑝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We need something that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pPr lvl="3"/>
                <a:r>
                  <a:rPr lang="en-US" dirty="0"/>
                  <a:t>What if we want to add two </a:t>
                </a:r>
                <a:r>
                  <a:rPr lang="en-US" dirty="0" err="1"/>
                  <a:t>functors</a:t>
                </a:r>
                <a:r>
                  <a:rPr lang="en-US" dirty="0"/>
                  <a:t> together?</a:t>
                </a:r>
              </a:p>
              <a:p>
                <a:r>
                  <a:rPr lang="en-US" dirty="0"/>
                  <a:t>Defines two methods that deal with this issue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&lt;∗&gt;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Exactly what we need!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2&lt;∗&gt;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6138"/>
                <a:ext cx="12192000" cy="6101861"/>
              </a:xfrm>
              <a:blipFill>
                <a:blip r:embed="rId2"/>
                <a:stretch>
                  <a:fillRect l="-900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69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Monads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50630"/>
                <a:ext cx="12192000" cy="620736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type of </a:t>
                </a:r>
                <a:r>
                  <a:rPr lang="en-US" dirty="0" err="1"/>
                  <a:t>functor</a:t>
                </a:r>
                <a:r>
                  <a:rPr lang="en-US" dirty="0"/>
                  <a:t> that can be constructed from any type and contain an operation to transform it’s containing element to another.</a:t>
                </a:r>
              </a:p>
              <a:p>
                <a:pPr lvl="1"/>
                <a:r>
                  <a:rPr lang="en-US" dirty="0"/>
                  <a:t>Mainly used for it’s ability to ‘pipeline’ computations to simulate side effects</a:t>
                </a:r>
              </a:p>
              <a:p>
                <a:pPr lvl="2"/>
                <a:r>
                  <a:rPr lang="en-US" dirty="0"/>
                  <a:t>The result of the previous computation is carried into the next to produce another result</a:t>
                </a:r>
              </a:p>
              <a:p>
                <a:r>
                  <a:rPr lang="en-US" dirty="0"/>
                  <a:t>Defines two methods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Similar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𝑝𝑢𝑟𝑒</m:t>
                    </m:r>
                  </m:oMath>
                </a14:m>
                <a:r>
                  <a:rPr lang="en-US" dirty="0"/>
                  <a:t> method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𝐴𝑝𝑝𝑙𝑖𝑐𝑎𝑡𝑖𝑣𝑒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≫= 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Called the ‘bind’ operator</a:t>
                </a:r>
              </a:p>
              <a:p>
                <a:pPr lvl="2"/>
                <a:r>
                  <a:rPr lang="en-US" dirty="0"/>
                  <a:t>See it as taking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monad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applying the mapping function to it, and returning the result wrapped in the very same monad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Example: Processing User Input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𝑔𝑒𝑡𝐿𝑖𝑛𝑒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≫=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𝑝𝑟𝑜𝑐𝑒𝑠𝑠𝐿𝑖𝑛𝑒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≫=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𝑤𝑟𝑖𝑡𝑒𝑇𝑜𝐹𝑖𝑙𝑒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𝑆𝑡𝑟𝑖𝑛𝑔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Pass 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𝑔𝑒𝑡𝐿𝑖𝑛𝑒</m:t>
                    </m:r>
                  </m:oMath>
                </a14:m>
                <a:r>
                  <a:rPr lang="en-US" dirty="0"/>
                  <a:t> to be processed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𝑝𝑟𝑜𝑐𝑒𝑠𝑠𝐿𝑖𝑛𝑒</m:t>
                    </m:r>
                  </m:oMath>
                </a14:m>
                <a:r>
                  <a:rPr lang="en-US" dirty="0"/>
                  <a:t>, and then take the 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𝑝𝑟𝑜𝑐𝑒𝑠𝑠𝐿𝑖𝑛𝑒</m:t>
                    </m:r>
                  </m:oMath>
                </a14:m>
                <a:r>
                  <a:rPr lang="en-US" dirty="0"/>
                  <a:t> to be written to file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𝑤𝑟𝑖𝑡𝑒𝑇𝑜𝐹𝑖𝑙𝑒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r>
                  <a:rPr lang="en-US" dirty="0"/>
                  <a:t>See this as a sequence of computations, a ‘pipeline’ of computations.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“Monads are just monoids in the category of endofunctors”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50630"/>
                <a:ext cx="12192000" cy="6207369"/>
              </a:xfrm>
              <a:blipFill>
                <a:blip r:embed="rId2"/>
                <a:stretch>
                  <a:fillRect l="-750" t="-1572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9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Interesting Parts Only: Function Syntax, Pattern Matching, Etc.</a:t>
            </a:r>
          </a:p>
        </p:txBody>
      </p:sp>
    </p:spTree>
    <p:extLst>
      <p:ext uri="{BB962C8B-B14F-4D97-AF65-F5344CB8AC3E}">
        <p14:creationId xmlns:p14="http://schemas.microsoft.com/office/powerpoint/2010/main" val="34570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1850</Words>
  <Application>Microsoft Office PowerPoint</Application>
  <PresentationFormat>Widescreen</PresentationFormat>
  <Paragraphs>218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JVM ByteCode Interpreter written in Haskell (In under 1000 Lines of Code)</vt:lpstr>
      <vt:lpstr>Presentation Schedule (≈15 Minutes)</vt:lpstr>
      <vt:lpstr>Virtual Machine</vt:lpstr>
      <vt:lpstr>Prerequisite Knowledge</vt:lpstr>
      <vt:lpstr>Monoids</vt:lpstr>
      <vt:lpstr>Functors</vt:lpstr>
      <vt:lpstr>Applicative Functors</vt:lpstr>
      <vt:lpstr>Monads</vt:lpstr>
      <vt:lpstr>Syntax</vt:lpstr>
      <vt:lpstr>Function Syntax</vt:lpstr>
      <vt:lpstr>Binding &amp; Scope Rules</vt:lpstr>
      <vt:lpstr>Binding &amp; Scoping Rules</vt:lpstr>
      <vt:lpstr>Control Flow</vt:lpstr>
      <vt:lpstr>Control Flow</vt:lpstr>
      <vt:lpstr>Data Types</vt:lpstr>
      <vt:lpstr>Data Types</vt:lpstr>
      <vt:lpstr>Subprograms and Parameter Passing</vt:lpstr>
      <vt:lpstr>Currying and Partial Application of Functions</vt:lpstr>
      <vt:lpstr>Subprograms and Parameter Passing</vt:lpstr>
      <vt:lpstr>Virtual Machine – Plans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Jenkins</dc:creator>
  <cp:lastModifiedBy>Louis Jenkins</cp:lastModifiedBy>
  <cp:revision>238</cp:revision>
  <dcterms:created xsi:type="dcterms:W3CDTF">2016-11-08T22:17:54Z</dcterms:created>
  <dcterms:modified xsi:type="dcterms:W3CDTF">2016-11-30T17:15:42Z</dcterms:modified>
</cp:coreProperties>
</file>