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8" r:id="rId2"/>
  </p:sldIdLst>
  <p:sldSz cx="30279975" cy="42808525"/>
  <p:notesSz cx="6797675" cy="9926638"/>
  <p:defaultTextStyle>
    <a:defPPr>
      <a:defRPr lang="fr-FR"/>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B4E9"/>
    <a:srgbClr val="CEDCED"/>
    <a:srgbClr val="CACA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463" autoAdjust="0"/>
    <p:restoredTop sz="89419" autoAdjust="0"/>
  </p:normalViewPr>
  <p:slideViewPr>
    <p:cSldViewPr>
      <p:cViewPr>
        <p:scale>
          <a:sx n="33" d="100"/>
          <a:sy n="33" d="100"/>
        </p:scale>
        <p:origin x="660" y="-4068"/>
      </p:cViewPr>
      <p:guideLst>
        <p:guide orient="horz" pos="13483"/>
        <p:guide pos="95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pieChart>
        <c:varyColors val="1"/>
        <c:ser>
          <c:idx val="0"/>
          <c:order val="0"/>
          <c:tx>
            <c:strRef>
              <c:f>Feuil1!$B$1</c:f>
              <c:strCache>
                <c:ptCount val="1"/>
                <c:pt idx="0">
                  <c:v>Quantité de Cuivre</c:v>
                </c:pt>
              </c:strCache>
            </c:strRef>
          </c:tx>
          <c:dPt>
            <c:idx val="0"/>
            <c:bubble3D val="0"/>
            <c:explosion val="7"/>
            <c:spPr>
              <a:solidFill>
                <a:schemeClr val="accent4">
                  <a:tint val="58000"/>
                </a:schemeClr>
              </a:solidFill>
              <a:ln w="19050">
                <a:solidFill>
                  <a:schemeClr val="lt1"/>
                </a:solidFill>
              </a:ln>
              <a:effectLst/>
            </c:spPr>
            <c:extLst>
              <c:ext xmlns:c16="http://schemas.microsoft.com/office/drawing/2014/chart" uri="{C3380CC4-5D6E-409C-BE32-E72D297353CC}">
                <c16:uniqueId val="{00000005-2AFE-42D6-AC72-31430A5840E4}"/>
              </c:ext>
            </c:extLst>
          </c:dPt>
          <c:dPt>
            <c:idx val="1"/>
            <c:bubble3D val="0"/>
            <c:explosion val="5"/>
            <c:spPr>
              <a:solidFill>
                <a:schemeClr val="accent4">
                  <a:tint val="86000"/>
                </a:schemeClr>
              </a:solidFill>
              <a:ln w="19050">
                <a:solidFill>
                  <a:schemeClr val="lt1"/>
                </a:solidFill>
              </a:ln>
              <a:effectLst/>
            </c:spPr>
            <c:extLst>
              <c:ext xmlns:c16="http://schemas.microsoft.com/office/drawing/2014/chart" uri="{C3380CC4-5D6E-409C-BE32-E72D297353CC}">
                <c16:uniqueId val="{00000004-2AFE-42D6-AC72-31430A5840E4}"/>
              </c:ext>
            </c:extLst>
          </c:dPt>
          <c:dPt>
            <c:idx val="2"/>
            <c:bubble3D val="0"/>
            <c:explosion val="4"/>
            <c:spPr>
              <a:solidFill>
                <a:schemeClr val="accent4">
                  <a:shade val="86000"/>
                </a:schemeClr>
              </a:solidFill>
              <a:ln w="19050">
                <a:solidFill>
                  <a:schemeClr val="lt1"/>
                </a:solidFill>
              </a:ln>
              <a:effectLst/>
            </c:spPr>
            <c:extLst>
              <c:ext xmlns:c16="http://schemas.microsoft.com/office/drawing/2014/chart" uri="{C3380CC4-5D6E-409C-BE32-E72D297353CC}">
                <c16:uniqueId val="{00000003-2AFE-42D6-AC72-31430A5840E4}"/>
              </c:ext>
            </c:extLst>
          </c:dPt>
          <c:dPt>
            <c:idx val="3"/>
            <c:bubble3D val="0"/>
            <c:explosion val="3"/>
            <c:spPr>
              <a:solidFill>
                <a:schemeClr val="accent4">
                  <a:shade val="58000"/>
                </a:schemeClr>
              </a:solidFill>
              <a:ln w="19050">
                <a:solidFill>
                  <a:schemeClr val="lt1"/>
                </a:solidFill>
              </a:ln>
              <a:effectLst/>
            </c:spPr>
            <c:extLst>
              <c:ext xmlns:c16="http://schemas.microsoft.com/office/drawing/2014/chart" uri="{C3380CC4-5D6E-409C-BE32-E72D297353CC}">
                <c16:uniqueId val="{00000002-2AFE-42D6-AC72-31430A5840E4}"/>
              </c:ext>
            </c:extLst>
          </c:dPt>
          <c:dLbls>
            <c:delete val="1"/>
          </c:dLbls>
          <c:cat>
            <c:strRef>
              <c:f>Feuil1!$A$2:$A$5</c:f>
              <c:strCache>
                <c:ptCount val="4"/>
                <c:pt idx="0">
                  <c:v>Bâtiments</c:v>
                </c:pt>
                <c:pt idx="1">
                  <c:v>Appareils électroniques</c:v>
                </c:pt>
                <c:pt idx="2">
                  <c:v>Equipements électroménagers</c:v>
                </c:pt>
                <c:pt idx="3">
                  <c:v>Véhicules</c:v>
                </c:pt>
              </c:strCache>
            </c:strRef>
          </c:cat>
          <c:val>
            <c:numRef>
              <c:f>Feuil1!$B$2:$B$5</c:f>
              <c:numCache>
                <c:formatCode>General</c:formatCode>
                <c:ptCount val="4"/>
                <c:pt idx="0" formatCode="#,##0">
                  <c:v>60</c:v>
                </c:pt>
                <c:pt idx="1">
                  <c:v>10</c:v>
                </c:pt>
                <c:pt idx="2" formatCode="#,##0">
                  <c:v>15</c:v>
                </c:pt>
                <c:pt idx="3" formatCode="#,##0">
                  <c:v>22</c:v>
                </c:pt>
              </c:numCache>
            </c:numRef>
          </c:val>
          <c:extLst>
            <c:ext xmlns:c16="http://schemas.microsoft.com/office/drawing/2014/chart" uri="{C3380CC4-5D6E-409C-BE32-E72D297353CC}">
              <c16:uniqueId val="{00000000-2AFE-42D6-AC72-31430A5840E4}"/>
            </c:ext>
          </c:extLst>
        </c:ser>
        <c:dLbls>
          <c:dLblPos val="ctr"/>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barChart>
        <c:barDir val="bar"/>
        <c:grouping val="clustered"/>
        <c:varyColors val="0"/>
        <c:ser>
          <c:idx val="0"/>
          <c:order val="0"/>
          <c:tx>
            <c:strRef>
              <c:f>Feuil1!$B$1</c:f>
              <c:strCache>
                <c:ptCount val="1"/>
                <c:pt idx="0">
                  <c:v>Série 1</c:v>
                </c:pt>
              </c:strCache>
            </c:strRef>
          </c:tx>
          <c:spPr>
            <a:solidFill>
              <a:schemeClr val="accent6">
                <a:shade val="65000"/>
              </a:schemeClr>
            </a:solidFill>
            <a:ln>
              <a:noFill/>
            </a:ln>
            <a:effectLst/>
          </c:spPr>
          <c:invertIfNegative val="0"/>
          <c:cat>
            <c:strRef>
              <c:f>Feuil1!$A$2:$A$5</c:f>
              <c:strCache>
                <c:ptCount val="4"/>
                <c:pt idx="0">
                  <c:v>Bâtiments</c:v>
                </c:pt>
                <c:pt idx="1">
                  <c:v>Véhicules</c:v>
                </c:pt>
                <c:pt idx="2">
                  <c:v>Equip. Electroménager</c:v>
                </c:pt>
                <c:pt idx="3">
                  <c:v>Appareils électroniques</c:v>
                </c:pt>
              </c:strCache>
            </c:strRef>
          </c:cat>
          <c:val>
            <c:numRef>
              <c:f>Feuil1!$B$2:$B$5</c:f>
              <c:numCache>
                <c:formatCode>General</c:formatCode>
                <c:ptCount val="4"/>
                <c:pt idx="0">
                  <c:v>50</c:v>
                </c:pt>
                <c:pt idx="1">
                  <c:v>10</c:v>
                </c:pt>
                <c:pt idx="2">
                  <c:v>10</c:v>
                </c:pt>
                <c:pt idx="3">
                  <c:v>3</c:v>
                </c:pt>
              </c:numCache>
            </c:numRef>
          </c:val>
          <c:extLst>
            <c:ext xmlns:c16="http://schemas.microsoft.com/office/drawing/2014/chart" uri="{C3380CC4-5D6E-409C-BE32-E72D297353CC}">
              <c16:uniqueId val="{00000000-6B7B-499E-8BFB-B1A285E080E8}"/>
            </c:ext>
          </c:extLst>
        </c:ser>
        <c:dLbls>
          <c:showLegendKey val="0"/>
          <c:showVal val="0"/>
          <c:showCatName val="0"/>
          <c:showSerName val="0"/>
          <c:showPercent val="0"/>
          <c:showBubbleSize val="0"/>
        </c:dLbls>
        <c:gapWidth val="182"/>
        <c:axId val="189386176"/>
        <c:axId val="189384928"/>
        <c:extLst>
          <c:ext xmlns:c15="http://schemas.microsoft.com/office/drawing/2012/chart" uri="{02D57815-91ED-43cb-92C2-25804820EDAC}">
            <c15:filteredBarSeries>
              <c15:ser>
                <c:idx val="1"/>
                <c:order val="1"/>
                <c:tx>
                  <c:strRef>
                    <c:extLst>
                      <c:ext uri="{02D57815-91ED-43cb-92C2-25804820EDAC}">
                        <c15:formulaRef>
                          <c15:sqref>Feuil1!$C$1</c15:sqref>
                        </c15:formulaRef>
                      </c:ext>
                    </c:extLst>
                    <c:strCache>
                      <c:ptCount val="1"/>
                      <c:pt idx="0">
                        <c:v>Série 2</c:v>
                      </c:pt>
                    </c:strCache>
                  </c:strRef>
                </c:tx>
                <c:spPr>
                  <a:solidFill>
                    <a:schemeClr val="accent6"/>
                  </a:solidFill>
                  <a:ln>
                    <a:noFill/>
                  </a:ln>
                  <a:effectLst/>
                </c:spPr>
                <c:invertIfNegative val="0"/>
                <c:cat>
                  <c:strRef>
                    <c:extLst>
                      <c:ext uri="{02D57815-91ED-43cb-92C2-25804820EDAC}">
                        <c15:formulaRef>
                          <c15:sqref>Feuil1!$A$2:$A$5</c15:sqref>
                        </c15:formulaRef>
                      </c:ext>
                    </c:extLst>
                    <c:strCache>
                      <c:ptCount val="4"/>
                      <c:pt idx="0">
                        <c:v>Bâtiments</c:v>
                      </c:pt>
                      <c:pt idx="1">
                        <c:v>Véhicules</c:v>
                      </c:pt>
                      <c:pt idx="2">
                        <c:v>Equip. Electroménager</c:v>
                      </c:pt>
                      <c:pt idx="3">
                        <c:v>Appareils électroniques</c:v>
                      </c:pt>
                    </c:strCache>
                  </c:strRef>
                </c:cat>
                <c:val>
                  <c:numRef>
                    <c:extLst>
                      <c:ext uri="{02D57815-91ED-43cb-92C2-25804820EDAC}">
                        <c15:formulaRef>
                          <c15:sqref>Feuil1!$C$2:$C$5</c15:sqref>
                        </c15:formulaRef>
                      </c:ext>
                    </c:extLst>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6B7B-499E-8BFB-B1A285E080E8}"/>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Feuil1!$D$1</c15:sqref>
                        </c15:formulaRef>
                      </c:ext>
                    </c:extLst>
                    <c:strCache>
                      <c:ptCount val="1"/>
                      <c:pt idx="0">
                        <c:v>Série 3</c:v>
                      </c:pt>
                    </c:strCache>
                  </c:strRef>
                </c:tx>
                <c:spPr>
                  <a:solidFill>
                    <a:schemeClr val="accent6">
                      <a:tint val="65000"/>
                    </a:schemeClr>
                  </a:solidFill>
                  <a:ln>
                    <a:noFill/>
                  </a:ln>
                  <a:effectLst/>
                </c:spPr>
                <c:invertIfNegative val="0"/>
                <c:cat>
                  <c:strRef>
                    <c:extLst xmlns:c15="http://schemas.microsoft.com/office/drawing/2012/chart">
                      <c:ext xmlns:c15="http://schemas.microsoft.com/office/drawing/2012/chart" uri="{02D57815-91ED-43cb-92C2-25804820EDAC}">
                        <c15:formulaRef>
                          <c15:sqref>Feuil1!$A$2:$A$5</c15:sqref>
                        </c15:formulaRef>
                      </c:ext>
                    </c:extLst>
                    <c:strCache>
                      <c:ptCount val="4"/>
                      <c:pt idx="0">
                        <c:v>Bâtiments</c:v>
                      </c:pt>
                      <c:pt idx="1">
                        <c:v>Véhicules</c:v>
                      </c:pt>
                      <c:pt idx="2">
                        <c:v>Equip. Electroménager</c:v>
                      </c:pt>
                      <c:pt idx="3">
                        <c:v>Appareils électroniques</c:v>
                      </c:pt>
                    </c:strCache>
                  </c:strRef>
                </c:cat>
                <c:val>
                  <c:numRef>
                    <c:extLst xmlns:c15="http://schemas.microsoft.com/office/drawing/2012/chart">
                      <c:ext xmlns:c15="http://schemas.microsoft.com/office/drawing/2012/chart" uri="{02D57815-91ED-43cb-92C2-25804820EDAC}">
                        <c15:formulaRef>
                          <c15:sqref>Feuil1!$D$2:$D$5</c15:sqref>
                        </c15:formulaRef>
                      </c:ext>
                    </c:extLst>
                    <c:numCache>
                      <c:formatCode>General</c:formatCode>
                      <c:ptCount val="4"/>
                      <c:pt idx="0">
                        <c:v>2</c:v>
                      </c:pt>
                      <c:pt idx="1">
                        <c:v>2</c:v>
                      </c:pt>
                      <c:pt idx="2">
                        <c:v>3</c:v>
                      </c:pt>
                      <c:pt idx="3">
                        <c:v>5</c:v>
                      </c:pt>
                    </c:numCache>
                  </c:numRef>
                </c:val>
                <c:extLst xmlns:c15="http://schemas.microsoft.com/office/drawing/2012/chart">
                  <c:ext xmlns:c16="http://schemas.microsoft.com/office/drawing/2014/chart" uri="{C3380CC4-5D6E-409C-BE32-E72D297353CC}">
                    <c16:uniqueId val="{00000002-6B7B-499E-8BFB-B1A285E080E8}"/>
                  </c:ext>
                </c:extLst>
              </c15:ser>
            </c15:filteredBarSeries>
          </c:ext>
        </c:extLst>
      </c:barChart>
      <c:catAx>
        <c:axId val="189386176"/>
        <c:scaling>
          <c:orientation val="minMax"/>
        </c:scaling>
        <c:delete val="1"/>
        <c:axPos val="l"/>
        <c:numFmt formatCode="General" sourceLinked="1"/>
        <c:majorTickMark val="none"/>
        <c:minorTickMark val="none"/>
        <c:tickLblPos val="nextTo"/>
        <c:crossAx val="189384928"/>
        <c:crosses val="autoZero"/>
        <c:auto val="1"/>
        <c:lblAlgn val="ctr"/>
        <c:lblOffset val="100"/>
        <c:noMultiLvlLbl val="0"/>
      </c:catAx>
      <c:valAx>
        <c:axId val="1893849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893861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4">
  <a:schemeClr val="accent4"/>
</cs:colorStyle>
</file>

<file path=ppt/charts/colors2.xml><?xml version="1.0" encoding="utf-8"?>
<cs:colorStyle xmlns:cs="http://schemas.microsoft.com/office/drawing/2012/chartStyle" xmlns:a="http://schemas.openxmlformats.org/drawingml/2006/main" meth="withinLinear" id="19">
  <a:schemeClr val="accent6"/>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283C60-3109-4813-B877-13E1614CDC93}" type="doc">
      <dgm:prSet loTypeId="urn:microsoft.com/office/officeart/2005/8/layout/arrow4" loCatId="process" qsTypeId="urn:microsoft.com/office/officeart/2005/8/quickstyle/simple1" qsCatId="simple" csTypeId="urn:microsoft.com/office/officeart/2005/8/colors/accent2_5" csCatId="accent2" phldr="1"/>
      <dgm:spPr/>
      <dgm:t>
        <a:bodyPr/>
        <a:lstStyle/>
        <a:p>
          <a:endParaRPr lang="fr-FR"/>
        </a:p>
      </dgm:t>
    </dgm:pt>
    <dgm:pt modelId="{17BBD623-3721-4BE3-B5FF-A77E851E6C3A}">
      <dgm:prSet phldrT="[Texte]"/>
      <dgm:spPr/>
      <dgm:t>
        <a:bodyPr/>
        <a:lstStyle/>
        <a:p>
          <a:r>
            <a:rPr lang="fr-FR" dirty="0">
              <a:latin typeface="Berlin Sans FB Demi" panose="020E0802020502020306" pitchFamily="34" charset="0"/>
            </a:rPr>
            <a:t>Diminuer le temps de vie d’un objet réintègre son cuivre plus vite dans la production… mais l’expose plus souvent à des pertes (taux de collecte et de recyclage) </a:t>
          </a:r>
        </a:p>
      </dgm:t>
    </dgm:pt>
    <dgm:pt modelId="{325CCC3D-332C-4DE6-AB10-163FF393F513}" type="parTrans" cxnId="{C5489E2D-8BB1-440A-A12A-64B5F996DFA9}">
      <dgm:prSet/>
      <dgm:spPr/>
      <dgm:t>
        <a:bodyPr/>
        <a:lstStyle/>
        <a:p>
          <a:endParaRPr lang="fr-FR"/>
        </a:p>
      </dgm:t>
    </dgm:pt>
    <dgm:pt modelId="{F5113C04-32F2-4C70-B297-10FE83FD3990}" type="sibTrans" cxnId="{C5489E2D-8BB1-440A-A12A-64B5F996DFA9}">
      <dgm:prSet/>
      <dgm:spPr/>
      <dgm:t>
        <a:bodyPr/>
        <a:lstStyle/>
        <a:p>
          <a:endParaRPr lang="fr-FR"/>
        </a:p>
      </dgm:t>
    </dgm:pt>
    <dgm:pt modelId="{E0C05CFD-A0F4-4469-80A1-D3C82E738803}">
      <dgm:prSet phldrT="[Texte]"/>
      <dgm:spPr/>
      <dgm:t>
        <a:bodyPr/>
        <a:lstStyle/>
        <a:p>
          <a:r>
            <a:rPr lang="fr-FR" dirty="0">
              <a:latin typeface="Berlin Sans FB Demi" panose="020E0802020502020306" pitchFamily="34" charset="0"/>
            </a:rPr>
            <a:t>Augmenter le temps de vie d’un objet empêche de le récupérer rapidement… mais diminue les pertes</a:t>
          </a:r>
        </a:p>
      </dgm:t>
    </dgm:pt>
    <dgm:pt modelId="{D7FBCCD6-7AB3-4158-89FA-121B2FC05415}" type="parTrans" cxnId="{9F93F595-404B-417B-9B5C-8EEC8250C40D}">
      <dgm:prSet/>
      <dgm:spPr/>
      <dgm:t>
        <a:bodyPr/>
        <a:lstStyle/>
        <a:p>
          <a:endParaRPr lang="fr-FR"/>
        </a:p>
      </dgm:t>
    </dgm:pt>
    <dgm:pt modelId="{B627ABA9-4BDA-4297-9FAC-496080351108}" type="sibTrans" cxnId="{9F93F595-404B-417B-9B5C-8EEC8250C40D}">
      <dgm:prSet/>
      <dgm:spPr/>
      <dgm:t>
        <a:bodyPr/>
        <a:lstStyle/>
        <a:p>
          <a:endParaRPr lang="fr-FR"/>
        </a:p>
      </dgm:t>
    </dgm:pt>
    <dgm:pt modelId="{2F932DFC-8D37-483E-A0D8-A2CDC6234D5A}" type="pres">
      <dgm:prSet presAssocID="{62283C60-3109-4813-B877-13E1614CDC93}" presName="compositeShape" presStyleCnt="0">
        <dgm:presLayoutVars>
          <dgm:chMax val="2"/>
          <dgm:dir/>
          <dgm:resizeHandles val="exact"/>
        </dgm:presLayoutVars>
      </dgm:prSet>
      <dgm:spPr/>
    </dgm:pt>
    <dgm:pt modelId="{2D99AE35-4FB4-4D7D-98F5-32707679D85C}" type="pres">
      <dgm:prSet presAssocID="{E0C05CFD-A0F4-4469-80A1-D3C82E738803}" presName="upArrow" presStyleLbl="node1" presStyleIdx="0" presStyleCnt="2"/>
      <dgm:spPr/>
    </dgm:pt>
    <dgm:pt modelId="{B7F1DF16-F3B8-4818-87F6-0E05AF45A2C7}" type="pres">
      <dgm:prSet presAssocID="{E0C05CFD-A0F4-4469-80A1-D3C82E738803}" presName="upArrowText" presStyleLbl="revTx" presStyleIdx="0" presStyleCnt="2">
        <dgm:presLayoutVars>
          <dgm:chMax val="0"/>
          <dgm:bulletEnabled val="1"/>
        </dgm:presLayoutVars>
      </dgm:prSet>
      <dgm:spPr/>
    </dgm:pt>
    <dgm:pt modelId="{F19A29E1-E739-4CD4-BCD6-86B4881388E5}" type="pres">
      <dgm:prSet presAssocID="{17BBD623-3721-4BE3-B5FF-A77E851E6C3A}" presName="downArrow" presStyleLbl="node1" presStyleIdx="1" presStyleCnt="2"/>
      <dgm:spPr/>
    </dgm:pt>
    <dgm:pt modelId="{F3542F7E-34C6-4CCA-B44D-663D3A574EF0}" type="pres">
      <dgm:prSet presAssocID="{17BBD623-3721-4BE3-B5FF-A77E851E6C3A}" presName="downArrowText" presStyleLbl="revTx" presStyleIdx="1" presStyleCnt="2">
        <dgm:presLayoutVars>
          <dgm:chMax val="0"/>
          <dgm:bulletEnabled val="1"/>
        </dgm:presLayoutVars>
      </dgm:prSet>
      <dgm:spPr/>
    </dgm:pt>
  </dgm:ptLst>
  <dgm:cxnLst>
    <dgm:cxn modelId="{C5489E2D-8BB1-440A-A12A-64B5F996DFA9}" srcId="{62283C60-3109-4813-B877-13E1614CDC93}" destId="{17BBD623-3721-4BE3-B5FF-A77E851E6C3A}" srcOrd="1" destOrd="0" parTransId="{325CCC3D-332C-4DE6-AB10-163FF393F513}" sibTransId="{F5113C04-32F2-4C70-B297-10FE83FD3990}"/>
    <dgm:cxn modelId="{19630F6B-1AA5-4421-B2C3-BC00822E03AE}" type="presOf" srcId="{62283C60-3109-4813-B877-13E1614CDC93}" destId="{2F932DFC-8D37-483E-A0D8-A2CDC6234D5A}" srcOrd="0" destOrd="0" presId="urn:microsoft.com/office/officeart/2005/8/layout/arrow4"/>
    <dgm:cxn modelId="{46A35756-E392-4F63-8B0D-E09E3471B508}" type="presOf" srcId="{E0C05CFD-A0F4-4469-80A1-D3C82E738803}" destId="{B7F1DF16-F3B8-4818-87F6-0E05AF45A2C7}" srcOrd="0" destOrd="0" presId="urn:microsoft.com/office/officeart/2005/8/layout/arrow4"/>
    <dgm:cxn modelId="{9F93F595-404B-417B-9B5C-8EEC8250C40D}" srcId="{62283C60-3109-4813-B877-13E1614CDC93}" destId="{E0C05CFD-A0F4-4469-80A1-D3C82E738803}" srcOrd="0" destOrd="0" parTransId="{D7FBCCD6-7AB3-4158-89FA-121B2FC05415}" sibTransId="{B627ABA9-4BDA-4297-9FAC-496080351108}"/>
    <dgm:cxn modelId="{F041FF9F-E371-49A1-8B72-99DCAA313406}" type="presOf" srcId="{17BBD623-3721-4BE3-B5FF-A77E851E6C3A}" destId="{F3542F7E-34C6-4CCA-B44D-663D3A574EF0}" srcOrd="0" destOrd="0" presId="urn:microsoft.com/office/officeart/2005/8/layout/arrow4"/>
    <dgm:cxn modelId="{2CD72FE7-FA60-480C-A26D-B6C100B8F548}" type="presParOf" srcId="{2F932DFC-8D37-483E-A0D8-A2CDC6234D5A}" destId="{2D99AE35-4FB4-4D7D-98F5-32707679D85C}" srcOrd="0" destOrd="0" presId="urn:microsoft.com/office/officeart/2005/8/layout/arrow4"/>
    <dgm:cxn modelId="{EC8D77D3-718B-466D-97FD-33D3465DEC26}" type="presParOf" srcId="{2F932DFC-8D37-483E-A0D8-A2CDC6234D5A}" destId="{B7F1DF16-F3B8-4818-87F6-0E05AF45A2C7}" srcOrd="1" destOrd="0" presId="urn:microsoft.com/office/officeart/2005/8/layout/arrow4"/>
    <dgm:cxn modelId="{FE143A34-CAA1-443E-A353-F7B35F1A320F}" type="presParOf" srcId="{2F932DFC-8D37-483E-A0D8-A2CDC6234D5A}" destId="{F19A29E1-E739-4CD4-BCD6-86B4881388E5}" srcOrd="2" destOrd="0" presId="urn:microsoft.com/office/officeart/2005/8/layout/arrow4"/>
    <dgm:cxn modelId="{7EB3C848-2473-44DB-B9B2-263161AB9C39}" type="presParOf" srcId="{2F932DFC-8D37-483E-A0D8-A2CDC6234D5A}" destId="{F3542F7E-34C6-4CCA-B44D-663D3A574EF0}" srcOrd="3" destOrd="0" presId="urn:microsoft.com/office/officeart/2005/8/layout/arrow4"/>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99AE35-4FB4-4D7D-98F5-32707679D85C}">
      <dsp:nvSpPr>
        <dsp:cNvPr id="0" name=""/>
        <dsp:cNvSpPr/>
      </dsp:nvSpPr>
      <dsp:spPr>
        <a:xfrm>
          <a:off x="2714" y="0"/>
          <a:ext cx="1628796" cy="1579439"/>
        </a:xfrm>
        <a:prstGeom prst="upArrow">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F1DF16-F3B8-4818-87F6-0E05AF45A2C7}">
      <dsp:nvSpPr>
        <dsp:cNvPr id="0" name=""/>
        <dsp:cNvSpPr/>
      </dsp:nvSpPr>
      <dsp:spPr>
        <a:xfrm>
          <a:off x="1680375" y="0"/>
          <a:ext cx="2764018" cy="1579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0" rIns="113792" bIns="113792" numCol="1" spcCol="1270" anchor="ctr" anchorCtr="0">
          <a:noAutofit/>
        </a:bodyPr>
        <a:lstStyle/>
        <a:p>
          <a:pPr marL="0" lvl="0" indent="0" algn="l" defTabSz="711200">
            <a:lnSpc>
              <a:spcPct val="90000"/>
            </a:lnSpc>
            <a:spcBef>
              <a:spcPct val="0"/>
            </a:spcBef>
            <a:spcAft>
              <a:spcPct val="35000"/>
            </a:spcAft>
            <a:buNone/>
          </a:pPr>
          <a:r>
            <a:rPr lang="fr-FR" sz="1600" kern="1200" dirty="0">
              <a:latin typeface="Berlin Sans FB Demi" panose="020E0802020502020306" pitchFamily="34" charset="0"/>
            </a:rPr>
            <a:t>Augmenter le temps de vie d’un objet empêche de le récupérer rapidement… mais diminue les pertes</a:t>
          </a:r>
        </a:p>
      </dsp:txBody>
      <dsp:txXfrm>
        <a:off x="1680375" y="0"/>
        <a:ext cx="2764018" cy="1579439"/>
      </dsp:txXfrm>
    </dsp:sp>
    <dsp:sp modelId="{F19A29E1-E739-4CD4-BCD6-86B4881388E5}">
      <dsp:nvSpPr>
        <dsp:cNvPr id="0" name=""/>
        <dsp:cNvSpPr/>
      </dsp:nvSpPr>
      <dsp:spPr>
        <a:xfrm>
          <a:off x="491353" y="1711059"/>
          <a:ext cx="1628796" cy="1579439"/>
        </a:xfrm>
        <a:prstGeom prst="downArrow">
          <a:avLst/>
        </a:prstGeom>
        <a:solidFill>
          <a:schemeClr val="accent2">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542F7E-34C6-4CCA-B44D-663D3A574EF0}">
      <dsp:nvSpPr>
        <dsp:cNvPr id="0" name=""/>
        <dsp:cNvSpPr/>
      </dsp:nvSpPr>
      <dsp:spPr>
        <a:xfrm>
          <a:off x="2169014" y="1711059"/>
          <a:ext cx="2764018" cy="1579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0" rIns="113792" bIns="113792" numCol="1" spcCol="1270" anchor="ctr" anchorCtr="0">
          <a:noAutofit/>
        </a:bodyPr>
        <a:lstStyle/>
        <a:p>
          <a:pPr marL="0" lvl="0" indent="0" algn="l" defTabSz="711200">
            <a:lnSpc>
              <a:spcPct val="90000"/>
            </a:lnSpc>
            <a:spcBef>
              <a:spcPct val="0"/>
            </a:spcBef>
            <a:spcAft>
              <a:spcPct val="35000"/>
            </a:spcAft>
            <a:buNone/>
          </a:pPr>
          <a:r>
            <a:rPr lang="fr-FR" sz="1600" kern="1200" dirty="0">
              <a:latin typeface="Berlin Sans FB Demi" panose="020E0802020502020306" pitchFamily="34" charset="0"/>
            </a:rPr>
            <a:t>Diminuer le temps de vie d’un objet réintègre son cuivre plus vite dans la production… mais l’expose plus souvent à des pertes (taux de collecte et de recyclage) </a:t>
          </a:r>
        </a:p>
      </dsp:txBody>
      <dsp:txXfrm>
        <a:off x="2169014" y="1711059"/>
        <a:ext cx="2764018" cy="1579439"/>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0.57245</cdr:x>
      <cdr:y>0.47098</cdr:y>
    </cdr:from>
    <cdr:to>
      <cdr:x>0.77846</cdr:x>
      <cdr:y>0.59056</cdr:y>
    </cdr:to>
    <cdr:sp macro="" textlink="">
      <cdr:nvSpPr>
        <cdr:cNvPr id="2" name="ZoneTexte 1"/>
        <cdr:cNvSpPr txBox="1"/>
      </cdr:nvSpPr>
      <cdr:spPr>
        <a:xfrm xmlns:a="http://schemas.openxmlformats.org/drawingml/2006/main">
          <a:off x="5202235" y="2853435"/>
          <a:ext cx="1872208" cy="724441"/>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GB" sz="1800" dirty="0">
              <a:solidFill>
                <a:schemeClr val="bg1"/>
              </a:solidFill>
              <a:latin typeface="Berlin Sans FB Demi" panose="020E0802020502020306" pitchFamily="34" charset="0"/>
            </a:rPr>
            <a:t>BATIMENTS</a:t>
          </a:r>
        </a:p>
      </cdr:txBody>
    </cdr:sp>
  </cdr:relSizeAnchor>
  <cdr:relSizeAnchor xmlns:cdr="http://schemas.openxmlformats.org/drawingml/2006/chartDrawing">
    <cdr:from>
      <cdr:x>0.31064</cdr:x>
      <cdr:y>0.24484</cdr:y>
    </cdr:from>
    <cdr:to>
      <cdr:x>0.41126</cdr:x>
      <cdr:y>0.39577</cdr:y>
    </cdr:to>
    <cdr:sp macro="" textlink="">
      <cdr:nvSpPr>
        <cdr:cNvPr id="3" name="ZoneTexte 2"/>
        <cdr:cNvSpPr txBox="1"/>
      </cdr:nvSpPr>
      <cdr:spPr>
        <a:xfrm xmlns:a="http://schemas.openxmlformats.org/drawingml/2006/main">
          <a:off x="2823045" y="1483377"/>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GB" sz="2400" dirty="0">
              <a:solidFill>
                <a:schemeClr val="bg1"/>
              </a:solidFill>
              <a:latin typeface="Eras Demi ITC" panose="020B0805030504020804" pitchFamily="34" charset="0"/>
            </a:rPr>
            <a:t>1000</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6332"/>
          </a:xfrm>
          <a:prstGeom prst="rect">
            <a:avLst/>
          </a:prstGeom>
        </p:spPr>
        <p:txBody>
          <a:bodyPr vert="horz" lIns="91440" tIns="45720" rIns="91440" bIns="45720" rtlCol="0"/>
          <a:lstStyle>
            <a:lvl1pPr algn="r">
              <a:defRPr sz="1200"/>
            </a:lvl1pPr>
          </a:lstStyle>
          <a:p>
            <a:fld id="{A401968E-8C69-45DB-A237-BCB9D76C0F09}" type="datetimeFigureOut">
              <a:rPr lang="fr-FR" smtClean="0"/>
              <a:t>11/12/2020</a:t>
            </a:fld>
            <a:endParaRPr lang="fr-FR"/>
          </a:p>
        </p:txBody>
      </p:sp>
      <p:sp>
        <p:nvSpPr>
          <p:cNvPr id="4" name="Espace réservé de l'image des diapositives 3"/>
          <p:cNvSpPr>
            <a:spLocks noGrp="1" noRot="1" noChangeAspect="1"/>
          </p:cNvSpPr>
          <p:nvPr>
            <p:ph type="sldImg" idx="2"/>
          </p:nvPr>
        </p:nvSpPr>
        <p:spPr>
          <a:xfrm>
            <a:off x="2082800" y="744538"/>
            <a:ext cx="2632075"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28583"/>
            <a:ext cx="2945659" cy="496332"/>
          </a:xfrm>
          <a:prstGeom prst="rect">
            <a:avLst/>
          </a:prstGeom>
        </p:spPr>
        <p:txBody>
          <a:bodyPr vert="horz" lIns="91440" tIns="45720" rIns="91440" bIns="45720" rtlCol="0" anchor="b"/>
          <a:lstStyle>
            <a:lvl1pPr algn="r">
              <a:defRPr sz="1200"/>
            </a:lvl1pPr>
          </a:lstStyle>
          <a:p>
            <a:fld id="{60206D64-EC76-45C8-B9AB-9C0F2345D6EA}" type="slidenum">
              <a:rPr lang="fr-FR" smtClean="0"/>
              <a:t>‹N°›</a:t>
            </a:fld>
            <a:endParaRPr lang="fr-FR"/>
          </a:p>
        </p:txBody>
      </p:sp>
    </p:spTree>
    <p:extLst>
      <p:ext uri="{BB962C8B-B14F-4D97-AF65-F5344CB8AC3E}">
        <p14:creationId xmlns:p14="http://schemas.microsoft.com/office/powerpoint/2010/main" val="2860470898"/>
      </p:ext>
    </p:extLst>
  </p:cSld>
  <p:clrMap bg1="lt1" tx1="dk1" bg2="lt2" tx2="dk2" accent1="accent1" accent2="accent2" accent3="accent3" accent4="accent4" accent5="accent5" accent6="accent6" hlink="hlink" folHlink="folHlink"/>
  <p:notesStyle>
    <a:lvl1pPr marL="0" algn="l" defTabSz="4176431" rtl="0" eaLnBrk="1" latinLnBrk="0" hangingPunct="1">
      <a:defRPr sz="5500" kern="1200">
        <a:solidFill>
          <a:schemeClr val="tx1"/>
        </a:solidFill>
        <a:latin typeface="+mn-lt"/>
        <a:ea typeface="+mn-ea"/>
        <a:cs typeface="+mn-cs"/>
      </a:defRPr>
    </a:lvl1pPr>
    <a:lvl2pPr marL="2088215" algn="l" defTabSz="4176431" rtl="0" eaLnBrk="1" latinLnBrk="0" hangingPunct="1">
      <a:defRPr sz="5500" kern="1200">
        <a:solidFill>
          <a:schemeClr val="tx1"/>
        </a:solidFill>
        <a:latin typeface="+mn-lt"/>
        <a:ea typeface="+mn-ea"/>
        <a:cs typeface="+mn-cs"/>
      </a:defRPr>
    </a:lvl2pPr>
    <a:lvl3pPr marL="4176431" algn="l" defTabSz="4176431" rtl="0" eaLnBrk="1" latinLnBrk="0" hangingPunct="1">
      <a:defRPr sz="5500" kern="1200">
        <a:solidFill>
          <a:schemeClr val="tx1"/>
        </a:solidFill>
        <a:latin typeface="+mn-lt"/>
        <a:ea typeface="+mn-ea"/>
        <a:cs typeface="+mn-cs"/>
      </a:defRPr>
    </a:lvl3pPr>
    <a:lvl4pPr marL="6264646" algn="l" defTabSz="4176431" rtl="0" eaLnBrk="1" latinLnBrk="0" hangingPunct="1">
      <a:defRPr sz="5500" kern="1200">
        <a:solidFill>
          <a:schemeClr val="tx1"/>
        </a:solidFill>
        <a:latin typeface="+mn-lt"/>
        <a:ea typeface="+mn-ea"/>
        <a:cs typeface="+mn-cs"/>
      </a:defRPr>
    </a:lvl4pPr>
    <a:lvl5pPr marL="8352861" algn="l" defTabSz="4176431" rtl="0" eaLnBrk="1" latinLnBrk="0" hangingPunct="1">
      <a:defRPr sz="5500" kern="1200">
        <a:solidFill>
          <a:schemeClr val="tx1"/>
        </a:solidFill>
        <a:latin typeface="+mn-lt"/>
        <a:ea typeface="+mn-ea"/>
        <a:cs typeface="+mn-cs"/>
      </a:defRPr>
    </a:lvl5pPr>
    <a:lvl6pPr marL="10441076" algn="l" defTabSz="4176431" rtl="0" eaLnBrk="1" latinLnBrk="0" hangingPunct="1">
      <a:defRPr sz="5500" kern="1200">
        <a:solidFill>
          <a:schemeClr val="tx1"/>
        </a:solidFill>
        <a:latin typeface="+mn-lt"/>
        <a:ea typeface="+mn-ea"/>
        <a:cs typeface="+mn-cs"/>
      </a:defRPr>
    </a:lvl6pPr>
    <a:lvl7pPr marL="12529292" algn="l" defTabSz="4176431" rtl="0" eaLnBrk="1" latinLnBrk="0" hangingPunct="1">
      <a:defRPr sz="5500" kern="1200">
        <a:solidFill>
          <a:schemeClr val="tx1"/>
        </a:solidFill>
        <a:latin typeface="+mn-lt"/>
        <a:ea typeface="+mn-ea"/>
        <a:cs typeface="+mn-cs"/>
      </a:defRPr>
    </a:lvl7pPr>
    <a:lvl8pPr marL="14617507" algn="l" defTabSz="4176431" rtl="0" eaLnBrk="1" latinLnBrk="0" hangingPunct="1">
      <a:defRPr sz="5500" kern="1200">
        <a:solidFill>
          <a:schemeClr val="tx1"/>
        </a:solidFill>
        <a:latin typeface="+mn-lt"/>
        <a:ea typeface="+mn-ea"/>
        <a:cs typeface="+mn-cs"/>
      </a:defRPr>
    </a:lvl8pPr>
    <a:lvl9pPr marL="16705722" algn="l" defTabSz="4176431" rtl="0" eaLnBrk="1" latinLnBrk="0"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082800" y="744538"/>
            <a:ext cx="2632075" cy="3722687"/>
          </a:xfrm>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7B0E748B-04A9-0943-94B2-1BADEB584342}" type="slidenum">
              <a:rPr lang="fr-FR" smtClean="0">
                <a:solidFill>
                  <a:prstClr val="black"/>
                </a:solidFill>
              </a:rPr>
              <a:pPr>
                <a:defRPr/>
              </a:pPr>
              <a:t>1</a:t>
            </a:fld>
            <a:endParaRPr lang="fr-FR">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2270164" y="13297446"/>
            <a:ext cx="25739648" cy="9177974"/>
          </a:xfrm>
          <a:prstGeom prst="rect">
            <a:avLst/>
          </a:prstGeom>
        </p:spPr>
        <p:txBody>
          <a:bodyPr lIns="132597" tIns="66299" rIns="132597" bIns="66299"/>
          <a:lstStyle/>
          <a:p>
            <a:r>
              <a:rPr lang="fr-FR"/>
              <a:t>Cliquez et modifiez le titre</a:t>
            </a:r>
          </a:p>
        </p:txBody>
      </p:sp>
      <p:sp>
        <p:nvSpPr>
          <p:cNvPr id="3" name="Sous-titre 2"/>
          <p:cNvSpPr>
            <a:spLocks noGrp="1"/>
          </p:cNvSpPr>
          <p:nvPr>
            <p:ph type="subTitle" idx="1"/>
          </p:nvPr>
        </p:nvSpPr>
        <p:spPr>
          <a:xfrm>
            <a:off x="4542554" y="24259108"/>
            <a:ext cx="21194868" cy="10938069"/>
          </a:xfrm>
        </p:spPr>
        <p:txBody>
          <a:bodyPr/>
          <a:lstStyle>
            <a:lvl1pPr marL="0" indent="0" algn="ctr">
              <a:buNone/>
              <a:defRPr/>
            </a:lvl1pPr>
            <a:lvl2pPr marL="662986" indent="0" algn="ctr">
              <a:buNone/>
              <a:defRPr/>
            </a:lvl2pPr>
            <a:lvl3pPr marL="1325971" indent="0" algn="ctr">
              <a:buNone/>
              <a:defRPr/>
            </a:lvl3pPr>
            <a:lvl4pPr marL="1988957" indent="0" algn="ctr">
              <a:buNone/>
              <a:defRPr/>
            </a:lvl4pPr>
            <a:lvl5pPr marL="2651943" indent="0" algn="ctr">
              <a:buNone/>
              <a:defRPr/>
            </a:lvl5pPr>
            <a:lvl6pPr marL="3314929" indent="0" algn="ctr">
              <a:buNone/>
              <a:defRPr/>
            </a:lvl6pPr>
            <a:lvl7pPr marL="3977914" indent="0" algn="ctr">
              <a:buNone/>
              <a:defRPr/>
            </a:lvl7pPr>
            <a:lvl8pPr marL="4640900" indent="0" algn="ctr">
              <a:buNone/>
              <a:defRPr/>
            </a:lvl8pPr>
            <a:lvl9pPr marL="5303886" indent="0" algn="ctr">
              <a:buNone/>
              <a:defRPr/>
            </a:lvl9pPr>
          </a:lstStyle>
          <a:p>
            <a:r>
              <a:rPr lang="fr-FR"/>
              <a:t>Cliquez pour modifier le style des sous-titres du masque</a:t>
            </a:r>
          </a:p>
        </p:txBody>
      </p:sp>
      <p:sp>
        <p:nvSpPr>
          <p:cNvPr id="4" name="Rectangle 4"/>
          <p:cNvSpPr>
            <a:spLocks noGrp="1" noChangeArrowheads="1"/>
          </p:cNvSpPr>
          <p:nvPr>
            <p:ph type="dt" sz="half" idx="10"/>
          </p:nvPr>
        </p:nvSpPr>
        <p:spPr>
          <a:ln/>
        </p:spPr>
        <p:txBody>
          <a:bodyPr/>
          <a:lstStyle>
            <a:lvl1pPr>
              <a:defRPr/>
            </a:lvl1pPr>
          </a:lstStyle>
          <a:p>
            <a:pPr>
              <a:defRPr/>
            </a:pPr>
            <a:endParaRPr lang="fr-FR">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B8F9103-A02B-B545-A1DF-9C9C3B53BC12}" type="slidenum">
              <a:rPr lang="fr-FR">
                <a:solidFill>
                  <a:srgbClr val="000000"/>
                </a:solidFill>
              </a:rPr>
              <a:pPr>
                <a:defRPr/>
              </a:pPr>
              <a:t>‹N°›</a:t>
            </a:fld>
            <a:endParaRPr lang="fr-FR">
              <a:solidFill>
                <a:srgbClr val="000000"/>
              </a:solidFill>
            </a:endParaRPr>
          </a:p>
        </p:txBody>
      </p:sp>
    </p:spTree>
    <p:extLst>
      <p:ext uri="{BB962C8B-B14F-4D97-AF65-F5344CB8AC3E}">
        <p14:creationId xmlns:p14="http://schemas.microsoft.com/office/powerpoint/2010/main" val="892352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6303042" y="0"/>
            <a:ext cx="15063202" cy="5889003"/>
          </a:xfrm>
          <a:prstGeom prst="rect">
            <a:avLst/>
          </a:prstGeom>
        </p:spPr>
        <p:txBody>
          <a:bodyPr lIns="132597" tIns="66299" rIns="132597" bIns="66299"/>
          <a:lstStyle/>
          <a:p>
            <a:r>
              <a:rPr lang="fr-FR"/>
              <a:t>Cliquez et modifiez le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p:cNvSpPr>
            <a:spLocks noGrp="1" noChangeArrowheads="1"/>
          </p:cNvSpPr>
          <p:nvPr>
            <p:ph type="dt" sz="half" idx="10"/>
          </p:nvPr>
        </p:nvSpPr>
        <p:spPr>
          <a:ln/>
        </p:spPr>
        <p:txBody>
          <a:bodyPr/>
          <a:lstStyle>
            <a:lvl1pPr>
              <a:defRPr/>
            </a:lvl1pPr>
          </a:lstStyle>
          <a:p>
            <a:pPr>
              <a:defRPr/>
            </a:pPr>
            <a:endParaRPr lang="fr-FR">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E5620A4-3C42-684F-B26E-32B610C725F1}" type="slidenum">
              <a:rPr lang="fr-FR">
                <a:solidFill>
                  <a:srgbClr val="000000"/>
                </a:solidFill>
              </a:rPr>
              <a:pPr>
                <a:defRPr/>
              </a:pPr>
              <a:t>‹N°›</a:t>
            </a:fld>
            <a:endParaRPr lang="fr-FR">
              <a:solidFill>
                <a:srgbClr val="000000"/>
              </a:solidFill>
            </a:endParaRPr>
          </a:p>
        </p:txBody>
      </p:sp>
    </p:spTree>
    <p:extLst>
      <p:ext uri="{BB962C8B-B14F-4D97-AF65-F5344CB8AC3E}">
        <p14:creationId xmlns:p14="http://schemas.microsoft.com/office/powerpoint/2010/main" val="2071551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21575456" y="0"/>
            <a:ext cx="6434356" cy="38052022"/>
          </a:xfrm>
          <a:prstGeom prst="rect">
            <a:avLst/>
          </a:prstGeom>
        </p:spPr>
        <p:txBody>
          <a:bodyPr vert="eaVert" lIns="132597" tIns="66299" rIns="132597" bIns="66299"/>
          <a:lstStyle/>
          <a:p>
            <a:r>
              <a:rPr lang="fr-FR"/>
              <a:t>Cliquez et modifiez le titre</a:t>
            </a:r>
          </a:p>
        </p:txBody>
      </p:sp>
      <p:sp>
        <p:nvSpPr>
          <p:cNvPr id="3" name="Espace réservé du texte vertical 2"/>
          <p:cNvSpPr>
            <a:spLocks noGrp="1"/>
          </p:cNvSpPr>
          <p:nvPr>
            <p:ph type="body" orient="vert" idx="1"/>
          </p:nvPr>
        </p:nvSpPr>
        <p:spPr>
          <a:xfrm>
            <a:off x="2270164" y="0"/>
            <a:ext cx="19091630" cy="38052022"/>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p:cNvSpPr>
            <a:spLocks noGrp="1" noChangeArrowheads="1"/>
          </p:cNvSpPr>
          <p:nvPr>
            <p:ph type="dt" sz="half" idx="10"/>
          </p:nvPr>
        </p:nvSpPr>
        <p:spPr>
          <a:ln/>
        </p:spPr>
        <p:txBody>
          <a:bodyPr/>
          <a:lstStyle>
            <a:lvl1pPr>
              <a:defRPr/>
            </a:lvl1pPr>
          </a:lstStyle>
          <a:p>
            <a:pPr>
              <a:defRPr/>
            </a:pPr>
            <a:endParaRPr lang="fr-FR">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B79CEC6-41A0-E747-AD4F-2943F5F64700}" type="slidenum">
              <a:rPr lang="fr-FR">
                <a:solidFill>
                  <a:srgbClr val="000000"/>
                </a:solidFill>
              </a:rPr>
              <a:pPr>
                <a:defRPr/>
              </a:pPr>
              <a:t>‹N°›</a:t>
            </a:fld>
            <a:endParaRPr lang="fr-FR">
              <a:solidFill>
                <a:srgbClr val="000000"/>
              </a:solidFill>
            </a:endParaRPr>
          </a:p>
        </p:txBody>
      </p:sp>
    </p:spTree>
    <p:extLst>
      <p:ext uri="{BB962C8B-B14F-4D97-AF65-F5344CB8AC3E}">
        <p14:creationId xmlns:p14="http://schemas.microsoft.com/office/powerpoint/2010/main" val="2980899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303042" y="0"/>
            <a:ext cx="15063202" cy="5889003"/>
          </a:xfrm>
          <a:prstGeom prst="rect">
            <a:avLst/>
          </a:prstGeom>
        </p:spPr>
        <p:txBody>
          <a:bodyPr lIns="132597" tIns="66299" rIns="132597" bIns="66299"/>
          <a:lstStyle/>
          <a:p>
            <a:r>
              <a:rPr lang="fr-FR"/>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p:cNvSpPr>
            <a:spLocks noGrp="1" noChangeArrowheads="1"/>
          </p:cNvSpPr>
          <p:nvPr>
            <p:ph type="dt" sz="half" idx="10"/>
          </p:nvPr>
        </p:nvSpPr>
        <p:spPr>
          <a:ln/>
        </p:spPr>
        <p:txBody>
          <a:bodyPr/>
          <a:lstStyle>
            <a:lvl1pPr>
              <a:defRPr/>
            </a:lvl1pPr>
          </a:lstStyle>
          <a:p>
            <a:pPr>
              <a:defRPr/>
            </a:pPr>
            <a:endParaRPr lang="fr-FR">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1C27057-8F4C-C541-BEAE-EA843218F2F4}" type="slidenum">
              <a:rPr lang="fr-FR">
                <a:solidFill>
                  <a:srgbClr val="000000"/>
                </a:solidFill>
              </a:rPr>
              <a:pPr>
                <a:defRPr/>
              </a:pPr>
              <a:t>‹N°›</a:t>
            </a:fld>
            <a:endParaRPr lang="fr-FR">
              <a:solidFill>
                <a:srgbClr val="000000"/>
              </a:solidFill>
            </a:endParaRPr>
          </a:p>
        </p:txBody>
      </p:sp>
    </p:spTree>
    <p:extLst>
      <p:ext uri="{BB962C8B-B14F-4D97-AF65-F5344CB8AC3E}">
        <p14:creationId xmlns:p14="http://schemas.microsoft.com/office/powerpoint/2010/main" val="1821481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2392575" y="27507970"/>
            <a:ext cx="25737422" cy="8503192"/>
          </a:xfrm>
          <a:prstGeom prst="rect">
            <a:avLst/>
          </a:prstGeom>
        </p:spPr>
        <p:txBody>
          <a:bodyPr lIns="132597" tIns="66299" rIns="132597" bIns="66299" anchor="t"/>
          <a:lstStyle>
            <a:lvl1pPr algn="l">
              <a:defRPr sz="5800" b="1" cap="all"/>
            </a:lvl1pPr>
          </a:lstStyle>
          <a:p>
            <a:r>
              <a:rPr lang="fr-FR"/>
              <a:t>Cliquez et modifiez le titre</a:t>
            </a:r>
          </a:p>
        </p:txBody>
      </p:sp>
      <p:sp>
        <p:nvSpPr>
          <p:cNvPr id="3" name="Espace réservé du texte 2"/>
          <p:cNvSpPr>
            <a:spLocks noGrp="1"/>
          </p:cNvSpPr>
          <p:nvPr>
            <p:ph type="body" idx="1"/>
          </p:nvPr>
        </p:nvSpPr>
        <p:spPr>
          <a:xfrm>
            <a:off x="2392575" y="18143604"/>
            <a:ext cx="25737422" cy="9364366"/>
          </a:xfrm>
        </p:spPr>
        <p:txBody>
          <a:bodyPr anchor="b"/>
          <a:lstStyle>
            <a:lvl1pPr marL="0" indent="0">
              <a:buNone/>
              <a:defRPr sz="2900"/>
            </a:lvl1pPr>
            <a:lvl2pPr marL="662986" indent="0">
              <a:buNone/>
              <a:defRPr sz="2600"/>
            </a:lvl2pPr>
            <a:lvl3pPr marL="1325971" indent="0">
              <a:buNone/>
              <a:defRPr sz="2300"/>
            </a:lvl3pPr>
            <a:lvl4pPr marL="1988957" indent="0">
              <a:buNone/>
              <a:defRPr sz="2000"/>
            </a:lvl4pPr>
            <a:lvl5pPr marL="2651943" indent="0">
              <a:buNone/>
              <a:defRPr sz="2000"/>
            </a:lvl5pPr>
            <a:lvl6pPr marL="3314929" indent="0">
              <a:buNone/>
              <a:defRPr sz="2000"/>
            </a:lvl6pPr>
            <a:lvl7pPr marL="3977914" indent="0">
              <a:buNone/>
              <a:defRPr sz="2000"/>
            </a:lvl7pPr>
            <a:lvl8pPr marL="4640900" indent="0">
              <a:buNone/>
              <a:defRPr sz="2000"/>
            </a:lvl8pPr>
            <a:lvl9pPr marL="5303886" indent="0">
              <a:buNone/>
              <a:defRPr sz="2000"/>
            </a:lvl9pPr>
          </a:lstStyle>
          <a:p>
            <a:pPr lvl="0"/>
            <a:r>
              <a:rPr lang="fr-FR"/>
              <a:t>Cliquez pour modifier les styles du texte du masque</a:t>
            </a:r>
          </a:p>
        </p:txBody>
      </p:sp>
      <p:sp>
        <p:nvSpPr>
          <p:cNvPr id="4" name="Rectangle 4"/>
          <p:cNvSpPr>
            <a:spLocks noGrp="1" noChangeArrowheads="1"/>
          </p:cNvSpPr>
          <p:nvPr>
            <p:ph type="dt" sz="half" idx="10"/>
          </p:nvPr>
        </p:nvSpPr>
        <p:spPr>
          <a:ln/>
        </p:spPr>
        <p:txBody>
          <a:bodyPr/>
          <a:lstStyle>
            <a:lvl1pPr>
              <a:defRPr/>
            </a:lvl1pPr>
          </a:lstStyle>
          <a:p>
            <a:pPr>
              <a:defRPr/>
            </a:pPr>
            <a:endParaRPr lang="fr-FR">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565F821-1A40-874D-9149-870921B3392A}" type="slidenum">
              <a:rPr lang="fr-FR">
                <a:solidFill>
                  <a:srgbClr val="000000"/>
                </a:solidFill>
              </a:rPr>
              <a:pPr>
                <a:defRPr/>
              </a:pPr>
              <a:t>‹N°›</a:t>
            </a:fld>
            <a:endParaRPr lang="fr-FR">
              <a:solidFill>
                <a:srgbClr val="000000"/>
              </a:solidFill>
            </a:endParaRPr>
          </a:p>
        </p:txBody>
      </p:sp>
    </p:spTree>
    <p:extLst>
      <p:ext uri="{BB962C8B-B14F-4D97-AF65-F5344CB8AC3E}">
        <p14:creationId xmlns:p14="http://schemas.microsoft.com/office/powerpoint/2010/main" val="2822144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6303042" y="0"/>
            <a:ext cx="15063202" cy="5889003"/>
          </a:xfrm>
          <a:prstGeom prst="rect">
            <a:avLst/>
          </a:prstGeom>
        </p:spPr>
        <p:txBody>
          <a:bodyPr lIns="132597" tIns="66299" rIns="132597" bIns="66299"/>
          <a:lstStyle/>
          <a:p>
            <a:r>
              <a:rPr lang="fr-FR"/>
              <a:t>Cliquez et modifiez le titre</a:t>
            </a:r>
          </a:p>
        </p:txBody>
      </p:sp>
      <p:sp>
        <p:nvSpPr>
          <p:cNvPr id="3" name="Espace réservé du contenu 2"/>
          <p:cNvSpPr>
            <a:spLocks noGrp="1"/>
          </p:cNvSpPr>
          <p:nvPr>
            <p:ph sz="half" idx="1"/>
          </p:nvPr>
        </p:nvSpPr>
        <p:spPr>
          <a:xfrm>
            <a:off x="2270164" y="12367852"/>
            <a:ext cx="12761880" cy="25684171"/>
          </a:xfrm>
        </p:spPr>
        <p:txBody>
          <a:bodyPr/>
          <a:lstStyle>
            <a:lvl1pPr>
              <a:defRPr sz="4100"/>
            </a:lvl1pPr>
            <a:lvl2pPr>
              <a:defRPr sz="3500"/>
            </a:lvl2pPr>
            <a:lvl3pPr>
              <a:defRPr sz="2900"/>
            </a:lvl3pPr>
            <a:lvl4pPr>
              <a:defRPr sz="2600"/>
            </a:lvl4pPr>
            <a:lvl5pPr>
              <a:defRPr sz="2600"/>
            </a:lvl5pPr>
            <a:lvl6pPr>
              <a:defRPr sz="2600"/>
            </a:lvl6pPr>
            <a:lvl7pPr>
              <a:defRPr sz="2600"/>
            </a:lvl7pPr>
            <a:lvl8pPr>
              <a:defRPr sz="2600"/>
            </a:lvl8pPr>
            <a:lvl9pPr>
              <a:defRPr sz="2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15245706" y="12367852"/>
            <a:ext cx="12764106" cy="25684171"/>
          </a:xfrm>
        </p:spPr>
        <p:txBody>
          <a:bodyPr/>
          <a:lstStyle>
            <a:lvl1pPr>
              <a:defRPr sz="4100"/>
            </a:lvl1pPr>
            <a:lvl2pPr>
              <a:defRPr sz="3500"/>
            </a:lvl2pPr>
            <a:lvl3pPr>
              <a:defRPr sz="2900"/>
            </a:lvl3pPr>
            <a:lvl4pPr>
              <a:defRPr sz="2600"/>
            </a:lvl4pPr>
            <a:lvl5pPr>
              <a:defRPr sz="2600"/>
            </a:lvl5pPr>
            <a:lvl6pPr>
              <a:defRPr sz="2600"/>
            </a:lvl6pPr>
            <a:lvl7pPr>
              <a:defRPr sz="2600"/>
            </a:lvl7pPr>
            <a:lvl8pPr>
              <a:defRPr sz="2600"/>
            </a:lvl8pPr>
            <a:lvl9pPr>
              <a:defRPr sz="2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4"/>
          <p:cNvSpPr>
            <a:spLocks noGrp="1" noChangeArrowheads="1"/>
          </p:cNvSpPr>
          <p:nvPr>
            <p:ph type="dt" sz="half" idx="10"/>
          </p:nvPr>
        </p:nvSpPr>
        <p:spPr>
          <a:ln/>
        </p:spPr>
        <p:txBody>
          <a:bodyPr/>
          <a:lstStyle>
            <a:lvl1pPr>
              <a:defRPr/>
            </a:lvl1pPr>
          </a:lstStyle>
          <a:p>
            <a:pPr>
              <a:defRPr/>
            </a:pPr>
            <a:endParaRPr lang="fr-FR">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540887A-4AA7-CA48-8DFF-3F19DF9B3878}" type="slidenum">
              <a:rPr lang="fr-FR">
                <a:solidFill>
                  <a:srgbClr val="000000"/>
                </a:solidFill>
              </a:rPr>
              <a:pPr>
                <a:defRPr/>
              </a:pPr>
              <a:t>‹N°›</a:t>
            </a:fld>
            <a:endParaRPr lang="fr-FR">
              <a:solidFill>
                <a:srgbClr val="000000"/>
              </a:solidFill>
            </a:endParaRPr>
          </a:p>
        </p:txBody>
      </p:sp>
    </p:spTree>
    <p:extLst>
      <p:ext uri="{BB962C8B-B14F-4D97-AF65-F5344CB8AC3E}">
        <p14:creationId xmlns:p14="http://schemas.microsoft.com/office/powerpoint/2010/main" val="3661937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513443" y="1715267"/>
            <a:ext cx="27253090" cy="7134754"/>
          </a:xfrm>
          <a:prstGeom prst="rect">
            <a:avLst/>
          </a:prstGeom>
        </p:spPr>
        <p:txBody>
          <a:bodyPr lIns="132597" tIns="66299" rIns="132597" bIns="66299"/>
          <a:lstStyle>
            <a:lvl1pPr>
              <a:defRPr/>
            </a:lvl1pPr>
          </a:lstStyle>
          <a:p>
            <a:r>
              <a:rPr lang="fr-FR"/>
              <a:t>Cliquez et modifiez le titre</a:t>
            </a:r>
          </a:p>
        </p:txBody>
      </p:sp>
      <p:sp>
        <p:nvSpPr>
          <p:cNvPr id="3" name="Espace réservé du texte 2"/>
          <p:cNvSpPr>
            <a:spLocks noGrp="1"/>
          </p:cNvSpPr>
          <p:nvPr>
            <p:ph type="body" idx="1"/>
          </p:nvPr>
        </p:nvSpPr>
        <p:spPr>
          <a:xfrm>
            <a:off x="1513443" y="9581429"/>
            <a:ext cx="13378386" cy="3994423"/>
          </a:xfrm>
        </p:spPr>
        <p:txBody>
          <a:bodyPr anchor="b"/>
          <a:lstStyle>
            <a:lvl1pPr marL="0" indent="0">
              <a:buNone/>
              <a:defRPr sz="3500" b="1"/>
            </a:lvl1pPr>
            <a:lvl2pPr marL="662986" indent="0">
              <a:buNone/>
              <a:defRPr sz="2900" b="1"/>
            </a:lvl2pPr>
            <a:lvl3pPr marL="1325971" indent="0">
              <a:buNone/>
              <a:defRPr sz="2600" b="1"/>
            </a:lvl3pPr>
            <a:lvl4pPr marL="1988957" indent="0">
              <a:buNone/>
              <a:defRPr sz="2300" b="1"/>
            </a:lvl4pPr>
            <a:lvl5pPr marL="2651943" indent="0">
              <a:buNone/>
              <a:defRPr sz="2300" b="1"/>
            </a:lvl5pPr>
            <a:lvl6pPr marL="3314929" indent="0">
              <a:buNone/>
              <a:defRPr sz="2300" b="1"/>
            </a:lvl6pPr>
            <a:lvl7pPr marL="3977914" indent="0">
              <a:buNone/>
              <a:defRPr sz="2300" b="1"/>
            </a:lvl7pPr>
            <a:lvl8pPr marL="4640900" indent="0">
              <a:buNone/>
              <a:defRPr sz="2300" b="1"/>
            </a:lvl8pPr>
            <a:lvl9pPr marL="5303886" indent="0">
              <a:buNone/>
              <a:defRPr sz="2300" b="1"/>
            </a:lvl9pPr>
          </a:lstStyle>
          <a:p>
            <a:pPr lvl="0"/>
            <a:r>
              <a:rPr lang="fr-FR"/>
              <a:t>Cliquez pour modifier les styles du texte du masque</a:t>
            </a:r>
          </a:p>
        </p:txBody>
      </p:sp>
      <p:sp>
        <p:nvSpPr>
          <p:cNvPr id="4" name="Espace réservé du contenu 3"/>
          <p:cNvSpPr>
            <a:spLocks noGrp="1"/>
          </p:cNvSpPr>
          <p:nvPr>
            <p:ph sz="half" idx="2"/>
          </p:nvPr>
        </p:nvSpPr>
        <p:spPr>
          <a:xfrm>
            <a:off x="1513443" y="13575852"/>
            <a:ext cx="13378386" cy="24664921"/>
          </a:xfrm>
        </p:spPr>
        <p:txBody>
          <a:bodyPr/>
          <a:lstStyle>
            <a:lvl1pPr>
              <a:defRPr sz="35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15381472" y="9581429"/>
            <a:ext cx="13385062" cy="3994423"/>
          </a:xfrm>
        </p:spPr>
        <p:txBody>
          <a:bodyPr anchor="b"/>
          <a:lstStyle>
            <a:lvl1pPr marL="0" indent="0">
              <a:buNone/>
              <a:defRPr sz="3500" b="1"/>
            </a:lvl1pPr>
            <a:lvl2pPr marL="662986" indent="0">
              <a:buNone/>
              <a:defRPr sz="2900" b="1"/>
            </a:lvl2pPr>
            <a:lvl3pPr marL="1325971" indent="0">
              <a:buNone/>
              <a:defRPr sz="2600" b="1"/>
            </a:lvl3pPr>
            <a:lvl4pPr marL="1988957" indent="0">
              <a:buNone/>
              <a:defRPr sz="2300" b="1"/>
            </a:lvl4pPr>
            <a:lvl5pPr marL="2651943" indent="0">
              <a:buNone/>
              <a:defRPr sz="2300" b="1"/>
            </a:lvl5pPr>
            <a:lvl6pPr marL="3314929" indent="0">
              <a:buNone/>
              <a:defRPr sz="2300" b="1"/>
            </a:lvl6pPr>
            <a:lvl7pPr marL="3977914" indent="0">
              <a:buNone/>
              <a:defRPr sz="2300" b="1"/>
            </a:lvl7pPr>
            <a:lvl8pPr marL="4640900" indent="0">
              <a:buNone/>
              <a:defRPr sz="2300" b="1"/>
            </a:lvl8pPr>
            <a:lvl9pPr marL="5303886" indent="0">
              <a:buNone/>
              <a:defRPr sz="2300" b="1"/>
            </a:lvl9pPr>
          </a:lstStyle>
          <a:p>
            <a:pPr lvl="0"/>
            <a:r>
              <a:rPr lang="fr-FR"/>
              <a:t>Cliquez pour modifier les styles du texte du masque</a:t>
            </a:r>
          </a:p>
        </p:txBody>
      </p:sp>
      <p:sp>
        <p:nvSpPr>
          <p:cNvPr id="6" name="Espace réservé du contenu 5"/>
          <p:cNvSpPr>
            <a:spLocks noGrp="1"/>
          </p:cNvSpPr>
          <p:nvPr>
            <p:ph sz="quarter" idx="4"/>
          </p:nvPr>
        </p:nvSpPr>
        <p:spPr>
          <a:xfrm>
            <a:off x="15381472" y="13575852"/>
            <a:ext cx="13385062" cy="24664921"/>
          </a:xfrm>
        </p:spPr>
        <p:txBody>
          <a:bodyPr/>
          <a:lstStyle>
            <a:lvl1pPr>
              <a:defRPr sz="35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4"/>
          <p:cNvSpPr>
            <a:spLocks noGrp="1" noChangeArrowheads="1"/>
          </p:cNvSpPr>
          <p:nvPr>
            <p:ph type="dt" sz="half" idx="10"/>
          </p:nvPr>
        </p:nvSpPr>
        <p:spPr>
          <a:ln/>
        </p:spPr>
        <p:txBody>
          <a:bodyPr/>
          <a:lstStyle>
            <a:lvl1pPr>
              <a:defRPr/>
            </a:lvl1pPr>
          </a:lstStyle>
          <a:p>
            <a:pPr>
              <a:defRPr/>
            </a:pPr>
            <a:endParaRPr lang="fr-FR">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ABB13808-FF3C-644C-ACF3-C6E5FBE8D70A}" type="slidenum">
              <a:rPr lang="fr-FR">
                <a:solidFill>
                  <a:srgbClr val="000000"/>
                </a:solidFill>
              </a:rPr>
              <a:pPr>
                <a:defRPr/>
              </a:pPr>
              <a:t>‹N°›</a:t>
            </a:fld>
            <a:endParaRPr lang="fr-FR">
              <a:solidFill>
                <a:srgbClr val="000000"/>
              </a:solidFill>
            </a:endParaRPr>
          </a:p>
        </p:txBody>
      </p:sp>
    </p:spTree>
    <p:extLst>
      <p:ext uri="{BB962C8B-B14F-4D97-AF65-F5344CB8AC3E}">
        <p14:creationId xmlns:p14="http://schemas.microsoft.com/office/powerpoint/2010/main" val="617253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6303042" y="0"/>
            <a:ext cx="15063202" cy="5889003"/>
          </a:xfrm>
          <a:prstGeom prst="rect">
            <a:avLst/>
          </a:prstGeom>
        </p:spPr>
        <p:txBody>
          <a:bodyPr lIns="132597" tIns="66299" rIns="132597" bIns="66299"/>
          <a:lstStyle/>
          <a:p>
            <a:r>
              <a:rPr lang="fr-FR"/>
              <a:t>Cliquez et modifiez le titre</a:t>
            </a:r>
          </a:p>
        </p:txBody>
      </p:sp>
      <p:sp>
        <p:nvSpPr>
          <p:cNvPr id="3" name="Rectangle 4"/>
          <p:cNvSpPr>
            <a:spLocks noGrp="1" noChangeArrowheads="1"/>
          </p:cNvSpPr>
          <p:nvPr>
            <p:ph type="dt" sz="half" idx="10"/>
          </p:nvPr>
        </p:nvSpPr>
        <p:spPr>
          <a:ln/>
        </p:spPr>
        <p:txBody>
          <a:bodyPr/>
          <a:lstStyle>
            <a:lvl1pPr>
              <a:defRPr/>
            </a:lvl1pPr>
          </a:lstStyle>
          <a:p>
            <a:pPr>
              <a:defRPr/>
            </a:pPr>
            <a:endParaRPr lang="fr-FR" dirty="0">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A6C6AA2C-0AD8-784D-BE8D-579D4BFFF8C2}" type="slidenum">
              <a:rPr lang="fr-FR">
                <a:solidFill>
                  <a:srgbClr val="000000"/>
                </a:solidFill>
              </a:rPr>
              <a:pPr>
                <a:defRPr/>
              </a:pPr>
              <a:t>‹N°›</a:t>
            </a:fld>
            <a:endParaRPr lang="fr-FR">
              <a:solidFill>
                <a:srgbClr val="000000"/>
              </a:solidFill>
            </a:endParaRPr>
          </a:p>
        </p:txBody>
      </p:sp>
      <p:sp>
        <p:nvSpPr>
          <p:cNvPr id="7" name="Espace réservé du texte 6"/>
          <p:cNvSpPr>
            <a:spLocks noGrp="1"/>
          </p:cNvSpPr>
          <p:nvPr>
            <p:ph type="body" sz="quarter" idx="13"/>
          </p:nvPr>
        </p:nvSpPr>
        <p:spPr>
          <a:xfrm>
            <a:off x="16148098" y="7875588"/>
            <a:ext cx="13068000" cy="29522737"/>
          </a:xfrm>
        </p:spPr>
        <p:txBody>
          <a:bodyPr/>
          <a:lstStyle>
            <a:lvl1pPr algn="l">
              <a:defRPr sz="10200"/>
            </a:lvl1pPr>
            <a:lvl2pPr algn="l">
              <a:defRPr sz="9600"/>
            </a:lvl2pPr>
            <a:lvl3pPr algn="l">
              <a:defRPr sz="8800"/>
            </a:lvl3pPr>
            <a:lvl4pPr algn="l">
              <a:defRPr sz="8000"/>
            </a:lvl4pPr>
            <a:lvl5pPr algn="l">
              <a:defRPr sz="80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8" name="Espace réservé du texte 6"/>
          <p:cNvSpPr>
            <a:spLocks noGrp="1"/>
          </p:cNvSpPr>
          <p:nvPr>
            <p:ph type="body" sz="quarter" idx="14"/>
          </p:nvPr>
        </p:nvSpPr>
        <p:spPr>
          <a:xfrm>
            <a:off x="1322388" y="7875588"/>
            <a:ext cx="13068000" cy="29522737"/>
          </a:xfrm>
        </p:spPr>
        <p:txBody>
          <a:bodyPr/>
          <a:lstStyle>
            <a:lvl1pPr algn="l">
              <a:defRPr sz="10200"/>
            </a:lvl1pPr>
            <a:lvl2pPr algn="l">
              <a:defRPr sz="9600"/>
            </a:lvl2pPr>
            <a:lvl3pPr algn="l">
              <a:defRPr sz="8800"/>
            </a:lvl3pPr>
            <a:lvl4pPr algn="l">
              <a:defRPr sz="8000"/>
            </a:lvl4pPr>
            <a:lvl5pPr algn="l">
              <a:defRPr sz="80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29442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fr-FR">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BE38137D-E752-FC48-8FEA-6597468D75DC}" type="slidenum">
              <a:rPr lang="fr-FR">
                <a:solidFill>
                  <a:srgbClr val="000000"/>
                </a:solidFill>
              </a:rPr>
              <a:pPr>
                <a:defRPr/>
              </a:pPr>
              <a:t>‹N°›</a:t>
            </a:fld>
            <a:endParaRPr lang="fr-FR">
              <a:solidFill>
                <a:srgbClr val="000000"/>
              </a:solidFill>
            </a:endParaRPr>
          </a:p>
        </p:txBody>
      </p:sp>
    </p:spTree>
    <p:extLst>
      <p:ext uri="{BB962C8B-B14F-4D97-AF65-F5344CB8AC3E}">
        <p14:creationId xmlns:p14="http://schemas.microsoft.com/office/powerpoint/2010/main" val="3702702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513442" y="1703471"/>
            <a:ext cx="9962011" cy="7255083"/>
          </a:xfrm>
          <a:prstGeom prst="rect">
            <a:avLst/>
          </a:prstGeom>
        </p:spPr>
        <p:txBody>
          <a:bodyPr lIns="132597" tIns="66299" rIns="132597" bIns="66299" anchor="b"/>
          <a:lstStyle>
            <a:lvl1pPr algn="l">
              <a:defRPr sz="2900" b="1"/>
            </a:lvl1pPr>
          </a:lstStyle>
          <a:p>
            <a:r>
              <a:rPr lang="fr-FR"/>
              <a:t>Cliquez et modifiez le titre</a:t>
            </a:r>
          </a:p>
        </p:txBody>
      </p:sp>
      <p:sp>
        <p:nvSpPr>
          <p:cNvPr id="3" name="Espace réservé du contenu 2"/>
          <p:cNvSpPr>
            <a:spLocks noGrp="1"/>
          </p:cNvSpPr>
          <p:nvPr>
            <p:ph idx="1"/>
          </p:nvPr>
        </p:nvSpPr>
        <p:spPr>
          <a:xfrm>
            <a:off x="11838236" y="1703470"/>
            <a:ext cx="16928297" cy="36537303"/>
          </a:xfrm>
        </p:spPr>
        <p:txBody>
          <a:bodyPr/>
          <a:lstStyle>
            <a:lvl1pPr>
              <a:defRPr sz="4600"/>
            </a:lvl1pPr>
            <a:lvl2pPr>
              <a:defRPr sz="4100"/>
            </a:lvl2pPr>
            <a:lvl3pPr>
              <a:defRPr sz="3500"/>
            </a:lvl3pPr>
            <a:lvl4pPr>
              <a:defRPr sz="2900"/>
            </a:lvl4pPr>
            <a:lvl5pPr>
              <a:defRPr sz="2900"/>
            </a:lvl5pPr>
            <a:lvl6pPr>
              <a:defRPr sz="2900"/>
            </a:lvl6pPr>
            <a:lvl7pPr>
              <a:defRPr sz="2900"/>
            </a:lvl7pPr>
            <a:lvl8pPr>
              <a:defRPr sz="2900"/>
            </a:lvl8pPr>
            <a:lvl9pPr>
              <a:defRPr sz="29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1513442" y="8958553"/>
            <a:ext cx="9962011" cy="29282219"/>
          </a:xfrm>
        </p:spPr>
        <p:txBody>
          <a:bodyPr/>
          <a:lstStyle>
            <a:lvl1pPr marL="0" indent="0">
              <a:buNone/>
              <a:defRPr sz="2000"/>
            </a:lvl1pPr>
            <a:lvl2pPr marL="662986" indent="0">
              <a:buNone/>
              <a:defRPr sz="1700"/>
            </a:lvl2pPr>
            <a:lvl3pPr marL="1325971" indent="0">
              <a:buNone/>
              <a:defRPr sz="1500"/>
            </a:lvl3pPr>
            <a:lvl4pPr marL="1988957" indent="0">
              <a:buNone/>
              <a:defRPr sz="1300"/>
            </a:lvl4pPr>
            <a:lvl5pPr marL="2651943" indent="0">
              <a:buNone/>
              <a:defRPr sz="1300"/>
            </a:lvl5pPr>
            <a:lvl6pPr marL="3314929" indent="0">
              <a:buNone/>
              <a:defRPr sz="1300"/>
            </a:lvl6pPr>
            <a:lvl7pPr marL="3977914" indent="0">
              <a:buNone/>
              <a:defRPr sz="1300"/>
            </a:lvl7pPr>
            <a:lvl8pPr marL="4640900" indent="0">
              <a:buNone/>
              <a:defRPr sz="1300"/>
            </a:lvl8pPr>
            <a:lvl9pPr marL="5303886" indent="0">
              <a:buNone/>
              <a:defRPr sz="1300"/>
            </a:lvl9pPr>
          </a:lstStyle>
          <a:p>
            <a:pPr lvl="0"/>
            <a:r>
              <a:rPr lang="fr-FR"/>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fr-FR">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E9C5191-D2ED-F84C-9257-0530A71945A8}" type="slidenum">
              <a:rPr lang="fr-FR">
                <a:solidFill>
                  <a:srgbClr val="000000"/>
                </a:solidFill>
              </a:rPr>
              <a:pPr>
                <a:defRPr/>
              </a:pPr>
              <a:t>‹N°›</a:t>
            </a:fld>
            <a:endParaRPr lang="fr-FR">
              <a:solidFill>
                <a:srgbClr val="000000"/>
              </a:solidFill>
            </a:endParaRPr>
          </a:p>
        </p:txBody>
      </p:sp>
    </p:spTree>
    <p:extLst>
      <p:ext uri="{BB962C8B-B14F-4D97-AF65-F5344CB8AC3E}">
        <p14:creationId xmlns:p14="http://schemas.microsoft.com/office/powerpoint/2010/main" val="120377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935810" y="29966440"/>
            <a:ext cx="18167984" cy="3536704"/>
          </a:xfrm>
          <a:prstGeom prst="rect">
            <a:avLst/>
          </a:prstGeom>
        </p:spPr>
        <p:txBody>
          <a:bodyPr lIns="132597" tIns="66299" rIns="132597" bIns="66299" anchor="b"/>
          <a:lstStyle>
            <a:lvl1pPr algn="l">
              <a:defRPr sz="2900" b="1"/>
            </a:lvl1pPr>
          </a:lstStyle>
          <a:p>
            <a:r>
              <a:rPr lang="fr-FR"/>
              <a:t>Cliquez et modifiez le titre</a:t>
            </a:r>
          </a:p>
        </p:txBody>
      </p:sp>
      <p:sp>
        <p:nvSpPr>
          <p:cNvPr id="3" name="Espace réservé pour une image  2"/>
          <p:cNvSpPr>
            <a:spLocks noGrp="1"/>
          </p:cNvSpPr>
          <p:nvPr>
            <p:ph type="pic" idx="1"/>
          </p:nvPr>
        </p:nvSpPr>
        <p:spPr>
          <a:xfrm>
            <a:off x="5935810" y="3824550"/>
            <a:ext cx="18167984" cy="25686530"/>
          </a:xfrm>
        </p:spPr>
        <p:txBody>
          <a:bodyPr/>
          <a:lstStyle>
            <a:lvl1pPr marL="0" indent="0">
              <a:buNone/>
              <a:defRPr sz="4600"/>
            </a:lvl1pPr>
            <a:lvl2pPr marL="662986" indent="0">
              <a:buNone/>
              <a:defRPr sz="4100"/>
            </a:lvl2pPr>
            <a:lvl3pPr marL="1325971" indent="0">
              <a:buNone/>
              <a:defRPr sz="3500"/>
            </a:lvl3pPr>
            <a:lvl4pPr marL="1988957" indent="0">
              <a:buNone/>
              <a:defRPr sz="2900"/>
            </a:lvl4pPr>
            <a:lvl5pPr marL="2651943" indent="0">
              <a:buNone/>
              <a:defRPr sz="2900"/>
            </a:lvl5pPr>
            <a:lvl6pPr marL="3314929" indent="0">
              <a:buNone/>
              <a:defRPr sz="2900"/>
            </a:lvl6pPr>
            <a:lvl7pPr marL="3977914" indent="0">
              <a:buNone/>
              <a:defRPr sz="2900"/>
            </a:lvl7pPr>
            <a:lvl8pPr marL="4640900" indent="0">
              <a:buNone/>
              <a:defRPr sz="2900"/>
            </a:lvl8pPr>
            <a:lvl9pPr marL="5303886" indent="0">
              <a:buNone/>
              <a:defRPr sz="2900"/>
            </a:lvl9pPr>
          </a:lstStyle>
          <a:p>
            <a:pPr lvl="0"/>
            <a:endParaRPr lang="fr-FR" noProof="0"/>
          </a:p>
        </p:txBody>
      </p:sp>
      <p:sp>
        <p:nvSpPr>
          <p:cNvPr id="4" name="Espace réservé du texte 3"/>
          <p:cNvSpPr>
            <a:spLocks noGrp="1"/>
          </p:cNvSpPr>
          <p:nvPr>
            <p:ph type="body" sz="half" idx="2"/>
          </p:nvPr>
        </p:nvSpPr>
        <p:spPr>
          <a:xfrm>
            <a:off x="5935810" y="33503145"/>
            <a:ext cx="18167984" cy="5025472"/>
          </a:xfrm>
        </p:spPr>
        <p:txBody>
          <a:bodyPr/>
          <a:lstStyle>
            <a:lvl1pPr marL="0" indent="0">
              <a:buNone/>
              <a:defRPr sz="2000"/>
            </a:lvl1pPr>
            <a:lvl2pPr marL="662986" indent="0">
              <a:buNone/>
              <a:defRPr sz="1700"/>
            </a:lvl2pPr>
            <a:lvl3pPr marL="1325971" indent="0">
              <a:buNone/>
              <a:defRPr sz="1500"/>
            </a:lvl3pPr>
            <a:lvl4pPr marL="1988957" indent="0">
              <a:buNone/>
              <a:defRPr sz="1300"/>
            </a:lvl4pPr>
            <a:lvl5pPr marL="2651943" indent="0">
              <a:buNone/>
              <a:defRPr sz="1300"/>
            </a:lvl5pPr>
            <a:lvl6pPr marL="3314929" indent="0">
              <a:buNone/>
              <a:defRPr sz="1300"/>
            </a:lvl6pPr>
            <a:lvl7pPr marL="3977914" indent="0">
              <a:buNone/>
              <a:defRPr sz="1300"/>
            </a:lvl7pPr>
            <a:lvl8pPr marL="4640900" indent="0">
              <a:buNone/>
              <a:defRPr sz="1300"/>
            </a:lvl8pPr>
            <a:lvl9pPr marL="5303886" indent="0">
              <a:buNone/>
              <a:defRPr sz="1300"/>
            </a:lvl9pPr>
          </a:lstStyle>
          <a:p>
            <a:pPr lvl="0"/>
            <a:r>
              <a:rPr lang="fr-FR"/>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fr-FR">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255D1FD-F75C-6249-98BA-B26D0352989A}" type="slidenum">
              <a:rPr lang="fr-FR">
                <a:solidFill>
                  <a:srgbClr val="000000"/>
                </a:solidFill>
              </a:rPr>
              <a:pPr>
                <a:defRPr/>
              </a:pPr>
              <a:t>‹N°›</a:t>
            </a:fld>
            <a:endParaRPr lang="fr-FR">
              <a:solidFill>
                <a:srgbClr val="000000"/>
              </a:solidFill>
            </a:endParaRPr>
          </a:p>
        </p:txBody>
      </p:sp>
    </p:spTree>
    <p:extLst>
      <p:ext uri="{BB962C8B-B14F-4D97-AF65-F5344CB8AC3E}">
        <p14:creationId xmlns:p14="http://schemas.microsoft.com/office/powerpoint/2010/main" val="1557116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2270164" y="12367852"/>
            <a:ext cx="25739648" cy="25684171"/>
          </a:xfrm>
          <a:prstGeom prst="rect">
            <a:avLst/>
          </a:prstGeom>
          <a:noFill/>
          <a:ln w="9525">
            <a:noFill/>
            <a:miter lim="800000"/>
            <a:headEnd/>
            <a:tailEnd/>
          </a:ln>
        </p:spPr>
        <p:txBody>
          <a:bodyPr vert="horz" wrap="square" lIns="417642" tIns="208820" rIns="417642" bIns="208820" numCol="1" anchor="t" anchorCtr="0" compatLnSpc="1">
            <a:prstTxWarp prst="textNoShape">
              <a:avLst/>
            </a:prstTxWarp>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Rectangle 4"/>
          <p:cNvSpPr>
            <a:spLocks noGrp="1" noChangeArrowheads="1"/>
          </p:cNvSpPr>
          <p:nvPr>
            <p:ph type="dt" sz="half" idx="2"/>
          </p:nvPr>
        </p:nvSpPr>
        <p:spPr bwMode="auto">
          <a:xfrm>
            <a:off x="2270164" y="39002853"/>
            <a:ext cx="6309720" cy="2854845"/>
          </a:xfrm>
          <a:prstGeom prst="rect">
            <a:avLst/>
          </a:prstGeom>
          <a:noFill/>
          <a:ln w="9525">
            <a:noFill/>
            <a:miter lim="800000"/>
            <a:headEnd/>
            <a:tailEnd/>
          </a:ln>
        </p:spPr>
        <p:txBody>
          <a:bodyPr vert="horz" wrap="square" lIns="417642" tIns="208820" rIns="417642" bIns="208820" numCol="1" anchor="t" anchorCtr="0" compatLnSpc="1">
            <a:prstTxWarp prst="textNoShape">
              <a:avLst/>
            </a:prstTxWarp>
          </a:bodyPr>
          <a:lstStyle>
            <a:lvl1pPr>
              <a:defRPr sz="6400"/>
            </a:lvl1pPr>
          </a:lstStyle>
          <a:p>
            <a:pPr defTabSz="914400" eaLnBrk="0" fontAlgn="base" hangingPunct="0">
              <a:spcBef>
                <a:spcPct val="0"/>
              </a:spcBef>
              <a:spcAft>
                <a:spcPct val="0"/>
              </a:spcAft>
              <a:defRPr/>
            </a:pPr>
            <a:endParaRPr lang="fr-FR">
              <a:solidFill>
                <a:srgbClr val="000000"/>
              </a:solidFill>
              <a:cs typeface="Arial" charset="0"/>
            </a:endParaRPr>
          </a:p>
        </p:txBody>
      </p:sp>
      <p:sp>
        <p:nvSpPr>
          <p:cNvPr id="1029" name="Rectangle 5"/>
          <p:cNvSpPr>
            <a:spLocks noGrp="1" noChangeArrowheads="1"/>
          </p:cNvSpPr>
          <p:nvPr>
            <p:ph type="ftr" sz="quarter" idx="3"/>
          </p:nvPr>
        </p:nvSpPr>
        <p:spPr bwMode="auto">
          <a:xfrm>
            <a:off x="10344824" y="39002853"/>
            <a:ext cx="9590328" cy="2854845"/>
          </a:xfrm>
          <a:prstGeom prst="rect">
            <a:avLst/>
          </a:prstGeom>
          <a:noFill/>
          <a:ln w="9525">
            <a:noFill/>
            <a:miter lim="800000"/>
            <a:headEnd/>
            <a:tailEnd/>
          </a:ln>
        </p:spPr>
        <p:txBody>
          <a:bodyPr vert="horz" wrap="square" lIns="417642" tIns="208820" rIns="417642" bIns="208820" numCol="1" anchor="t" anchorCtr="0" compatLnSpc="1">
            <a:prstTxWarp prst="textNoShape">
              <a:avLst/>
            </a:prstTxWarp>
          </a:bodyPr>
          <a:lstStyle>
            <a:lvl1pPr algn="ctr">
              <a:defRPr sz="6400"/>
            </a:lvl1pPr>
          </a:lstStyle>
          <a:p>
            <a:pPr defTabSz="914400" eaLnBrk="0" fontAlgn="base" hangingPunct="0">
              <a:spcBef>
                <a:spcPct val="0"/>
              </a:spcBef>
              <a:spcAft>
                <a:spcPct val="0"/>
              </a:spcAft>
              <a:defRPr/>
            </a:pPr>
            <a:endParaRPr lang="fr-FR">
              <a:solidFill>
                <a:srgbClr val="000000"/>
              </a:solidFill>
              <a:cs typeface="Arial" charset="0"/>
            </a:endParaRPr>
          </a:p>
        </p:txBody>
      </p:sp>
      <p:sp>
        <p:nvSpPr>
          <p:cNvPr id="1030" name="Rectangle 6"/>
          <p:cNvSpPr>
            <a:spLocks noGrp="1" noChangeArrowheads="1"/>
          </p:cNvSpPr>
          <p:nvPr>
            <p:ph type="sldNum" sz="quarter" idx="4"/>
          </p:nvPr>
        </p:nvSpPr>
        <p:spPr bwMode="auto">
          <a:xfrm>
            <a:off x="21700092" y="39002853"/>
            <a:ext cx="6309720" cy="2854845"/>
          </a:xfrm>
          <a:prstGeom prst="rect">
            <a:avLst/>
          </a:prstGeom>
          <a:noFill/>
          <a:ln w="9525">
            <a:noFill/>
            <a:miter lim="800000"/>
            <a:headEnd/>
            <a:tailEnd/>
          </a:ln>
        </p:spPr>
        <p:txBody>
          <a:bodyPr vert="horz" wrap="square" lIns="417642" tIns="208820" rIns="417642" bIns="208820" numCol="1" anchor="t" anchorCtr="0" compatLnSpc="1">
            <a:prstTxWarp prst="textNoShape">
              <a:avLst/>
            </a:prstTxWarp>
          </a:bodyPr>
          <a:lstStyle>
            <a:lvl1pPr algn="r">
              <a:defRPr sz="6400"/>
            </a:lvl1pPr>
          </a:lstStyle>
          <a:p>
            <a:pPr defTabSz="914400" eaLnBrk="0" fontAlgn="base" hangingPunct="0">
              <a:spcBef>
                <a:spcPct val="0"/>
              </a:spcBef>
              <a:spcAft>
                <a:spcPct val="0"/>
              </a:spcAft>
              <a:defRPr/>
            </a:pPr>
            <a:fld id="{B3971F9F-AC45-D34C-B6A5-6AD08EB9FF72}" type="slidenum">
              <a:rPr lang="fr-FR">
                <a:solidFill>
                  <a:srgbClr val="000000"/>
                </a:solidFill>
                <a:cs typeface="Arial" charset="0"/>
              </a:rPr>
              <a:pPr defTabSz="914400" eaLnBrk="0" fontAlgn="base" hangingPunct="0">
                <a:spcBef>
                  <a:spcPct val="0"/>
                </a:spcBef>
                <a:spcAft>
                  <a:spcPct val="0"/>
                </a:spcAft>
                <a:defRPr/>
              </a:pPr>
              <a:t>‹N°›</a:t>
            </a:fld>
            <a:endParaRPr lang="fr-FR">
              <a:solidFill>
                <a:srgbClr val="000000"/>
              </a:solidFill>
              <a:cs typeface="Arial" charset="0"/>
            </a:endParaRPr>
          </a:p>
        </p:txBody>
      </p:sp>
      <p:sp>
        <p:nvSpPr>
          <p:cNvPr id="29" name="Rectangle 28"/>
          <p:cNvSpPr/>
          <p:nvPr/>
        </p:nvSpPr>
        <p:spPr bwMode="auto">
          <a:xfrm rot="16200000">
            <a:off x="17156530" y="29680361"/>
            <a:ext cx="1920532" cy="24326359"/>
          </a:xfrm>
          <a:prstGeom prst="rect">
            <a:avLst/>
          </a:prstGeom>
          <a:solidFill>
            <a:srgbClr val="C5C5C5"/>
          </a:solidFill>
          <a:ln>
            <a:noFill/>
          </a:ln>
          <a:effectLst/>
        </p:spPr>
        <p:style>
          <a:lnRef idx="1">
            <a:schemeClr val="accent1"/>
          </a:lnRef>
          <a:fillRef idx="3">
            <a:schemeClr val="accent1"/>
          </a:fillRef>
          <a:effectRef idx="2">
            <a:schemeClr val="accent1"/>
          </a:effectRef>
          <a:fontRef idx="minor">
            <a:schemeClr val="lt1"/>
          </a:fontRef>
        </p:style>
      </p:sp>
      <p:grpSp>
        <p:nvGrpSpPr>
          <p:cNvPr id="19" name="Grouper 18"/>
          <p:cNvGrpSpPr/>
          <p:nvPr/>
        </p:nvGrpSpPr>
        <p:grpSpPr>
          <a:xfrm>
            <a:off x="1" y="40883275"/>
            <a:ext cx="6806039" cy="1920532"/>
            <a:chOff x="0" y="27508200"/>
            <a:chExt cx="4246563" cy="1292225"/>
          </a:xfrm>
        </p:grpSpPr>
        <p:sp>
          <p:nvSpPr>
            <p:cNvPr id="26" name="Rectangle 25"/>
            <p:cNvSpPr/>
            <p:nvPr userDrawn="1"/>
          </p:nvSpPr>
          <p:spPr bwMode="auto">
            <a:xfrm rot="16200000">
              <a:off x="61119" y="27447081"/>
              <a:ext cx="1292225" cy="1414463"/>
            </a:xfrm>
            <a:prstGeom prst="rect">
              <a:avLst/>
            </a:prstGeom>
            <a:solidFill>
              <a:srgbClr val="1C1599"/>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p:cNvSpPr/>
            <p:nvPr userDrawn="1"/>
          </p:nvSpPr>
          <p:spPr bwMode="auto">
            <a:xfrm rot="16200000">
              <a:off x="1476375" y="27446288"/>
              <a:ext cx="1292225" cy="141605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userDrawn="1"/>
          </p:nvSpPr>
          <p:spPr bwMode="auto">
            <a:xfrm rot="16200000">
              <a:off x="2892425" y="27446288"/>
              <a:ext cx="1292225" cy="1416050"/>
            </a:xfrm>
            <a:prstGeom prst="rect">
              <a:avLst/>
            </a:prstGeom>
            <a:solidFill>
              <a:srgbClr val="6D5047"/>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9336797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175889" rtl="0" eaLnBrk="0" fontAlgn="base" hangingPunct="0">
        <a:spcBef>
          <a:spcPct val="0"/>
        </a:spcBef>
        <a:spcAft>
          <a:spcPct val="0"/>
        </a:spcAft>
        <a:defRPr sz="8300">
          <a:solidFill>
            <a:schemeClr val="bg1"/>
          </a:solidFill>
          <a:latin typeface="+mj-lt"/>
          <a:ea typeface="+mj-ea"/>
          <a:cs typeface="+mj-cs"/>
        </a:defRPr>
      </a:lvl1pPr>
      <a:lvl2pPr algn="l" defTabSz="4175889" rtl="0" eaLnBrk="0" fontAlgn="base" hangingPunct="0">
        <a:spcBef>
          <a:spcPct val="0"/>
        </a:spcBef>
        <a:spcAft>
          <a:spcPct val="0"/>
        </a:spcAft>
        <a:defRPr sz="8300">
          <a:solidFill>
            <a:schemeClr val="bg1"/>
          </a:solidFill>
          <a:latin typeface="Arial Bold" pitchFamily="80" charset="0"/>
          <a:ea typeface="ヒラギノ角ゴ Pro W3" charset="-128"/>
          <a:cs typeface="ヒラギノ角ゴ Pro W3" charset="-128"/>
        </a:defRPr>
      </a:lvl2pPr>
      <a:lvl3pPr algn="l" defTabSz="4175889" rtl="0" eaLnBrk="0" fontAlgn="base" hangingPunct="0">
        <a:spcBef>
          <a:spcPct val="0"/>
        </a:spcBef>
        <a:spcAft>
          <a:spcPct val="0"/>
        </a:spcAft>
        <a:defRPr sz="8300">
          <a:solidFill>
            <a:schemeClr val="bg1"/>
          </a:solidFill>
          <a:latin typeface="Arial Bold" pitchFamily="80" charset="0"/>
          <a:ea typeface="ヒラギノ角ゴ Pro W3" charset="-128"/>
          <a:cs typeface="ヒラギノ角ゴ Pro W3" charset="-128"/>
        </a:defRPr>
      </a:lvl3pPr>
      <a:lvl4pPr algn="l" defTabSz="4175889" rtl="0" eaLnBrk="0" fontAlgn="base" hangingPunct="0">
        <a:spcBef>
          <a:spcPct val="0"/>
        </a:spcBef>
        <a:spcAft>
          <a:spcPct val="0"/>
        </a:spcAft>
        <a:defRPr sz="8300">
          <a:solidFill>
            <a:schemeClr val="bg1"/>
          </a:solidFill>
          <a:latin typeface="Arial Bold" pitchFamily="80" charset="0"/>
          <a:ea typeface="ヒラギノ角ゴ Pro W3" charset="-128"/>
          <a:cs typeface="ヒラギノ角ゴ Pro W3" charset="-128"/>
        </a:defRPr>
      </a:lvl4pPr>
      <a:lvl5pPr algn="l" defTabSz="4175889" rtl="0" eaLnBrk="0" fontAlgn="base" hangingPunct="0">
        <a:spcBef>
          <a:spcPct val="0"/>
        </a:spcBef>
        <a:spcAft>
          <a:spcPct val="0"/>
        </a:spcAft>
        <a:defRPr sz="8300">
          <a:solidFill>
            <a:schemeClr val="bg1"/>
          </a:solidFill>
          <a:latin typeface="Arial Bold" pitchFamily="80" charset="0"/>
          <a:ea typeface="ヒラギノ角ゴ Pro W3" charset="-128"/>
          <a:cs typeface="ヒラギノ角ゴ Pro W3" charset="-128"/>
        </a:defRPr>
      </a:lvl5pPr>
      <a:lvl6pPr marL="662986" algn="l" defTabSz="4175889" rtl="0" fontAlgn="base">
        <a:spcBef>
          <a:spcPct val="0"/>
        </a:spcBef>
        <a:spcAft>
          <a:spcPct val="0"/>
        </a:spcAft>
        <a:defRPr sz="8300">
          <a:solidFill>
            <a:schemeClr val="bg1"/>
          </a:solidFill>
          <a:latin typeface="Arial Bold" pitchFamily="80" charset="0"/>
          <a:ea typeface="ヒラギノ角ゴ Pro W3" charset="-128"/>
          <a:cs typeface="ヒラギノ角ゴ Pro W3" charset="-128"/>
        </a:defRPr>
      </a:lvl6pPr>
      <a:lvl7pPr marL="1325971" algn="l" defTabSz="4175889" rtl="0" fontAlgn="base">
        <a:spcBef>
          <a:spcPct val="0"/>
        </a:spcBef>
        <a:spcAft>
          <a:spcPct val="0"/>
        </a:spcAft>
        <a:defRPr sz="8300">
          <a:solidFill>
            <a:schemeClr val="bg1"/>
          </a:solidFill>
          <a:latin typeface="Arial Bold" pitchFamily="80" charset="0"/>
          <a:ea typeface="ヒラギノ角ゴ Pro W3" charset="-128"/>
          <a:cs typeface="ヒラギノ角ゴ Pro W3" charset="-128"/>
        </a:defRPr>
      </a:lvl7pPr>
      <a:lvl8pPr marL="1988957" algn="l" defTabSz="4175889" rtl="0" fontAlgn="base">
        <a:spcBef>
          <a:spcPct val="0"/>
        </a:spcBef>
        <a:spcAft>
          <a:spcPct val="0"/>
        </a:spcAft>
        <a:defRPr sz="8300">
          <a:solidFill>
            <a:schemeClr val="bg1"/>
          </a:solidFill>
          <a:latin typeface="Arial Bold" pitchFamily="80" charset="0"/>
          <a:ea typeface="ヒラギノ角ゴ Pro W3" charset="-128"/>
          <a:cs typeface="ヒラギノ角ゴ Pro W3" charset="-128"/>
        </a:defRPr>
      </a:lvl8pPr>
      <a:lvl9pPr marL="2651943" algn="l" defTabSz="4175889" rtl="0" fontAlgn="base">
        <a:spcBef>
          <a:spcPct val="0"/>
        </a:spcBef>
        <a:spcAft>
          <a:spcPct val="0"/>
        </a:spcAft>
        <a:defRPr sz="8300">
          <a:solidFill>
            <a:schemeClr val="bg1"/>
          </a:solidFill>
          <a:latin typeface="Arial Bold" pitchFamily="80" charset="0"/>
          <a:ea typeface="ヒラギノ角ゴ Pro W3" charset="-128"/>
          <a:cs typeface="ヒラギノ角ゴ Pro W3" charset="-128"/>
        </a:defRPr>
      </a:lvl9pPr>
    </p:titleStyle>
    <p:bodyStyle>
      <a:lvl1pPr marL="1565383" indent="-1565383" algn="l" defTabSz="4175889" rtl="0" eaLnBrk="0" fontAlgn="base" hangingPunct="0">
        <a:spcBef>
          <a:spcPct val="20000"/>
        </a:spcBef>
        <a:spcAft>
          <a:spcPct val="0"/>
        </a:spcAft>
        <a:buChar char="•"/>
        <a:defRPr sz="14600">
          <a:solidFill>
            <a:schemeClr val="tx1"/>
          </a:solidFill>
          <a:latin typeface="+mn-lt"/>
          <a:ea typeface="+mn-ea"/>
          <a:cs typeface="+mn-cs"/>
        </a:defRPr>
      </a:lvl1pPr>
      <a:lvl2pPr marL="3393198" indent="-1305254" algn="l" defTabSz="4175889" rtl="0" eaLnBrk="0" fontAlgn="base" hangingPunct="0">
        <a:spcBef>
          <a:spcPct val="20000"/>
        </a:spcBef>
        <a:spcAft>
          <a:spcPct val="0"/>
        </a:spcAft>
        <a:buChar char="–"/>
        <a:defRPr sz="12800">
          <a:solidFill>
            <a:schemeClr val="tx1"/>
          </a:solidFill>
          <a:latin typeface="+mn-lt"/>
          <a:ea typeface="+mn-ea"/>
        </a:defRPr>
      </a:lvl2pPr>
      <a:lvl3pPr marL="5221013" indent="-1045123" algn="l" defTabSz="4175889" rtl="0" eaLnBrk="0" fontAlgn="base" hangingPunct="0">
        <a:spcBef>
          <a:spcPct val="20000"/>
        </a:spcBef>
        <a:spcAft>
          <a:spcPct val="0"/>
        </a:spcAft>
        <a:buChar char="•"/>
        <a:defRPr sz="11000">
          <a:solidFill>
            <a:schemeClr val="tx1"/>
          </a:solidFill>
          <a:latin typeface="+mn-lt"/>
          <a:ea typeface="+mn-ea"/>
        </a:defRPr>
      </a:lvl3pPr>
      <a:lvl4pPr marL="7308958" indent="-1045123" algn="l" defTabSz="4175889" rtl="0" eaLnBrk="0" fontAlgn="base" hangingPunct="0">
        <a:spcBef>
          <a:spcPct val="20000"/>
        </a:spcBef>
        <a:spcAft>
          <a:spcPct val="0"/>
        </a:spcAft>
        <a:buChar char="–"/>
        <a:defRPr sz="9100">
          <a:solidFill>
            <a:schemeClr val="tx1"/>
          </a:solidFill>
          <a:latin typeface="+mn-lt"/>
          <a:ea typeface="+mn-ea"/>
        </a:defRPr>
      </a:lvl4pPr>
      <a:lvl5pPr marL="9396902" indent="-1045123" algn="l" defTabSz="4175889" rtl="0" eaLnBrk="0" fontAlgn="base" hangingPunct="0">
        <a:spcBef>
          <a:spcPct val="20000"/>
        </a:spcBef>
        <a:spcAft>
          <a:spcPct val="0"/>
        </a:spcAft>
        <a:buChar char="»"/>
        <a:defRPr sz="9100">
          <a:solidFill>
            <a:schemeClr val="tx1"/>
          </a:solidFill>
          <a:latin typeface="+mn-lt"/>
          <a:ea typeface="+mn-ea"/>
        </a:defRPr>
      </a:lvl5pPr>
      <a:lvl6pPr marL="10059887" indent="-1045123" algn="l" defTabSz="4175889" rtl="0" fontAlgn="base">
        <a:spcBef>
          <a:spcPct val="20000"/>
        </a:spcBef>
        <a:spcAft>
          <a:spcPct val="0"/>
        </a:spcAft>
        <a:buChar char="»"/>
        <a:defRPr sz="9100">
          <a:solidFill>
            <a:schemeClr val="tx1"/>
          </a:solidFill>
          <a:latin typeface="+mn-lt"/>
          <a:ea typeface="+mn-ea"/>
        </a:defRPr>
      </a:lvl6pPr>
      <a:lvl7pPr marL="10722873" indent="-1045123" algn="l" defTabSz="4175889" rtl="0" fontAlgn="base">
        <a:spcBef>
          <a:spcPct val="20000"/>
        </a:spcBef>
        <a:spcAft>
          <a:spcPct val="0"/>
        </a:spcAft>
        <a:buChar char="»"/>
        <a:defRPr sz="9100">
          <a:solidFill>
            <a:schemeClr val="tx1"/>
          </a:solidFill>
          <a:latin typeface="+mn-lt"/>
          <a:ea typeface="+mn-ea"/>
        </a:defRPr>
      </a:lvl7pPr>
      <a:lvl8pPr marL="11385859" indent="-1045123" algn="l" defTabSz="4175889" rtl="0" fontAlgn="base">
        <a:spcBef>
          <a:spcPct val="20000"/>
        </a:spcBef>
        <a:spcAft>
          <a:spcPct val="0"/>
        </a:spcAft>
        <a:buChar char="»"/>
        <a:defRPr sz="9100">
          <a:solidFill>
            <a:schemeClr val="tx1"/>
          </a:solidFill>
          <a:latin typeface="+mn-lt"/>
          <a:ea typeface="+mn-ea"/>
        </a:defRPr>
      </a:lvl8pPr>
      <a:lvl9pPr marL="12048845" indent="-1045123" algn="l" defTabSz="4175889" rtl="0" fontAlgn="base">
        <a:spcBef>
          <a:spcPct val="20000"/>
        </a:spcBef>
        <a:spcAft>
          <a:spcPct val="0"/>
        </a:spcAft>
        <a:buChar char="»"/>
        <a:defRPr sz="9100">
          <a:solidFill>
            <a:schemeClr val="tx1"/>
          </a:solidFill>
          <a:latin typeface="+mn-lt"/>
          <a:ea typeface="+mn-ea"/>
        </a:defRPr>
      </a:lvl9pPr>
    </p:bodyStyle>
    <p:otherStyle>
      <a:defPPr>
        <a:defRPr lang="fr-FR"/>
      </a:defPPr>
      <a:lvl1pPr marL="0" algn="l" defTabSz="662986" rtl="0" eaLnBrk="1" latinLnBrk="0" hangingPunct="1">
        <a:defRPr sz="2600" kern="1200">
          <a:solidFill>
            <a:schemeClr val="tx1"/>
          </a:solidFill>
          <a:latin typeface="+mn-lt"/>
          <a:ea typeface="+mn-ea"/>
          <a:cs typeface="+mn-cs"/>
        </a:defRPr>
      </a:lvl1pPr>
      <a:lvl2pPr marL="662986" algn="l" defTabSz="662986" rtl="0" eaLnBrk="1" latinLnBrk="0" hangingPunct="1">
        <a:defRPr sz="2600" kern="1200">
          <a:solidFill>
            <a:schemeClr val="tx1"/>
          </a:solidFill>
          <a:latin typeface="+mn-lt"/>
          <a:ea typeface="+mn-ea"/>
          <a:cs typeface="+mn-cs"/>
        </a:defRPr>
      </a:lvl2pPr>
      <a:lvl3pPr marL="1325971" algn="l" defTabSz="662986" rtl="0" eaLnBrk="1" latinLnBrk="0" hangingPunct="1">
        <a:defRPr sz="2600" kern="1200">
          <a:solidFill>
            <a:schemeClr val="tx1"/>
          </a:solidFill>
          <a:latin typeface="+mn-lt"/>
          <a:ea typeface="+mn-ea"/>
          <a:cs typeface="+mn-cs"/>
        </a:defRPr>
      </a:lvl3pPr>
      <a:lvl4pPr marL="1988957" algn="l" defTabSz="662986" rtl="0" eaLnBrk="1" latinLnBrk="0" hangingPunct="1">
        <a:defRPr sz="2600" kern="1200">
          <a:solidFill>
            <a:schemeClr val="tx1"/>
          </a:solidFill>
          <a:latin typeface="+mn-lt"/>
          <a:ea typeface="+mn-ea"/>
          <a:cs typeface="+mn-cs"/>
        </a:defRPr>
      </a:lvl4pPr>
      <a:lvl5pPr marL="2651943" algn="l" defTabSz="662986" rtl="0" eaLnBrk="1" latinLnBrk="0" hangingPunct="1">
        <a:defRPr sz="2600" kern="1200">
          <a:solidFill>
            <a:schemeClr val="tx1"/>
          </a:solidFill>
          <a:latin typeface="+mn-lt"/>
          <a:ea typeface="+mn-ea"/>
          <a:cs typeface="+mn-cs"/>
        </a:defRPr>
      </a:lvl5pPr>
      <a:lvl6pPr marL="3314929" algn="l" defTabSz="662986" rtl="0" eaLnBrk="1" latinLnBrk="0" hangingPunct="1">
        <a:defRPr sz="2600" kern="1200">
          <a:solidFill>
            <a:schemeClr val="tx1"/>
          </a:solidFill>
          <a:latin typeface="+mn-lt"/>
          <a:ea typeface="+mn-ea"/>
          <a:cs typeface="+mn-cs"/>
        </a:defRPr>
      </a:lvl6pPr>
      <a:lvl7pPr marL="3977914" algn="l" defTabSz="662986" rtl="0" eaLnBrk="1" latinLnBrk="0" hangingPunct="1">
        <a:defRPr sz="2600" kern="1200">
          <a:solidFill>
            <a:schemeClr val="tx1"/>
          </a:solidFill>
          <a:latin typeface="+mn-lt"/>
          <a:ea typeface="+mn-ea"/>
          <a:cs typeface="+mn-cs"/>
        </a:defRPr>
      </a:lvl7pPr>
      <a:lvl8pPr marL="4640900" algn="l" defTabSz="662986" rtl="0" eaLnBrk="1" latinLnBrk="0" hangingPunct="1">
        <a:defRPr sz="2600" kern="1200">
          <a:solidFill>
            <a:schemeClr val="tx1"/>
          </a:solidFill>
          <a:latin typeface="+mn-lt"/>
          <a:ea typeface="+mn-ea"/>
          <a:cs typeface="+mn-cs"/>
        </a:defRPr>
      </a:lvl8pPr>
      <a:lvl9pPr marL="5303886" algn="l" defTabSz="662986"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2.xml"/><Relationship Id="rId13" Type="http://schemas.microsoft.com/office/2007/relationships/diagramDrawing" Target="../diagrams/drawing1.xml"/><Relationship Id="rId1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hyperlink" Target="https://doi.org/10.1016/j.resconrec.2020.104772" TargetMode="External"/><Relationship Id="rId12" Type="http://schemas.openxmlformats.org/officeDocument/2006/relationships/diagramColors" Target="../diagrams/colors1.xml"/><Relationship Id="rId17" Type="http://schemas.openxmlformats.org/officeDocument/2006/relationships/image" Target="../media/image7.png"/><Relationship Id="rId2" Type="http://schemas.openxmlformats.org/officeDocument/2006/relationships/notesSlide" Target="../notesSlides/notesSlide1.xml"/><Relationship Id="rId16"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chart" Target="../charts/chart1.xml"/><Relationship Id="rId11" Type="http://schemas.openxmlformats.org/officeDocument/2006/relationships/diagramQuickStyle" Target="../diagrams/quickStyle1.xml"/><Relationship Id="rId5" Type="http://schemas.openxmlformats.org/officeDocument/2006/relationships/image" Target="../media/image3.png"/><Relationship Id="rId15" Type="http://schemas.openxmlformats.org/officeDocument/2006/relationships/image" Target="../media/image5.png"/><Relationship Id="rId10" Type="http://schemas.openxmlformats.org/officeDocument/2006/relationships/diagramLayout" Target="../diagrams/layout1.xml"/><Relationship Id="rId4" Type="http://schemas.openxmlformats.org/officeDocument/2006/relationships/image" Target="../media/image2.png"/><Relationship Id="rId9" Type="http://schemas.openxmlformats.org/officeDocument/2006/relationships/diagramData" Target="../diagrams/data1.xml"/><Relationship Id="rId1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
          <p:cNvGrpSpPr>
            <a:grpSpLocks/>
          </p:cNvGrpSpPr>
          <p:nvPr/>
        </p:nvGrpSpPr>
        <p:grpSpPr bwMode="auto">
          <a:xfrm>
            <a:off x="0" y="2"/>
            <a:ext cx="21473075" cy="5884285"/>
            <a:chOff x="0" y="0"/>
            <a:chExt cx="9648" cy="2494"/>
          </a:xfrm>
          <a:solidFill>
            <a:schemeClr val="bg1">
              <a:lumMod val="85000"/>
            </a:schemeClr>
          </a:solidFill>
        </p:grpSpPr>
        <p:grpSp>
          <p:nvGrpSpPr>
            <p:cNvPr id="3" name="Group 10"/>
            <p:cNvGrpSpPr>
              <a:grpSpLocks/>
            </p:cNvGrpSpPr>
            <p:nvPr/>
          </p:nvGrpSpPr>
          <p:grpSpPr bwMode="auto">
            <a:xfrm>
              <a:off x="0" y="0"/>
              <a:ext cx="9648" cy="2494"/>
              <a:chOff x="0" y="0"/>
              <a:chExt cx="9648" cy="2494"/>
            </a:xfrm>
            <a:grpFill/>
          </p:grpSpPr>
          <p:sp>
            <p:nvSpPr>
              <p:cNvPr id="77" name="AutoShape 8"/>
              <p:cNvSpPr>
                <a:spLocks noChangeArrowheads="1"/>
              </p:cNvSpPr>
              <p:nvPr/>
            </p:nvSpPr>
            <p:spPr bwMode="auto">
              <a:xfrm>
                <a:off x="2736" y="0"/>
                <a:ext cx="6912" cy="2494"/>
              </a:xfrm>
              <a:prstGeom prst="roundRect">
                <a:avLst>
                  <a:gd name="adj" fmla="val 16667"/>
                </a:avLst>
              </a:prstGeom>
              <a:grpFill/>
              <a:ln w="9525">
                <a:noFill/>
                <a:round/>
                <a:headEnd/>
                <a:tailEnd/>
              </a:ln>
            </p:spPr>
            <p:txBody>
              <a:bodyPr wrap="none" anchor="ctr">
                <a:prstTxWarp prst="textNoShape">
                  <a:avLst/>
                </a:prstTxWarp>
              </a:bodyPr>
              <a:lstStyle/>
              <a:p>
                <a:pPr defTabSz="914400" eaLnBrk="0" fontAlgn="base" hangingPunct="0">
                  <a:spcBef>
                    <a:spcPct val="0"/>
                  </a:spcBef>
                  <a:spcAft>
                    <a:spcPct val="0"/>
                  </a:spcAft>
                  <a:defRPr/>
                </a:pPr>
                <a:endParaRPr lang="fr-FR" sz="3500">
                  <a:solidFill>
                    <a:srgbClr val="000000"/>
                  </a:solidFill>
                  <a:cs typeface="Arial" charset="0"/>
                </a:endParaRPr>
              </a:p>
            </p:txBody>
          </p:sp>
          <p:sp>
            <p:nvSpPr>
              <p:cNvPr id="78" name="Rectangle 9"/>
              <p:cNvSpPr>
                <a:spLocks noChangeArrowheads="1"/>
              </p:cNvSpPr>
              <p:nvPr/>
            </p:nvSpPr>
            <p:spPr bwMode="auto">
              <a:xfrm>
                <a:off x="0" y="0"/>
                <a:ext cx="3401" cy="2494"/>
              </a:xfrm>
              <a:prstGeom prst="rect">
                <a:avLst/>
              </a:prstGeom>
              <a:grp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defRPr/>
                </a:pPr>
                <a:endParaRPr lang="fr-FR" sz="3500" dirty="0">
                  <a:solidFill>
                    <a:srgbClr val="000000"/>
                  </a:solidFill>
                  <a:cs typeface="Arial" charset="0"/>
                </a:endParaRPr>
              </a:p>
            </p:txBody>
          </p:sp>
        </p:grpSp>
        <p:sp>
          <p:nvSpPr>
            <p:cNvPr id="59" name="Rectangle 19"/>
            <p:cNvSpPr>
              <a:spLocks noChangeArrowheads="1"/>
            </p:cNvSpPr>
            <p:nvPr/>
          </p:nvSpPr>
          <p:spPr bwMode="auto">
            <a:xfrm>
              <a:off x="4224" y="0"/>
              <a:ext cx="5424" cy="1056"/>
            </a:xfrm>
            <a:prstGeom prst="rect">
              <a:avLst/>
            </a:prstGeom>
            <a:grp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defRPr/>
              </a:pPr>
              <a:endParaRPr lang="fr-FR" sz="3500">
                <a:solidFill>
                  <a:srgbClr val="000000"/>
                </a:solidFill>
                <a:cs typeface="Arial" charset="0"/>
              </a:endParaRPr>
            </a:p>
          </p:txBody>
        </p:sp>
      </p:grpSp>
      <p:sp>
        <p:nvSpPr>
          <p:cNvPr id="14338" name="Rectangle 2"/>
          <p:cNvSpPr>
            <a:spLocks noGrp="1" noChangeArrowheads="1"/>
          </p:cNvSpPr>
          <p:nvPr>
            <p:ph type="title"/>
          </p:nvPr>
        </p:nvSpPr>
        <p:spPr>
          <a:xfrm>
            <a:off x="6303042" y="0"/>
            <a:ext cx="15063202" cy="5314903"/>
          </a:xfrm>
        </p:spPr>
        <p:txBody>
          <a:bodyPr anchor="ctr"/>
          <a:lstStyle/>
          <a:p>
            <a:pPr eaLnBrk="1" hangingPunct="1"/>
            <a:r>
              <a:rPr lang="fr-FR" sz="7500" dirty="0">
                <a:solidFill>
                  <a:srgbClr val="00458A"/>
                </a:solidFill>
              </a:rPr>
              <a:t>Mines Urbaines &amp; Recyclage</a:t>
            </a:r>
          </a:p>
        </p:txBody>
      </p:sp>
      <p:sp>
        <p:nvSpPr>
          <p:cNvPr id="14339" name="Rectangle 5"/>
          <p:cNvSpPr>
            <a:spLocks noChangeArrowheads="1"/>
          </p:cNvSpPr>
          <p:nvPr/>
        </p:nvSpPr>
        <p:spPr bwMode="auto">
          <a:xfrm>
            <a:off x="6245175" y="41142806"/>
            <a:ext cx="267808" cy="672480"/>
          </a:xfrm>
          <a:prstGeom prst="rect">
            <a:avLst/>
          </a:prstGeom>
          <a:noFill/>
          <a:ln w="9525">
            <a:noFill/>
            <a:miter lim="800000"/>
            <a:headEnd/>
            <a:tailEnd/>
          </a:ln>
        </p:spPr>
        <p:txBody>
          <a:bodyPr wrap="none" lIns="132577" tIns="66288" rIns="132577" bIns="66288">
            <a:prstTxWarp prst="textNoShape">
              <a:avLst/>
            </a:prstTxWarp>
            <a:spAutoFit/>
          </a:bodyPr>
          <a:lstStyle/>
          <a:p>
            <a:pPr defTabSz="914400" eaLnBrk="0" fontAlgn="base" hangingPunct="0">
              <a:spcBef>
                <a:spcPct val="0"/>
              </a:spcBef>
              <a:spcAft>
                <a:spcPct val="0"/>
              </a:spcAft>
            </a:pPr>
            <a:endParaRPr lang="fr-FR" sz="3500">
              <a:solidFill>
                <a:srgbClr val="000000"/>
              </a:solidFill>
              <a:cs typeface="Arial" charset="0"/>
            </a:endParaRPr>
          </a:p>
        </p:txBody>
      </p:sp>
      <p:sp>
        <p:nvSpPr>
          <p:cNvPr id="92" name="Rectangle 4"/>
          <p:cNvSpPr>
            <a:spLocks noChangeArrowheads="1"/>
          </p:cNvSpPr>
          <p:nvPr/>
        </p:nvSpPr>
        <p:spPr bwMode="auto">
          <a:xfrm>
            <a:off x="0" y="-336240"/>
            <a:ext cx="267808" cy="672480"/>
          </a:xfrm>
          <a:prstGeom prst="rect">
            <a:avLst/>
          </a:prstGeom>
          <a:noFill/>
          <a:ln w="9525">
            <a:noFill/>
            <a:miter lim="800000"/>
            <a:headEnd/>
            <a:tailEnd/>
          </a:ln>
          <a:effectLst/>
        </p:spPr>
        <p:txBody>
          <a:bodyPr vert="horz" wrap="none" lIns="132577" tIns="66288" rIns="132577" bIns="66288" numCol="1" anchor="ctr" anchorCtr="0" compatLnSpc="1">
            <a:prstTxWarp prst="textNoShape">
              <a:avLst/>
            </a:prstTxWarp>
            <a:spAutoFit/>
          </a:bodyPr>
          <a:lstStyle/>
          <a:p>
            <a:pPr defTabSz="914400" eaLnBrk="0" fontAlgn="base" hangingPunct="0">
              <a:spcBef>
                <a:spcPct val="0"/>
              </a:spcBef>
              <a:spcAft>
                <a:spcPct val="0"/>
              </a:spcAft>
            </a:pPr>
            <a:endParaRPr lang="fr-FR" sz="3500">
              <a:solidFill>
                <a:srgbClr val="000000"/>
              </a:solidFill>
              <a:cs typeface="Arial" charset="0"/>
            </a:endParaRPr>
          </a:p>
        </p:txBody>
      </p:sp>
      <p:sp>
        <p:nvSpPr>
          <p:cNvPr id="54" name="Text Box 4"/>
          <p:cNvSpPr txBox="1">
            <a:spLocks noChangeArrowheads="1"/>
          </p:cNvSpPr>
          <p:nvPr/>
        </p:nvSpPr>
        <p:spPr bwMode="auto">
          <a:xfrm>
            <a:off x="18488373" y="41529549"/>
            <a:ext cx="9876602" cy="580147"/>
          </a:xfrm>
          <a:prstGeom prst="rect">
            <a:avLst/>
          </a:prstGeom>
          <a:noFill/>
          <a:ln w="9525">
            <a:noFill/>
            <a:miter lim="800000"/>
            <a:headEnd/>
            <a:tailEnd/>
          </a:ln>
        </p:spPr>
        <p:txBody>
          <a:bodyPr wrap="square" lIns="132577" tIns="66288" rIns="132577" bIns="66288" anchor="ctr">
            <a:prstTxWarp prst="textNoShape">
              <a:avLst/>
            </a:prstTxWarp>
            <a:spAutoFit/>
          </a:bodyPr>
          <a:lstStyle/>
          <a:p>
            <a:pPr algn="r" defTabSz="914400" eaLnBrk="0" fontAlgn="base" hangingPunct="0">
              <a:spcBef>
                <a:spcPct val="0"/>
              </a:spcBef>
              <a:spcAft>
                <a:spcPct val="0"/>
              </a:spcAft>
            </a:pPr>
            <a:r>
              <a:rPr lang="fr-FR" sz="2900" dirty="0" err="1">
                <a:solidFill>
                  <a:srgbClr val="6D505B"/>
                </a:solidFill>
                <a:cs typeface="Arial" charset="0"/>
              </a:rPr>
              <a:t>www.mines-paristech.fr</a:t>
            </a:r>
            <a:endParaRPr lang="fr-FR" sz="2900" dirty="0">
              <a:solidFill>
                <a:srgbClr val="6D505B"/>
              </a:solidFill>
              <a:cs typeface="Arial" charset="0"/>
            </a:endParaRPr>
          </a:p>
        </p:txBody>
      </p:sp>
      <p:pic>
        <p:nvPicPr>
          <p:cNvPr id="55" name="Picture 3" descr="D:\Users\gkarin\___PERSEE\AERES\____Presentation_F I N A L\Posters\flashcode-persee.png"/>
          <p:cNvPicPr>
            <a:picLocks noChangeAspect="1" noChangeArrowheads="1"/>
          </p:cNvPicPr>
          <p:nvPr/>
        </p:nvPicPr>
        <p:blipFill>
          <a:blip r:embed="rId3"/>
          <a:srcRect/>
          <a:stretch>
            <a:fillRect/>
          </a:stretch>
        </p:blipFill>
        <p:spPr bwMode="auto">
          <a:xfrm>
            <a:off x="28541806" y="41045895"/>
            <a:ext cx="1523600" cy="1615144"/>
          </a:xfrm>
          <a:prstGeom prst="rect">
            <a:avLst/>
          </a:prstGeom>
          <a:noFill/>
        </p:spPr>
      </p:pic>
      <p:sp>
        <p:nvSpPr>
          <p:cNvPr id="57" name="Rectangle 2"/>
          <p:cNvSpPr txBox="1">
            <a:spLocks noChangeArrowheads="1"/>
          </p:cNvSpPr>
          <p:nvPr/>
        </p:nvSpPr>
        <p:spPr>
          <a:xfrm>
            <a:off x="8832476" y="3455251"/>
            <a:ext cx="9544389" cy="1859652"/>
          </a:xfrm>
          <a:prstGeom prst="rect">
            <a:avLst/>
          </a:prstGeom>
        </p:spPr>
        <p:txBody>
          <a:bodyPr lIns="132577" tIns="66288" rIns="132577" bIns="66288" anchor="ctr"/>
          <a:lstStyle>
            <a:lvl1pPr algn="l" defTabSz="2879725" rtl="0" eaLnBrk="0" fontAlgn="base" hangingPunct="0">
              <a:spcBef>
                <a:spcPct val="0"/>
              </a:spcBef>
              <a:spcAft>
                <a:spcPct val="0"/>
              </a:spcAft>
              <a:defRPr sz="5700">
                <a:solidFill>
                  <a:schemeClr val="bg1"/>
                </a:solidFill>
                <a:latin typeface="+mj-lt"/>
                <a:ea typeface="+mj-ea"/>
                <a:cs typeface="+mj-cs"/>
              </a:defRPr>
            </a:lvl1pPr>
            <a:lvl2pPr algn="l" defTabSz="2879725" rtl="0" eaLnBrk="0" fontAlgn="base" hangingPunct="0">
              <a:spcBef>
                <a:spcPct val="0"/>
              </a:spcBef>
              <a:spcAft>
                <a:spcPct val="0"/>
              </a:spcAft>
              <a:defRPr sz="5700">
                <a:solidFill>
                  <a:schemeClr val="bg1"/>
                </a:solidFill>
                <a:latin typeface="Arial Bold" pitchFamily="80" charset="0"/>
                <a:ea typeface="ヒラギノ角ゴ Pro W3" charset="-128"/>
                <a:cs typeface="ヒラギノ角ゴ Pro W3" charset="-128"/>
              </a:defRPr>
            </a:lvl2pPr>
            <a:lvl3pPr algn="l" defTabSz="2879725" rtl="0" eaLnBrk="0" fontAlgn="base" hangingPunct="0">
              <a:spcBef>
                <a:spcPct val="0"/>
              </a:spcBef>
              <a:spcAft>
                <a:spcPct val="0"/>
              </a:spcAft>
              <a:defRPr sz="5700">
                <a:solidFill>
                  <a:schemeClr val="bg1"/>
                </a:solidFill>
                <a:latin typeface="Arial Bold" pitchFamily="80" charset="0"/>
                <a:ea typeface="ヒラギノ角ゴ Pro W3" charset="-128"/>
                <a:cs typeface="ヒラギノ角ゴ Pro W3" charset="-128"/>
              </a:defRPr>
            </a:lvl3pPr>
            <a:lvl4pPr algn="l" defTabSz="2879725" rtl="0" eaLnBrk="0" fontAlgn="base" hangingPunct="0">
              <a:spcBef>
                <a:spcPct val="0"/>
              </a:spcBef>
              <a:spcAft>
                <a:spcPct val="0"/>
              </a:spcAft>
              <a:defRPr sz="5700">
                <a:solidFill>
                  <a:schemeClr val="bg1"/>
                </a:solidFill>
                <a:latin typeface="Arial Bold" pitchFamily="80" charset="0"/>
                <a:ea typeface="ヒラギノ角ゴ Pro W3" charset="-128"/>
                <a:cs typeface="ヒラギノ角ゴ Pro W3" charset="-128"/>
              </a:defRPr>
            </a:lvl4pPr>
            <a:lvl5pPr algn="l" defTabSz="2879725" rtl="0" eaLnBrk="0" fontAlgn="base" hangingPunct="0">
              <a:spcBef>
                <a:spcPct val="0"/>
              </a:spcBef>
              <a:spcAft>
                <a:spcPct val="0"/>
              </a:spcAft>
              <a:defRPr sz="5700">
                <a:solidFill>
                  <a:schemeClr val="bg1"/>
                </a:solidFill>
                <a:latin typeface="Arial Bold" pitchFamily="80" charset="0"/>
                <a:ea typeface="ヒラギノ角ゴ Pro W3" charset="-128"/>
                <a:cs typeface="ヒラギノ角ゴ Pro W3" charset="-128"/>
              </a:defRPr>
            </a:lvl5pPr>
            <a:lvl6pPr marL="457200" algn="l" defTabSz="2879725" rtl="0" fontAlgn="base">
              <a:spcBef>
                <a:spcPct val="0"/>
              </a:spcBef>
              <a:spcAft>
                <a:spcPct val="0"/>
              </a:spcAft>
              <a:defRPr sz="5700">
                <a:solidFill>
                  <a:schemeClr val="bg1"/>
                </a:solidFill>
                <a:latin typeface="Arial Bold" pitchFamily="80" charset="0"/>
                <a:ea typeface="ヒラギノ角ゴ Pro W3" charset="-128"/>
                <a:cs typeface="ヒラギノ角ゴ Pro W3" charset="-128"/>
              </a:defRPr>
            </a:lvl6pPr>
            <a:lvl7pPr marL="914400" algn="l" defTabSz="2879725" rtl="0" fontAlgn="base">
              <a:spcBef>
                <a:spcPct val="0"/>
              </a:spcBef>
              <a:spcAft>
                <a:spcPct val="0"/>
              </a:spcAft>
              <a:defRPr sz="5700">
                <a:solidFill>
                  <a:schemeClr val="bg1"/>
                </a:solidFill>
                <a:latin typeface="Arial Bold" pitchFamily="80" charset="0"/>
                <a:ea typeface="ヒラギノ角ゴ Pro W3" charset="-128"/>
                <a:cs typeface="ヒラギノ角ゴ Pro W3" charset="-128"/>
              </a:defRPr>
            </a:lvl7pPr>
            <a:lvl8pPr marL="1371600" algn="l" defTabSz="2879725" rtl="0" fontAlgn="base">
              <a:spcBef>
                <a:spcPct val="0"/>
              </a:spcBef>
              <a:spcAft>
                <a:spcPct val="0"/>
              </a:spcAft>
              <a:defRPr sz="5700">
                <a:solidFill>
                  <a:schemeClr val="bg1"/>
                </a:solidFill>
                <a:latin typeface="Arial Bold" pitchFamily="80" charset="0"/>
                <a:ea typeface="ヒラギノ角ゴ Pro W3" charset="-128"/>
                <a:cs typeface="ヒラギノ角ゴ Pro W3" charset="-128"/>
              </a:defRPr>
            </a:lvl8pPr>
            <a:lvl9pPr marL="1828800" algn="l" defTabSz="2879725" rtl="0" fontAlgn="base">
              <a:spcBef>
                <a:spcPct val="0"/>
              </a:spcBef>
              <a:spcAft>
                <a:spcPct val="0"/>
              </a:spcAft>
              <a:defRPr sz="5700">
                <a:solidFill>
                  <a:schemeClr val="bg1"/>
                </a:solidFill>
                <a:latin typeface="Arial Bold" pitchFamily="80" charset="0"/>
                <a:ea typeface="ヒラギノ角ゴ Pro W3" charset="-128"/>
                <a:cs typeface="ヒラギノ角ゴ Pro W3" charset="-128"/>
              </a:defRPr>
            </a:lvl9pPr>
          </a:lstStyle>
          <a:p>
            <a:pPr eaLnBrk="1" hangingPunct="1"/>
            <a:r>
              <a:rPr lang="fr-FR" sz="4600" kern="0" dirty="0">
                <a:solidFill>
                  <a:srgbClr val="000000">
                    <a:lumMod val="50000"/>
                    <a:lumOff val="50000"/>
                  </a:srgbClr>
                </a:solidFill>
              </a:rPr>
              <a:t>Laure </a:t>
            </a:r>
            <a:r>
              <a:rPr lang="fr-FR" sz="4600" kern="0" dirty="0" err="1">
                <a:solidFill>
                  <a:srgbClr val="000000">
                    <a:lumMod val="50000"/>
                    <a:lumOff val="50000"/>
                  </a:srgbClr>
                </a:solidFill>
              </a:rPr>
              <a:t>Bourguelle</a:t>
            </a:r>
            <a:r>
              <a:rPr lang="fr-FR" sz="4600" kern="0" dirty="0">
                <a:solidFill>
                  <a:srgbClr val="000000">
                    <a:lumMod val="50000"/>
                    <a:lumOff val="50000"/>
                  </a:srgbClr>
                </a:solidFill>
              </a:rPr>
              <a:t>, Enol Alvarez, César </a:t>
            </a:r>
            <a:r>
              <a:rPr lang="fr-FR" sz="4600" kern="0" dirty="0" err="1">
                <a:solidFill>
                  <a:srgbClr val="000000">
                    <a:lumMod val="50000"/>
                    <a:lumOff val="50000"/>
                  </a:srgbClr>
                </a:solidFill>
              </a:rPr>
              <a:t>Almecija</a:t>
            </a:r>
            <a:r>
              <a:rPr lang="fr-FR" sz="4600" kern="0" dirty="0">
                <a:solidFill>
                  <a:srgbClr val="000000">
                    <a:lumMod val="50000"/>
                    <a:lumOff val="50000"/>
                  </a:srgbClr>
                </a:solidFill>
              </a:rPr>
              <a:t>, Louis-Justin Tallot</a:t>
            </a:r>
          </a:p>
        </p:txBody>
      </p:sp>
      <p:pic>
        <p:nvPicPr>
          <p:cNvPr id="63" name="Picture 2" descr="C:\local\georges.kariniotakis\Project__GRID4EU\2016_FINAL EVENT\Logo_MINES_ParisTec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39797" y="48063"/>
            <a:ext cx="6250648" cy="5922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2"/>
          <p:cNvPicPr>
            <a:picLocks noChangeAspect="1" noChangeArrowheads="1"/>
          </p:cNvPicPr>
          <p:nvPr/>
        </p:nvPicPr>
        <p:blipFill>
          <a:blip r:embed="rId5"/>
          <a:srcRect/>
          <a:stretch>
            <a:fillRect/>
          </a:stretch>
        </p:blipFill>
        <p:spPr bwMode="auto">
          <a:xfrm>
            <a:off x="20961589" y="41117419"/>
            <a:ext cx="2131642" cy="1446218"/>
          </a:xfrm>
          <a:prstGeom prst="rect">
            <a:avLst/>
          </a:prstGeom>
          <a:noFill/>
          <a:ln w="9525">
            <a:noFill/>
            <a:miter lim="800000"/>
            <a:headEnd/>
            <a:tailEnd/>
          </a:ln>
        </p:spPr>
      </p:pic>
      <p:sp>
        <p:nvSpPr>
          <p:cNvPr id="4" name="ZoneTexte 3">
            <a:extLst>
              <a:ext uri="{FF2B5EF4-FFF2-40B4-BE49-F238E27FC236}">
                <a16:creationId xmlns:a16="http://schemas.microsoft.com/office/drawing/2014/main" id="{6F68E18C-D639-4A47-9303-0E7AB8834F67}"/>
              </a:ext>
            </a:extLst>
          </p:cNvPr>
          <p:cNvSpPr txBox="1"/>
          <p:nvPr/>
        </p:nvSpPr>
        <p:spPr>
          <a:xfrm>
            <a:off x="598176" y="781717"/>
            <a:ext cx="5035353" cy="2723823"/>
          </a:xfrm>
          <a:prstGeom prst="rect">
            <a:avLst/>
          </a:prstGeom>
          <a:noFill/>
        </p:spPr>
        <p:txBody>
          <a:bodyPr wrap="none" rtlCol="0">
            <a:spAutoFit/>
          </a:bodyPr>
          <a:lstStyle/>
          <a:p>
            <a:r>
              <a:rPr lang="fr-FR" sz="7500" kern="0" dirty="0">
                <a:solidFill>
                  <a:srgbClr val="00458A"/>
                </a:solidFill>
                <a:latin typeface="Arial Bold"/>
              </a:rPr>
              <a:t>UE 14</a:t>
            </a:r>
          </a:p>
          <a:p>
            <a:r>
              <a:rPr lang="en-GB" sz="4800" dirty="0">
                <a:latin typeface="+mn-ea"/>
              </a:rPr>
              <a:t>Terre et </a:t>
            </a:r>
            <a:r>
              <a:rPr lang="en-GB" sz="4800" dirty="0" err="1">
                <a:latin typeface="+mn-ea"/>
              </a:rPr>
              <a:t>société</a:t>
            </a:r>
            <a:endParaRPr lang="en-GB" sz="4800" dirty="0">
              <a:latin typeface="+mn-ea"/>
            </a:endParaRPr>
          </a:p>
          <a:p>
            <a:r>
              <a:rPr lang="en-GB" sz="4800" dirty="0">
                <a:latin typeface="+mn-ea"/>
              </a:rPr>
              <a:t>Mini-</a:t>
            </a:r>
            <a:r>
              <a:rPr lang="en-GB" sz="4800" dirty="0" err="1">
                <a:latin typeface="+mn-ea"/>
              </a:rPr>
              <a:t>projet</a:t>
            </a:r>
            <a:endParaRPr lang="en-GB" sz="4800" dirty="0">
              <a:latin typeface="+mn-ea"/>
            </a:endParaRPr>
          </a:p>
        </p:txBody>
      </p:sp>
      <p:sp>
        <p:nvSpPr>
          <p:cNvPr id="19" name="ZoneTexte 18">
            <a:extLst>
              <a:ext uri="{FF2B5EF4-FFF2-40B4-BE49-F238E27FC236}">
                <a16:creationId xmlns:a16="http://schemas.microsoft.com/office/drawing/2014/main" id="{292EE661-AA11-B442-88AA-DA8670BBECEC}"/>
              </a:ext>
            </a:extLst>
          </p:cNvPr>
          <p:cNvSpPr txBox="1"/>
          <p:nvPr/>
        </p:nvSpPr>
        <p:spPr>
          <a:xfrm>
            <a:off x="408819" y="3819271"/>
            <a:ext cx="5056192" cy="1246495"/>
          </a:xfrm>
          <a:prstGeom prst="rect">
            <a:avLst/>
          </a:prstGeom>
          <a:noFill/>
        </p:spPr>
        <p:txBody>
          <a:bodyPr wrap="none" rtlCol="0">
            <a:spAutoFit/>
          </a:bodyPr>
          <a:lstStyle/>
          <a:p>
            <a:r>
              <a:rPr lang="fr-FR" sz="7500" kern="0" dirty="0">
                <a:solidFill>
                  <a:srgbClr val="00458A"/>
                </a:solidFill>
                <a:latin typeface="Arial Bold"/>
              </a:rPr>
              <a:t>Projet N°14</a:t>
            </a:r>
            <a:endParaRPr lang="en-GB" sz="4800" dirty="0">
              <a:latin typeface="+mn-ea"/>
            </a:endParaRPr>
          </a:p>
        </p:txBody>
      </p:sp>
      <p:cxnSp>
        <p:nvCxnSpPr>
          <p:cNvPr id="8" name="Connecteur droit 7">
            <a:extLst>
              <a:ext uri="{FF2B5EF4-FFF2-40B4-BE49-F238E27FC236}">
                <a16:creationId xmlns:a16="http://schemas.microsoft.com/office/drawing/2014/main" id="{AFAEB5C1-6EFD-438F-A852-79815C4A50A8}"/>
              </a:ext>
            </a:extLst>
          </p:cNvPr>
          <p:cNvCxnSpPr>
            <a:cxnSpLocks/>
          </p:cNvCxnSpPr>
          <p:nvPr/>
        </p:nvCxnSpPr>
        <p:spPr bwMode="auto">
          <a:xfrm>
            <a:off x="0" y="21404262"/>
            <a:ext cx="3027997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Connecteur droit 25">
            <a:extLst>
              <a:ext uri="{FF2B5EF4-FFF2-40B4-BE49-F238E27FC236}">
                <a16:creationId xmlns:a16="http://schemas.microsoft.com/office/drawing/2014/main" id="{10795E29-7113-4C75-ABFD-AFDADF8E3621}"/>
              </a:ext>
            </a:extLst>
          </p:cNvPr>
          <p:cNvCxnSpPr>
            <a:cxnSpLocks/>
          </p:cNvCxnSpPr>
          <p:nvPr/>
        </p:nvCxnSpPr>
        <p:spPr bwMode="auto">
          <a:xfrm flipV="1">
            <a:off x="15139987" y="21404262"/>
            <a:ext cx="0" cy="1937015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0" name="ZoneTexte 19">
            <a:extLst>
              <a:ext uri="{FF2B5EF4-FFF2-40B4-BE49-F238E27FC236}">
                <a16:creationId xmlns:a16="http://schemas.microsoft.com/office/drawing/2014/main" id="{556704B4-2FE7-4CCA-B852-2F087E6AD34E}"/>
              </a:ext>
            </a:extLst>
          </p:cNvPr>
          <p:cNvSpPr txBox="1"/>
          <p:nvPr/>
        </p:nvSpPr>
        <p:spPr>
          <a:xfrm>
            <a:off x="0" y="21427156"/>
            <a:ext cx="15139987" cy="2554545"/>
          </a:xfrm>
          <a:prstGeom prst="rect">
            <a:avLst/>
          </a:prstGeom>
          <a:noFill/>
        </p:spPr>
        <p:txBody>
          <a:bodyPr wrap="square" rtlCol="0">
            <a:spAutoFit/>
          </a:bodyPr>
          <a:lstStyle/>
          <a:p>
            <a:r>
              <a:rPr lang="fr-FR" sz="4000" dirty="0">
                <a:solidFill>
                  <a:srgbClr val="00458A"/>
                </a:solidFill>
                <a:latin typeface="Berlin Sans FB Demi" panose="020E0802020502020306" pitchFamily="34" charset="0"/>
                <a:ea typeface="+mj-ea"/>
                <a:cs typeface="+mj-cs"/>
              </a:rPr>
              <a:t>Quelle part de la demande française en cuivre peut être satisfaite à partir du recyclage sur le territoire national des objets en </a:t>
            </a:r>
            <a:r>
              <a:rPr lang="fr-FR" sz="4000" i="1" dirty="0">
                <a:solidFill>
                  <a:srgbClr val="00458A"/>
                </a:solidFill>
                <a:latin typeface="Berlin Sans FB Demi" panose="020E0802020502020306" pitchFamily="34" charset="0"/>
                <a:ea typeface="+mj-ea"/>
                <a:cs typeface="+mj-cs"/>
              </a:rPr>
              <a:t>fin de vie</a:t>
            </a:r>
            <a:r>
              <a:rPr lang="fr-FR" sz="4000" dirty="0">
                <a:solidFill>
                  <a:srgbClr val="00458A"/>
                </a:solidFill>
                <a:latin typeface="Berlin Sans FB Demi" panose="020E0802020502020306" pitchFamily="34" charset="0"/>
                <a:ea typeface="+mj-ea"/>
                <a:cs typeface="+mj-cs"/>
              </a:rPr>
              <a:t> ?</a:t>
            </a:r>
            <a:endParaRPr lang="fr-FR" sz="3200" b="1" dirty="0"/>
          </a:p>
          <a:p>
            <a:pPr algn="r"/>
            <a:r>
              <a:rPr lang="fr-FR" sz="4000" dirty="0">
                <a:solidFill>
                  <a:srgbClr val="00458A"/>
                </a:solidFill>
                <a:latin typeface="Berlin Sans FB Demi" panose="020E0802020502020306" pitchFamily="34" charset="0"/>
                <a:ea typeface="+mj-ea"/>
                <a:cs typeface="+mj-cs"/>
              </a:rPr>
              <a:t>La France pourrait-elle-même devenir autonome en cuivre ?</a:t>
            </a:r>
          </a:p>
        </p:txBody>
      </p:sp>
      <p:sp>
        <p:nvSpPr>
          <p:cNvPr id="21" name="ZoneTexte 20">
            <a:extLst>
              <a:ext uri="{FF2B5EF4-FFF2-40B4-BE49-F238E27FC236}">
                <a16:creationId xmlns:a16="http://schemas.microsoft.com/office/drawing/2014/main" id="{EDCB35CD-F867-4D8D-936D-49C9FF6D1490}"/>
              </a:ext>
            </a:extLst>
          </p:cNvPr>
          <p:cNvSpPr txBox="1"/>
          <p:nvPr/>
        </p:nvSpPr>
        <p:spPr>
          <a:xfrm>
            <a:off x="22821" y="26372814"/>
            <a:ext cx="15139987" cy="584775"/>
          </a:xfrm>
          <a:prstGeom prst="rect">
            <a:avLst/>
          </a:prstGeom>
          <a:noFill/>
        </p:spPr>
        <p:txBody>
          <a:bodyPr wrap="square" rtlCol="0">
            <a:spAutoFit/>
          </a:bodyPr>
          <a:lstStyle/>
          <a:p>
            <a:pPr lvl="0" algn="ctr">
              <a:defRPr/>
            </a:pPr>
            <a:r>
              <a:rPr lang="fr-FR" sz="3200" i="1" dirty="0">
                <a:solidFill>
                  <a:srgbClr val="09B4E9"/>
                </a:solidFill>
                <a:latin typeface="Berlin Sans FB Demi" panose="020E0802020502020306" pitchFamily="34" charset="0"/>
              </a:rPr>
              <a:t>Où trouve-t-on du cuivre en France ?</a:t>
            </a:r>
            <a:endParaRPr lang="fr-FR" sz="2800" i="1" dirty="0">
              <a:solidFill>
                <a:srgbClr val="09B4E9"/>
              </a:solidFill>
              <a:latin typeface="Arial"/>
            </a:endParaRPr>
          </a:p>
        </p:txBody>
      </p:sp>
      <p:sp>
        <p:nvSpPr>
          <p:cNvPr id="22" name="ZoneTexte 21">
            <a:extLst>
              <a:ext uri="{FF2B5EF4-FFF2-40B4-BE49-F238E27FC236}">
                <a16:creationId xmlns:a16="http://schemas.microsoft.com/office/drawing/2014/main" id="{CB59B4F5-DEB4-497C-AD79-F94BEDE4B7F0}"/>
              </a:ext>
            </a:extLst>
          </p:cNvPr>
          <p:cNvSpPr txBox="1"/>
          <p:nvPr/>
        </p:nvSpPr>
        <p:spPr>
          <a:xfrm>
            <a:off x="15860067" y="22556390"/>
            <a:ext cx="12504907" cy="1354217"/>
          </a:xfrm>
          <a:prstGeom prst="rect">
            <a:avLst/>
          </a:prstGeom>
          <a:noFill/>
        </p:spPr>
        <p:txBody>
          <a:bodyPr wrap="square" rtlCol="0">
            <a:spAutoFit/>
          </a:bodyPr>
          <a:lstStyle/>
          <a:p>
            <a:r>
              <a:rPr lang="fr-FR" dirty="0"/>
              <a:t>Modèle au meilleur +</a:t>
            </a:r>
          </a:p>
        </p:txBody>
      </p:sp>
      <p:sp>
        <p:nvSpPr>
          <p:cNvPr id="35" name="ZoneTexte 34">
            <a:extLst>
              <a:ext uri="{FF2B5EF4-FFF2-40B4-BE49-F238E27FC236}">
                <a16:creationId xmlns:a16="http://schemas.microsoft.com/office/drawing/2014/main" id="{C9400640-D1CE-48F9-8AE6-56C16A42AC2A}"/>
              </a:ext>
            </a:extLst>
          </p:cNvPr>
          <p:cNvSpPr txBox="1"/>
          <p:nvPr/>
        </p:nvSpPr>
        <p:spPr>
          <a:xfrm>
            <a:off x="15860067" y="26806195"/>
            <a:ext cx="13253544" cy="1354217"/>
          </a:xfrm>
          <a:prstGeom prst="rect">
            <a:avLst/>
          </a:prstGeom>
          <a:noFill/>
        </p:spPr>
        <p:txBody>
          <a:bodyPr wrap="square" rtlCol="0">
            <a:spAutoFit/>
          </a:bodyPr>
          <a:lstStyle/>
          <a:p>
            <a:r>
              <a:rPr lang="fr-FR" dirty="0"/>
              <a:t>Modèle au pire superposés</a:t>
            </a:r>
          </a:p>
        </p:txBody>
      </p:sp>
      <p:sp>
        <p:nvSpPr>
          <p:cNvPr id="5" name="ZoneTexte 4"/>
          <p:cNvSpPr txBox="1"/>
          <p:nvPr/>
        </p:nvSpPr>
        <p:spPr>
          <a:xfrm>
            <a:off x="598176" y="24105131"/>
            <a:ext cx="13821732" cy="2009061"/>
          </a:xfrm>
          <a:prstGeom prst="roundRect">
            <a:avLst/>
          </a:prstGeom>
          <a:ln w="76200"/>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sz="2800" b="1" u="sng" dirty="0">
                <a:solidFill>
                  <a:srgbClr val="7030A0"/>
                </a:solidFill>
                <a:latin typeface="Berlin Sans FB Demi" panose="020E0802020502020306" pitchFamily="34" charset="0"/>
              </a:rPr>
              <a:t>Constat</a:t>
            </a:r>
            <a:r>
              <a:rPr lang="fr-FR" sz="2800" dirty="0">
                <a:latin typeface="Berlin Sans FB Demi" panose="020E0802020502020306" pitchFamily="34" charset="0"/>
              </a:rPr>
              <a:t> : la France possède un </a:t>
            </a:r>
            <a:r>
              <a:rPr lang="fr-FR" sz="2800" b="1" dirty="0">
                <a:latin typeface="Berlin Sans FB Demi" panose="020E0802020502020306" pitchFamily="34" charset="0"/>
              </a:rPr>
              <a:t>stock</a:t>
            </a:r>
            <a:r>
              <a:rPr lang="fr-FR" sz="2800" dirty="0">
                <a:latin typeface="Berlin Sans FB Demi" panose="020E0802020502020306" pitchFamily="34" charset="0"/>
              </a:rPr>
              <a:t> de cuivre important sur son territoire</a:t>
            </a:r>
          </a:p>
          <a:p>
            <a:r>
              <a:rPr lang="fr-FR" sz="2800" b="1" u="sng" dirty="0">
                <a:solidFill>
                  <a:srgbClr val="7030A0"/>
                </a:solidFill>
                <a:latin typeface="Berlin Sans FB Demi" panose="020E0802020502020306" pitchFamily="34" charset="0"/>
              </a:rPr>
              <a:t>Objectif</a:t>
            </a:r>
            <a:r>
              <a:rPr lang="fr-FR" sz="2800" dirty="0">
                <a:latin typeface="Berlin Sans FB Demi" panose="020E0802020502020306" pitchFamily="34" charset="0"/>
              </a:rPr>
              <a:t> : établir deux scénarios du recyclage français pour les 30 prochaines années. Comparer alors la consommation et le recyclage en France : est-il </a:t>
            </a:r>
            <a:r>
              <a:rPr lang="fr-FR" sz="2800">
                <a:latin typeface="Berlin Sans FB Demi" panose="020E0802020502020306" pitchFamily="34" charset="0"/>
              </a:rPr>
              <a:t>réaliste d’pour </a:t>
            </a:r>
            <a:r>
              <a:rPr lang="fr-FR" sz="2800" dirty="0">
                <a:latin typeface="Berlin Sans FB Demi" panose="020E0802020502020306" pitchFamily="34" charset="0"/>
              </a:rPr>
              <a:t>palier la demande </a:t>
            </a:r>
            <a:r>
              <a:rPr lang="fr-FR" sz="2800" i="1" dirty="0">
                <a:latin typeface="Berlin Sans FB Demi" panose="020E0802020502020306" pitchFamily="34" charset="0"/>
              </a:rPr>
              <a:t>toujours croissante </a:t>
            </a:r>
            <a:r>
              <a:rPr lang="fr-FR" sz="2800" dirty="0">
                <a:latin typeface="Berlin Sans FB Demi" panose="020E0802020502020306" pitchFamily="34" charset="0"/>
              </a:rPr>
              <a:t>?</a:t>
            </a:r>
          </a:p>
        </p:txBody>
      </p:sp>
      <p:graphicFrame>
        <p:nvGraphicFramePr>
          <p:cNvPr id="9" name="Graphique 8"/>
          <p:cNvGraphicFramePr/>
          <p:nvPr>
            <p:extLst>
              <p:ext uri="{D42A27DB-BD31-4B8C-83A1-F6EECF244321}">
                <p14:modId xmlns:p14="http://schemas.microsoft.com/office/powerpoint/2010/main" val="1079426627"/>
              </p:ext>
            </p:extLst>
          </p:nvPr>
        </p:nvGraphicFramePr>
        <p:xfrm>
          <a:off x="7219107" y="26804862"/>
          <a:ext cx="9087742" cy="6058495"/>
        </p:xfrm>
        <a:graphic>
          <a:graphicData uri="http://schemas.openxmlformats.org/drawingml/2006/chart">
            <c:chart xmlns:c="http://schemas.openxmlformats.org/drawingml/2006/chart" xmlns:r="http://schemas.openxmlformats.org/officeDocument/2006/relationships" r:id="rId6"/>
          </a:graphicData>
        </a:graphic>
      </p:graphicFrame>
      <p:sp>
        <p:nvSpPr>
          <p:cNvPr id="28" name="ZoneTexte 1"/>
          <p:cNvSpPr txBox="1"/>
          <p:nvPr/>
        </p:nvSpPr>
        <p:spPr>
          <a:xfrm>
            <a:off x="9958866" y="27582760"/>
            <a:ext cx="1368152" cy="608465"/>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sz="1800" dirty="0">
                <a:solidFill>
                  <a:schemeClr val="bg1"/>
                </a:solidFill>
                <a:latin typeface="Berlin Sans FB Demi" panose="020E0802020502020306" pitchFamily="34" charset="0"/>
              </a:rPr>
              <a:t>VEHICULES</a:t>
            </a:r>
            <a:endParaRPr lang="en-GB" sz="1600" dirty="0">
              <a:solidFill>
                <a:srgbClr val="FFC000"/>
              </a:solidFill>
            </a:endParaRPr>
          </a:p>
        </p:txBody>
      </p:sp>
      <p:sp>
        <p:nvSpPr>
          <p:cNvPr id="89" name="ZoneTexte 1"/>
          <p:cNvSpPr txBox="1"/>
          <p:nvPr/>
        </p:nvSpPr>
        <p:spPr>
          <a:xfrm rot="18717728">
            <a:off x="9617071" y="31288018"/>
            <a:ext cx="914400" cy="31468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sz="1800" dirty="0">
                <a:solidFill>
                  <a:schemeClr val="bg1"/>
                </a:solidFill>
                <a:latin typeface="Berlin Sans FB Demi" panose="020E0802020502020306" pitchFamily="34" charset="0"/>
              </a:rPr>
              <a:t>APPAREILS</a:t>
            </a:r>
          </a:p>
          <a:p>
            <a:r>
              <a:rPr lang="en-GB" sz="1800" dirty="0">
                <a:solidFill>
                  <a:schemeClr val="bg1"/>
                </a:solidFill>
                <a:latin typeface="Berlin Sans FB Demi" panose="020E0802020502020306" pitchFamily="34" charset="0"/>
              </a:rPr>
              <a:t>ELECTRONIQUES</a:t>
            </a:r>
          </a:p>
        </p:txBody>
      </p:sp>
      <p:sp>
        <p:nvSpPr>
          <p:cNvPr id="90" name="ZoneTexte 1"/>
          <p:cNvSpPr txBox="1"/>
          <p:nvPr/>
        </p:nvSpPr>
        <p:spPr>
          <a:xfrm>
            <a:off x="8740196" y="29402739"/>
            <a:ext cx="4273320" cy="1256552"/>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sz="1800" dirty="0">
                <a:solidFill>
                  <a:schemeClr val="bg1"/>
                </a:solidFill>
                <a:latin typeface="Berlin Sans FB Demi" panose="020E0802020502020306" pitchFamily="34" charset="0"/>
              </a:rPr>
              <a:t>EQUIPEMENT</a:t>
            </a:r>
          </a:p>
          <a:p>
            <a:r>
              <a:rPr lang="en-GB" sz="1800" dirty="0">
                <a:solidFill>
                  <a:schemeClr val="bg1"/>
                </a:solidFill>
                <a:latin typeface="Berlin Sans FB Demi" panose="020E0802020502020306" pitchFamily="34" charset="0"/>
              </a:rPr>
              <a:t>ELECTROMENAGER</a:t>
            </a:r>
          </a:p>
        </p:txBody>
      </p:sp>
      <p:sp>
        <p:nvSpPr>
          <p:cNvPr id="93" name="ZoneTexte 1"/>
          <p:cNvSpPr txBox="1"/>
          <p:nvPr/>
        </p:nvSpPr>
        <p:spPr>
          <a:xfrm>
            <a:off x="9194370" y="30229477"/>
            <a:ext cx="914400" cy="91440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sz="2400" dirty="0">
                <a:solidFill>
                  <a:schemeClr val="bg1"/>
                </a:solidFill>
                <a:latin typeface="Eras Demi ITC" panose="020B0805030504020804" pitchFamily="34" charset="0"/>
              </a:rPr>
              <a:t>225</a:t>
            </a:r>
          </a:p>
        </p:txBody>
      </p:sp>
      <p:sp>
        <p:nvSpPr>
          <p:cNvPr id="94" name="ZoneTexte 1"/>
          <p:cNvSpPr txBox="1"/>
          <p:nvPr/>
        </p:nvSpPr>
        <p:spPr>
          <a:xfrm>
            <a:off x="10185742" y="31917923"/>
            <a:ext cx="914400" cy="91440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sz="2400" dirty="0">
                <a:solidFill>
                  <a:schemeClr val="bg1"/>
                </a:solidFill>
                <a:latin typeface="Eras Demi ITC" panose="020B0805030504020804" pitchFamily="34" charset="0"/>
              </a:rPr>
              <a:t>10</a:t>
            </a:r>
          </a:p>
        </p:txBody>
      </p:sp>
      <p:sp>
        <p:nvSpPr>
          <p:cNvPr id="95" name="ZoneTexte 1"/>
          <p:cNvSpPr txBox="1"/>
          <p:nvPr/>
        </p:nvSpPr>
        <p:spPr>
          <a:xfrm>
            <a:off x="12734588" y="30229477"/>
            <a:ext cx="914400" cy="91440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sz="2400" dirty="0">
                <a:solidFill>
                  <a:schemeClr val="bg1"/>
                </a:solidFill>
                <a:latin typeface="Eras Demi ITC" panose="020B0805030504020804" pitchFamily="34" charset="0"/>
              </a:rPr>
              <a:t>20 000</a:t>
            </a:r>
          </a:p>
        </p:txBody>
      </p:sp>
      <p:sp>
        <p:nvSpPr>
          <p:cNvPr id="12" name="ZoneTexte 11"/>
          <p:cNvSpPr txBox="1"/>
          <p:nvPr/>
        </p:nvSpPr>
        <p:spPr>
          <a:xfrm>
            <a:off x="5628146" y="26997737"/>
            <a:ext cx="3177017" cy="1815882"/>
          </a:xfrm>
          <a:prstGeom prst="rect">
            <a:avLst/>
          </a:prstGeom>
          <a:noFill/>
        </p:spPr>
        <p:txBody>
          <a:bodyPr wrap="square" rtlCol="0">
            <a:spAutoFit/>
          </a:bodyPr>
          <a:lstStyle/>
          <a:p>
            <a:pPr algn="just"/>
            <a:r>
              <a:rPr lang="fr-FR" sz="2800" dirty="0">
                <a:latin typeface="Berlin Sans FB Demi" panose="020E0802020502020306" pitchFamily="34" charset="0"/>
              </a:rPr>
              <a:t>4 secteurs concentrent la majorité du cuivre sur le territoire :</a:t>
            </a:r>
          </a:p>
        </p:txBody>
      </p:sp>
      <p:sp>
        <p:nvSpPr>
          <p:cNvPr id="96" name="ZoneTexte 95">
            <a:extLst>
              <a:ext uri="{FF2B5EF4-FFF2-40B4-BE49-F238E27FC236}">
                <a16:creationId xmlns:a16="http://schemas.microsoft.com/office/drawing/2014/main" id="{EDCB35CD-F867-4D8D-936D-49C9FF6D1490}"/>
              </a:ext>
            </a:extLst>
          </p:cNvPr>
          <p:cNvSpPr txBox="1"/>
          <p:nvPr/>
        </p:nvSpPr>
        <p:spPr>
          <a:xfrm>
            <a:off x="18307" y="32856436"/>
            <a:ext cx="15139987" cy="1077218"/>
          </a:xfrm>
          <a:prstGeom prst="rect">
            <a:avLst/>
          </a:prstGeom>
          <a:noFill/>
        </p:spPr>
        <p:txBody>
          <a:bodyPr wrap="square" rtlCol="0">
            <a:spAutoFit/>
          </a:bodyPr>
          <a:lstStyle/>
          <a:p>
            <a:pPr lvl="0" algn="ctr">
              <a:defRPr/>
            </a:pPr>
            <a:r>
              <a:rPr lang="fr-FR" sz="3200" i="1" dirty="0">
                <a:solidFill>
                  <a:srgbClr val="09B4E9"/>
                </a:solidFill>
                <a:latin typeface="Berlin Sans FB Demi" panose="020E0802020502020306" pitchFamily="34" charset="0"/>
              </a:rPr>
              <a:t>Pour chacun de ces secteurs, quels facteurs prendre en compte ? Quelle influence ont-ils ?</a:t>
            </a:r>
            <a:endParaRPr lang="fr-FR" sz="2800" i="1" dirty="0">
              <a:solidFill>
                <a:srgbClr val="09B4E9"/>
              </a:solidFill>
              <a:latin typeface="Arial"/>
            </a:endParaRPr>
          </a:p>
        </p:txBody>
      </p:sp>
      <p:sp>
        <p:nvSpPr>
          <p:cNvPr id="97" name="ZoneTexte 96"/>
          <p:cNvSpPr txBox="1"/>
          <p:nvPr/>
        </p:nvSpPr>
        <p:spPr>
          <a:xfrm>
            <a:off x="407396" y="37736684"/>
            <a:ext cx="3931391" cy="461665"/>
          </a:xfrm>
          <a:prstGeom prst="rect">
            <a:avLst/>
          </a:prstGeom>
          <a:noFill/>
        </p:spPr>
        <p:txBody>
          <a:bodyPr wrap="square" rtlCol="0">
            <a:spAutoFit/>
          </a:bodyPr>
          <a:lstStyle/>
          <a:p>
            <a:pPr algn="just"/>
            <a:r>
              <a:rPr lang="fr-FR" sz="2400" u="sng" dirty="0">
                <a:solidFill>
                  <a:schemeClr val="accent6">
                    <a:lumMod val="60000"/>
                    <a:lumOff val="40000"/>
                  </a:schemeClr>
                </a:solidFill>
                <a:latin typeface="Berlin Sans FB Demi" panose="020E0802020502020306" pitchFamily="34" charset="0"/>
              </a:rPr>
              <a:t>Le temps de vie de l’objet </a:t>
            </a:r>
            <a:r>
              <a:rPr lang="fr-FR" sz="2400" dirty="0">
                <a:solidFill>
                  <a:schemeClr val="accent6">
                    <a:lumMod val="60000"/>
                    <a:lumOff val="40000"/>
                  </a:schemeClr>
                </a:solidFill>
                <a:latin typeface="Berlin Sans FB Demi" panose="020E0802020502020306" pitchFamily="34" charset="0"/>
              </a:rPr>
              <a:t>: </a:t>
            </a:r>
          </a:p>
        </p:txBody>
      </p:sp>
      <p:sp>
        <p:nvSpPr>
          <p:cNvPr id="98" name="ZoneTexte 97"/>
          <p:cNvSpPr txBox="1"/>
          <p:nvPr/>
        </p:nvSpPr>
        <p:spPr>
          <a:xfrm>
            <a:off x="378347" y="33861646"/>
            <a:ext cx="11996434" cy="1569660"/>
          </a:xfrm>
          <a:prstGeom prst="rect">
            <a:avLst/>
          </a:prstGeom>
          <a:noFill/>
        </p:spPr>
        <p:txBody>
          <a:bodyPr wrap="square" rtlCol="0">
            <a:spAutoFit/>
          </a:bodyPr>
          <a:lstStyle/>
          <a:p>
            <a:pPr algn="just"/>
            <a:r>
              <a:rPr lang="fr-FR" sz="2400" u="sng" dirty="0">
                <a:solidFill>
                  <a:schemeClr val="accent6">
                    <a:lumMod val="60000"/>
                    <a:lumOff val="40000"/>
                  </a:schemeClr>
                </a:solidFill>
                <a:latin typeface="Berlin Sans FB Demi" panose="020E0802020502020306" pitchFamily="34" charset="0"/>
              </a:rPr>
              <a:t>Le taux de collecte</a:t>
            </a:r>
            <a:r>
              <a:rPr lang="fr-FR" sz="2400" dirty="0">
                <a:solidFill>
                  <a:schemeClr val="accent6">
                    <a:lumMod val="60000"/>
                    <a:lumOff val="40000"/>
                  </a:schemeClr>
                </a:solidFill>
                <a:latin typeface="Berlin Sans FB Demi" panose="020E0802020502020306" pitchFamily="34" charset="0"/>
              </a:rPr>
              <a:t> :</a:t>
            </a:r>
          </a:p>
          <a:p>
            <a:pPr algn="just"/>
            <a:r>
              <a:rPr lang="fr-FR" sz="2400" dirty="0">
                <a:latin typeface="Berlin Sans FB Demi" panose="020E0802020502020306" pitchFamily="34" charset="0"/>
              </a:rPr>
              <a:t>Un objet en fin de vie n’est pas nécessairement récupéré pour être recyclé. Par exemple, seulement </a:t>
            </a:r>
            <a:r>
              <a:rPr lang="fr-FR" sz="2400" dirty="0">
                <a:solidFill>
                  <a:schemeClr val="accent1">
                    <a:lumMod val="75000"/>
                  </a:schemeClr>
                </a:solidFill>
                <a:latin typeface="Berlin Sans FB Demi" panose="020E0802020502020306" pitchFamily="34" charset="0"/>
              </a:rPr>
              <a:t>44,8%</a:t>
            </a:r>
            <a:r>
              <a:rPr lang="fr-FR" sz="2400" dirty="0">
                <a:latin typeface="Berlin Sans FB Demi" panose="020E0802020502020306" pitchFamily="34" charset="0"/>
              </a:rPr>
              <a:t> des DEEE (Déchets des Equipements Electriques et Electroniques) étaient collectés en 2018. </a:t>
            </a:r>
            <a:r>
              <a:rPr lang="fr-FR" sz="2400" baseline="30000" dirty="0">
                <a:latin typeface="Berlin Sans FB Demi" panose="020E0802020502020306" pitchFamily="34" charset="0"/>
              </a:rPr>
              <a:t>(1)</a:t>
            </a:r>
          </a:p>
        </p:txBody>
      </p:sp>
      <p:sp>
        <p:nvSpPr>
          <p:cNvPr id="99" name="ZoneTexte 98"/>
          <p:cNvSpPr txBox="1"/>
          <p:nvPr/>
        </p:nvSpPr>
        <p:spPr>
          <a:xfrm>
            <a:off x="407394" y="35789684"/>
            <a:ext cx="11996434" cy="1569660"/>
          </a:xfrm>
          <a:prstGeom prst="rect">
            <a:avLst/>
          </a:prstGeom>
          <a:noFill/>
        </p:spPr>
        <p:txBody>
          <a:bodyPr wrap="square" rtlCol="0">
            <a:spAutoFit/>
          </a:bodyPr>
          <a:lstStyle/>
          <a:p>
            <a:pPr algn="just"/>
            <a:r>
              <a:rPr lang="fr-FR" sz="2400" u="sng" dirty="0">
                <a:solidFill>
                  <a:schemeClr val="accent6">
                    <a:lumMod val="60000"/>
                    <a:lumOff val="40000"/>
                  </a:schemeClr>
                </a:solidFill>
                <a:latin typeface="Berlin Sans FB Demi" panose="020E0802020502020306" pitchFamily="34" charset="0"/>
              </a:rPr>
              <a:t>Le taux de recyclage</a:t>
            </a:r>
            <a:r>
              <a:rPr lang="fr-FR" sz="2400" dirty="0">
                <a:solidFill>
                  <a:schemeClr val="accent6">
                    <a:lumMod val="60000"/>
                    <a:lumOff val="40000"/>
                  </a:schemeClr>
                </a:solidFill>
                <a:latin typeface="Berlin Sans FB Demi" panose="020E0802020502020306" pitchFamily="34" charset="0"/>
              </a:rPr>
              <a:t> :</a:t>
            </a:r>
          </a:p>
          <a:p>
            <a:pPr algn="just"/>
            <a:r>
              <a:rPr lang="fr-FR" sz="2400" dirty="0">
                <a:latin typeface="Berlin Sans FB Demi" panose="020E0802020502020306" pitchFamily="34" charset="0"/>
              </a:rPr>
              <a:t>Même si un objet est recyclé, on ne peut pas récupérer la totalité du cuivre qu’il contient. Par exemple, </a:t>
            </a:r>
            <a:r>
              <a:rPr lang="fr-FR" sz="2400" dirty="0">
                <a:solidFill>
                  <a:schemeClr val="accent1">
                    <a:lumMod val="75000"/>
                  </a:schemeClr>
                </a:solidFill>
                <a:latin typeface="Berlin Sans FB Demi" panose="020E0802020502020306" pitchFamily="34" charset="0"/>
              </a:rPr>
              <a:t>30%</a:t>
            </a:r>
            <a:r>
              <a:rPr lang="fr-FR" sz="2400" dirty="0">
                <a:latin typeface="Berlin Sans FB Demi" panose="020E0802020502020306" pitchFamily="34" charset="0"/>
              </a:rPr>
              <a:t> du cuivre contenu dans un écran était effectivement récupéré en 2017. </a:t>
            </a:r>
            <a:r>
              <a:rPr lang="fr-FR" sz="2400" baseline="30000" dirty="0">
                <a:latin typeface="Berlin Sans FB Demi" panose="020E0802020502020306" pitchFamily="34" charset="0"/>
              </a:rPr>
              <a:t>(2)</a:t>
            </a:r>
          </a:p>
        </p:txBody>
      </p:sp>
      <p:sp>
        <p:nvSpPr>
          <p:cNvPr id="16" name="ZoneTexte 15"/>
          <p:cNvSpPr txBox="1"/>
          <p:nvPr/>
        </p:nvSpPr>
        <p:spPr>
          <a:xfrm>
            <a:off x="15506455" y="37057376"/>
            <a:ext cx="14420490" cy="3166824"/>
          </a:xfrm>
          <a:prstGeom prst="roundRect">
            <a:avLst/>
          </a:prstGeom>
          <a:ln w="38100"/>
        </p:spPr>
        <p:style>
          <a:lnRef idx="2">
            <a:schemeClr val="accent6"/>
          </a:lnRef>
          <a:fillRef idx="1">
            <a:schemeClr val="lt1"/>
          </a:fillRef>
          <a:effectRef idx="0">
            <a:schemeClr val="accent6"/>
          </a:effectRef>
          <a:fontRef idx="minor">
            <a:schemeClr val="dk1"/>
          </a:fontRef>
        </p:style>
        <p:txBody>
          <a:bodyPr wrap="square" rtlCol="0">
            <a:spAutoFit/>
          </a:bodyPr>
          <a:lstStyle/>
          <a:p>
            <a:r>
              <a:rPr lang="fr-FR" sz="2000" dirty="0"/>
              <a:t>Sources :</a:t>
            </a:r>
          </a:p>
          <a:p>
            <a:pPr marL="457200" indent="-457200">
              <a:buAutoNum type="arabicParenBoth"/>
            </a:pPr>
            <a:r>
              <a:rPr lang="fr-FR" sz="2000" dirty="0"/>
              <a:t>ADEME, </a:t>
            </a:r>
            <a:r>
              <a:rPr lang="fr-FR" sz="2000" dirty="0" err="1"/>
              <a:t>Erwann</a:t>
            </a:r>
            <a:r>
              <a:rPr lang="fr-FR" sz="2000" dirty="0"/>
              <a:t> FANGEAT. Groupement Deloitte Développement Durable, Alice DEPROUW (In Extenso Innovation Croissance), Marion JOVER (IEIC), Mathilde BORIE (IEIC). 2019. Rapport Annuel du registre des déchets d’équipements électriques et électroniques–données 2018. 112 pages.</a:t>
            </a:r>
          </a:p>
          <a:p>
            <a:pPr marL="457200" indent="-457200">
              <a:buAutoNum type="arabicParenBoth"/>
            </a:pPr>
            <a:r>
              <a:rPr lang="fr-FR" sz="2000" dirty="0"/>
              <a:t>Rachel Horta </a:t>
            </a:r>
            <a:r>
              <a:rPr lang="fr-FR" sz="2000" dirty="0" err="1"/>
              <a:t>Arduin</a:t>
            </a:r>
            <a:r>
              <a:rPr lang="fr-FR" sz="2000" dirty="0"/>
              <a:t>, Fabrice </a:t>
            </a:r>
            <a:r>
              <a:rPr lang="fr-FR" sz="2000" dirty="0" err="1"/>
              <a:t>Mathieux</a:t>
            </a:r>
            <a:r>
              <a:rPr lang="fr-FR" sz="2000" dirty="0"/>
              <a:t>, Jaco </a:t>
            </a:r>
            <a:r>
              <a:rPr lang="fr-FR" sz="2000" dirty="0" err="1"/>
              <a:t>Huisman</a:t>
            </a:r>
            <a:r>
              <a:rPr lang="fr-FR" sz="2000" dirty="0"/>
              <a:t>, Gian Andrea </a:t>
            </a:r>
            <a:r>
              <a:rPr lang="fr-FR" sz="2000" dirty="0" err="1"/>
              <a:t>Blengini</a:t>
            </a:r>
            <a:r>
              <a:rPr lang="fr-FR" sz="2000" dirty="0"/>
              <a:t>, Carole </a:t>
            </a:r>
            <a:r>
              <a:rPr lang="fr-FR" sz="2000" dirty="0" err="1"/>
              <a:t>Charbuillet</a:t>
            </a:r>
            <a:r>
              <a:rPr lang="fr-FR" sz="2000" dirty="0"/>
              <a:t>, Michelle Wagner, Cornelis Peter </a:t>
            </a:r>
            <a:r>
              <a:rPr lang="fr-FR" sz="2000" dirty="0" err="1"/>
              <a:t>Baldé</a:t>
            </a:r>
            <a:r>
              <a:rPr lang="fr-FR" sz="2000" dirty="0"/>
              <a:t>, Nicolas Perry, </a:t>
            </a:r>
            <a:r>
              <a:rPr lang="fr-FR" sz="2000" dirty="0" err="1"/>
              <a:t>Novel</a:t>
            </a:r>
            <a:r>
              <a:rPr lang="fr-FR" sz="2000" dirty="0"/>
              <a:t> </a:t>
            </a:r>
            <a:r>
              <a:rPr lang="fr-FR" sz="2000" dirty="0" err="1"/>
              <a:t>indicators</a:t>
            </a:r>
            <a:r>
              <a:rPr lang="fr-FR" sz="2000" dirty="0"/>
              <a:t> to </a:t>
            </a:r>
            <a:r>
              <a:rPr lang="fr-FR" sz="2000" dirty="0" err="1"/>
              <a:t>better</a:t>
            </a:r>
            <a:r>
              <a:rPr lang="fr-FR" sz="2000" dirty="0"/>
              <a:t> monitor the collection and </a:t>
            </a:r>
            <a:r>
              <a:rPr lang="fr-FR" sz="2000" dirty="0" err="1"/>
              <a:t>recovery</a:t>
            </a:r>
            <a:r>
              <a:rPr lang="fr-FR" sz="2000" dirty="0"/>
              <a:t> of (</a:t>
            </a:r>
            <a:r>
              <a:rPr lang="fr-FR" sz="2000" dirty="0" err="1"/>
              <a:t>critical</a:t>
            </a:r>
            <a:r>
              <a:rPr lang="fr-FR" sz="2000" dirty="0"/>
              <a:t>) </a:t>
            </a:r>
            <a:r>
              <a:rPr lang="fr-FR" sz="2000" dirty="0" err="1"/>
              <a:t>raw</a:t>
            </a:r>
            <a:r>
              <a:rPr lang="fr-FR" sz="2000" dirty="0"/>
              <a:t> </a:t>
            </a:r>
            <a:r>
              <a:rPr lang="fr-FR" sz="2000" dirty="0" err="1"/>
              <a:t>materials</a:t>
            </a:r>
            <a:r>
              <a:rPr lang="fr-FR" sz="2000" dirty="0"/>
              <a:t> in WEEE: Focus on </a:t>
            </a:r>
            <a:r>
              <a:rPr lang="fr-FR" sz="2000" dirty="0" err="1"/>
              <a:t>screens</a:t>
            </a:r>
            <a:r>
              <a:rPr lang="fr-FR" sz="2000" dirty="0"/>
              <a:t>, </a:t>
            </a:r>
            <a:r>
              <a:rPr lang="fr-FR" sz="2000" dirty="0" err="1"/>
              <a:t>Resources</a:t>
            </a:r>
            <a:r>
              <a:rPr lang="fr-FR" sz="2000" dirty="0"/>
              <a:t>, Conservation and </a:t>
            </a:r>
            <a:r>
              <a:rPr lang="fr-FR" sz="2000" dirty="0" err="1"/>
              <a:t>Recycling,Volume</a:t>
            </a:r>
            <a:r>
              <a:rPr lang="fr-FR" sz="2000" dirty="0"/>
              <a:t> 157,2020,104772, ISSN 0921-3449, </a:t>
            </a:r>
            <a:r>
              <a:rPr lang="fr-FR" sz="2000" dirty="0">
                <a:hlinkClick r:id="rId7"/>
              </a:rPr>
              <a:t>https://doi.org/10.1016/j.resconrec.2020.104772</a:t>
            </a:r>
            <a:endParaRPr lang="fr-FR" sz="2000" dirty="0"/>
          </a:p>
          <a:p>
            <a:pPr marL="457200" indent="-457200">
              <a:buAutoNum type="arabicParenBoth"/>
            </a:pPr>
            <a:r>
              <a:rPr lang="fr-FR" sz="2000" dirty="0"/>
              <a:t>TODO</a:t>
            </a:r>
          </a:p>
        </p:txBody>
      </p:sp>
      <p:graphicFrame>
        <p:nvGraphicFramePr>
          <p:cNvPr id="27" name="Graphique 26"/>
          <p:cNvGraphicFramePr/>
          <p:nvPr>
            <p:extLst>
              <p:ext uri="{D42A27DB-BD31-4B8C-83A1-F6EECF244321}">
                <p14:modId xmlns:p14="http://schemas.microsoft.com/office/powerpoint/2010/main" val="3509611568"/>
              </p:ext>
            </p:extLst>
          </p:nvPr>
        </p:nvGraphicFramePr>
        <p:xfrm>
          <a:off x="2555223" y="38258598"/>
          <a:ext cx="3689952" cy="2459968"/>
        </p:xfrm>
        <a:graphic>
          <a:graphicData uri="http://schemas.openxmlformats.org/drawingml/2006/chart">
            <c:chart xmlns:c="http://schemas.openxmlformats.org/drawingml/2006/chart" xmlns:r="http://schemas.openxmlformats.org/officeDocument/2006/relationships" r:id="rId8"/>
          </a:graphicData>
        </a:graphic>
      </p:graphicFrame>
      <p:sp>
        <p:nvSpPr>
          <p:cNvPr id="14336" name="ZoneTexte 14335"/>
          <p:cNvSpPr txBox="1"/>
          <p:nvPr/>
        </p:nvSpPr>
        <p:spPr>
          <a:xfrm>
            <a:off x="509470" y="38499670"/>
            <a:ext cx="2045753" cy="307777"/>
          </a:xfrm>
          <a:prstGeom prst="rect">
            <a:avLst/>
          </a:prstGeom>
          <a:noFill/>
        </p:spPr>
        <p:txBody>
          <a:bodyPr wrap="none" rtlCol="0">
            <a:spAutoFit/>
          </a:bodyPr>
          <a:lstStyle/>
          <a:p>
            <a:pPr algn="r"/>
            <a:r>
              <a:rPr lang="fr-FR" sz="1400" dirty="0">
                <a:latin typeface="Berlin Sans FB Demi" panose="020E0802020502020306" pitchFamily="34" charset="0"/>
              </a:rPr>
              <a:t>Appareils électroniques</a:t>
            </a:r>
          </a:p>
        </p:txBody>
      </p:sp>
      <p:sp>
        <p:nvSpPr>
          <p:cNvPr id="108" name="ZoneTexte 107"/>
          <p:cNvSpPr txBox="1"/>
          <p:nvPr/>
        </p:nvSpPr>
        <p:spPr>
          <a:xfrm>
            <a:off x="112175" y="38986011"/>
            <a:ext cx="2451312" cy="307777"/>
          </a:xfrm>
          <a:prstGeom prst="rect">
            <a:avLst/>
          </a:prstGeom>
          <a:noFill/>
        </p:spPr>
        <p:txBody>
          <a:bodyPr wrap="none" rtlCol="0">
            <a:spAutoFit/>
          </a:bodyPr>
          <a:lstStyle/>
          <a:p>
            <a:pPr algn="r"/>
            <a:r>
              <a:rPr lang="fr-FR" sz="1400" dirty="0">
                <a:latin typeface="Berlin Sans FB Demi" panose="020E0802020502020306" pitchFamily="34" charset="0"/>
              </a:rPr>
              <a:t>Equipement électroménager</a:t>
            </a:r>
          </a:p>
        </p:txBody>
      </p:sp>
      <p:sp>
        <p:nvSpPr>
          <p:cNvPr id="109" name="ZoneTexte 108"/>
          <p:cNvSpPr txBox="1"/>
          <p:nvPr/>
        </p:nvSpPr>
        <p:spPr>
          <a:xfrm>
            <a:off x="1639836" y="39466935"/>
            <a:ext cx="923651" cy="307777"/>
          </a:xfrm>
          <a:prstGeom prst="rect">
            <a:avLst/>
          </a:prstGeom>
          <a:noFill/>
        </p:spPr>
        <p:txBody>
          <a:bodyPr wrap="none" rtlCol="0">
            <a:spAutoFit/>
          </a:bodyPr>
          <a:lstStyle/>
          <a:p>
            <a:pPr algn="r"/>
            <a:r>
              <a:rPr lang="fr-FR" sz="1400" dirty="0">
                <a:latin typeface="Berlin Sans FB Demi" panose="020E0802020502020306" pitchFamily="34" charset="0"/>
              </a:rPr>
              <a:t>Véhicules</a:t>
            </a:r>
          </a:p>
        </p:txBody>
      </p:sp>
      <p:sp>
        <p:nvSpPr>
          <p:cNvPr id="110" name="ZoneTexte 109"/>
          <p:cNvSpPr txBox="1"/>
          <p:nvPr/>
        </p:nvSpPr>
        <p:spPr>
          <a:xfrm>
            <a:off x="1530205" y="39947859"/>
            <a:ext cx="1002198" cy="307777"/>
          </a:xfrm>
          <a:prstGeom prst="rect">
            <a:avLst/>
          </a:prstGeom>
          <a:noFill/>
        </p:spPr>
        <p:txBody>
          <a:bodyPr wrap="none" rtlCol="0">
            <a:spAutoFit/>
          </a:bodyPr>
          <a:lstStyle/>
          <a:p>
            <a:pPr algn="r"/>
            <a:r>
              <a:rPr lang="fr-FR" sz="1400" dirty="0">
                <a:latin typeface="Berlin Sans FB Demi" panose="020E0802020502020306" pitchFamily="34" charset="0"/>
              </a:rPr>
              <a:t>Bâtiments</a:t>
            </a:r>
          </a:p>
        </p:txBody>
      </p:sp>
      <p:graphicFrame>
        <p:nvGraphicFramePr>
          <p:cNvPr id="14337" name="Diagramme 14336"/>
          <p:cNvGraphicFramePr/>
          <p:nvPr>
            <p:extLst>
              <p:ext uri="{D42A27DB-BD31-4B8C-83A1-F6EECF244321}">
                <p14:modId xmlns:p14="http://schemas.microsoft.com/office/powerpoint/2010/main" val="474681184"/>
              </p:ext>
            </p:extLst>
          </p:nvPr>
        </p:nvGraphicFramePr>
        <p:xfrm>
          <a:off x="8821636" y="37570124"/>
          <a:ext cx="4935748" cy="329049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4340" name="ZoneTexte 14339"/>
          <p:cNvSpPr txBox="1"/>
          <p:nvPr/>
        </p:nvSpPr>
        <p:spPr>
          <a:xfrm>
            <a:off x="12779604" y="32239466"/>
            <a:ext cx="2337563" cy="600164"/>
          </a:xfrm>
          <a:prstGeom prst="rect">
            <a:avLst/>
          </a:prstGeom>
          <a:noFill/>
        </p:spPr>
        <p:txBody>
          <a:bodyPr wrap="none" rtlCol="0">
            <a:spAutoFit/>
          </a:bodyPr>
          <a:lstStyle/>
          <a:p>
            <a:pPr algn="r"/>
            <a:r>
              <a:rPr lang="fr-FR" sz="1100" dirty="0">
                <a:latin typeface="Berlin Sans FB Demi" panose="020E0802020502020306" pitchFamily="34" charset="0"/>
              </a:rPr>
              <a:t>(3)</a:t>
            </a:r>
          </a:p>
          <a:p>
            <a:pPr algn="r"/>
            <a:r>
              <a:rPr lang="fr-FR" sz="1100" dirty="0">
                <a:latin typeface="Berlin Sans FB Demi" panose="020E0802020502020306" pitchFamily="34" charset="0"/>
              </a:rPr>
              <a:t>(milliers de tonnes)</a:t>
            </a:r>
          </a:p>
          <a:p>
            <a:pPr algn="r"/>
            <a:r>
              <a:rPr lang="fr-FR" sz="1100" dirty="0">
                <a:latin typeface="Berlin Sans FB Demi" panose="020E0802020502020306" pitchFamily="34" charset="0"/>
              </a:rPr>
              <a:t>(le graphique n’est pas à l’échelle)</a:t>
            </a:r>
          </a:p>
        </p:txBody>
      </p:sp>
      <p:sp>
        <p:nvSpPr>
          <p:cNvPr id="14341" name="ZoneTexte 14340"/>
          <p:cNvSpPr txBox="1"/>
          <p:nvPr/>
        </p:nvSpPr>
        <p:spPr>
          <a:xfrm>
            <a:off x="5401237" y="40585354"/>
            <a:ext cx="1047082" cy="261610"/>
          </a:xfrm>
          <a:prstGeom prst="rect">
            <a:avLst/>
          </a:prstGeom>
          <a:noFill/>
        </p:spPr>
        <p:txBody>
          <a:bodyPr wrap="none" rtlCol="0">
            <a:spAutoFit/>
          </a:bodyPr>
          <a:lstStyle/>
          <a:p>
            <a:r>
              <a:rPr lang="fr-FR" sz="1100" i="1" dirty="0">
                <a:latin typeface="Berlin Sans FB Demi" panose="020E0802020502020306" pitchFamily="34" charset="0"/>
              </a:rPr>
              <a:t>(estimations)</a:t>
            </a:r>
          </a:p>
        </p:txBody>
      </p:sp>
      <p:pic>
        <p:nvPicPr>
          <p:cNvPr id="45" name="Google Shape;111;p1">
            <a:extLst>
              <a:ext uri="{FF2B5EF4-FFF2-40B4-BE49-F238E27FC236}">
                <a16:creationId xmlns:a16="http://schemas.microsoft.com/office/drawing/2014/main" id="{01CFA2A8-C94D-4229-8105-FF264702F35F}"/>
              </a:ext>
            </a:extLst>
          </p:cNvPr>
          <p:cNvPicPr preferRelativeResize="0"/>
          <p:nvPr/>
        </p:nvPicPr>
        <p:blipFill>
          <a:blip r:embed="rId14">
            <a:alphaModFix/>
          </a:blip>
          <a:stretch>
            <a:fillRect/>
          </a:stretch>
        </p:blipFill>
        <p:spPr>
          <a:xfrm>
            <a:off x="16936240" y="29229124"/>
            <a:ext cx="10593899" cy="7490211"/>
          </a:xfrm>
          <a:prstGeom prst="rect">
            <a:avLst/>
          </a:prstGeom>
          <a:noFill/>
          <a:ln>
            <a:noFill/>
          </a:ln>
        </p:spPr>
      </p:pic>
      <p:grpSp>
        <p:nvGrpSpPr>
          <p:cNvPr id="46" name="Google Shape;112;p1">
            <a:extLst>
              <a:ext uri="{FF2B5EF4-FFF2-40B4-BE49-F238E27FC236}">
                <a16:creationId xmlns:a16="http://schemas.microsoft.com/office/drawing/2014/main" id="{7AB4EA1E-81F2-433D-9A53-8F2D63387439}"/>
              </a:ext>
            </a:extLst>
          </p:cNvPr>
          <p:cNvGrpSpPr/>
          <p:nvPr/>
        </p:nvGrpSpPr>
        <p:grpSpPr>
          <a:xfrm>
            <a:off x="267800" y="6138566"/>
            <a:ext cx="9876600" cy="4197600"/>
            <a:chOff x="267800" y="7023250"/>
            <a:chExt cx="9876600" cy="4197600"/>
          </a:xfrm>
        </p:grpSpPr>
        <p:sp>
          <p:nvSpPr>
            <p:cNvPr id="47" name="Google Shape;113;p1">
              <a:extLst>
                <a:ext uri="{FF2B5EF4-FFF2-40B4-BE49-F238E27FC236}">
                  <a16:creationId xmlns:a16="http://schemas.microsoft.com/office/drawing/2014/main" id="{F2F4484E-0D35-4A85-8FDB-BBE0F01C8AC8}"/>
                </a:ext>
              </a:extLst>
            </p:cNvPr>
            <p:cNvSpPr/>
            <p:nvPr/>
          </p:nvSpPr>
          <p:spPr>
            <a:xfrm>
              <a:off x="267800" y="7023250"/>
              <a:ext cx="9876600" cy="4197600"/>
            </a:xfrm>
            <a:prstGeom prst="roundRect">
              <a:avLst>
                <a:gd name="adj" fmla="val 16667"/>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sz="2400">
                <a:solidFill>
                  <a:schemeClr val="dk1"/>
                </a:solidFill>
              </a:endParaRPr>
            </a:p>
            <a:p>
              <a:pPr marL="0" lvl="0" indent="0" algn="just" rtl="0">
                <a:spcBef>
                  <a:spcPts val="0"/>
                </a:spcBef>
                <a:spcAft>
                  <a:spcPts val="0"/>
                </a:spcAft>
                <a:buNone/>
              </a:pPr>
              <a:endParaRPr sz="2400">
                <a:solidFill>
                  <a:schemeClr val="dk1"/>
                </a:solidFill>
              </a:endParaRPr>
            </a:p>
            <a:p>
              <a:pPr marL="0" lvl="0" indent="0" algn="just" rtl="0">
                <a:spcBef>
                  <a:spcPts val="0"/>
                </a:spcBef>
                <a:spcAft>
                  <a:spcPts val="0"/>
                </a:spcAft>
                <a:buClr>
                  <a:schemeClr val="dk1"/>
                </a:buClr>
                <a:buSzPts val="1100"/>
                <a:buFont typeface="Arial"/>
                <a:buNone/>
              </a:pPr>
              <a:r>
                <a:rPr lang="fr-FR" sz="2400">
                  <a:solidFill>
                    <a:schemeClr val="dk1"/>
                  </a:solidFill>
                </a:rPr>
                <a:t>Le recyclage est un procédé de traitement des déchets et de réintroduction des matériaux qui en sont issus dans le cycle de production d'autres produits équivalents ou différents. Le recyclage permet de réduire les volumes de déchets, et donc leur pollution, et de préserver les ressources naturelles en réutilisant des matières premières déjà extraites.</a:t>
              </a:r>
              <a:endParaRPr sz="2400">
                <a:solidFill>
                  <a:schemeClr val="dk1"/>
                </a:solidFill>
              </a:endParaRPr>
            </a:p>
            <a:p>
              <a:pPr marL="0" lvl="0" indent="0" algn="just" rtl="0">
                <a:spcBef>
                  <a:spcPts val="0"/>
                </a:spcBef>
                <a:spcAft>
                  <a:spcPts val="0"/>
                </a:spcAft>
                <a:buClr>
                  <a:schemeClr val="dk1"/>
                </a:buClr>
                <a:buSzPts val="1100"/>
                <a:buFont typeface="Arial"/>
                <a:buNone/>
              </a:pPr>
              <a:r>
                <a:rPr lang="fr-FR" sz="2400">
                  <a:solidFill>
                    <a:schemeClr val="dk1"/>
                  </a:solidFill>
                </a:rPr>
                <a:t>Deux problèmes principaux apparaissent: la dispersion et le rendement</a:t>
              </a:r>
              <a:endParaRPr/>
            </a:p>
          </p:txBody>
        </p:sp>
        <p:sp>
          <p:nvSpPr>
            <p:cNvPr id="48" name="Google Shape;114;p1">
              <a:extLst>
                <a:ext uri="{FF2B5EF4-FFF2-40B4-BE49-F238E27FC236}">
                  <a16:creationId xmlns:a16="http://schemas.microsoft.com/office/drawing/2014/main" id="{38390F01-CDF3-41E5-A5EB-97752D0FAE22}"/>
                </a:ext>
              </a:extLst>
            </p:cNvPr>
            <p:cNvSpPr txBox="1"/>
            <p:nvPr/>
          </p:nvSpPr>
          <p:spPr>
            <a:xfrm>
              <a:off x="695150" y="7023250"/>
              <a:ext cx="48414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4100" b="1">
                  <a:latin typeface="Lora"/>
                  <a:ea typeface="Lora"/>
                  <a:cs typeface="Lora"/>
                  <a:sym typeface="Lora"/>
                </a:rPr>
                <a:t>Parlons recyclage !</a:t>
              </a:r>
              <a:endParaRPr sz="4100" b="1">
                <a:latin typeface="Lora"/>
                <a:ea typeface="Lora"/>
                <a:cs typeface="Lora"/>
                <a:sym typeface="Lora"/>
              </a:endParaRPr>
            </a:p>
          </p:txBody>
        </p:sp>
      </p:grpSp>
      <p:grpSp>
        <p:nvGrpSpPr>
          <p:cNvPr id="49" name="Google Shape;115;p1">
            <a:extLst>
              <a:ext uri="{FF2B5EF4-FFF2-40B4-BE49-F238E27FC236}">
                <a16:creationId xmlns:a16="http://schemas.microsoft.com/office/drawing/2014/main" id="{DE6D2AA0-4081-401B-9176-BEC6463598C1}"/>
              </a:ext>
            </a:extLst>
          </p:cNvPr>
          <p:cNvGrpSpPr/>
          <p:nvPr/>
        </p:nvGrpSpPr>
        <p:grpSpPr>
          <a:xfrm>
            <a:off x="22137925" y="6210341"/>
            <a:ext cx="8054400" cy="5314800"/>
            <a:chOff x="22137925" y="7095025"/>
            <a:chExt cx="8054400" cy="5314800"/>
          </a:xfrm>
        </p:grpSpPr>
        <p:sp>
          <p:nvSpPr>
            <p:cNvPr id="50" name="Google Shape;116;p1">
              <a:extLst>
                <a:ext uri="{FF2B5EF4-FFF2-40B4-BE49-F238E27FC236}">
                  <a16:creationId xmlns:a16="http://schemas.microsoft.com/office/drawing/2014/main" id="{EA0E58B5-944A-4EA4-B8EE-AD3D08DF3297}"/>
                </a:ext>
              </a:extLst>
            </p:cNvPr>
            <p:cNvSpPr/>
            <p:nvPr/>
          </p:nvSpPr>
          <p:spPr>
            <a:xfrm>
              <a:off x="22137925" y="7095025"/>
              <a:ext cx="8054400" cy="5314800"/>
            </a:xfrm>
            <a:prstGeom prst="roundRect">
              <a:avLst>
                <a:gd name="adj" fmla="val 16667"/>
              </a:avLst>
            </a:prstGeom>
            <a:gradFill>
              <a:gsLst>
                <a:gs pos="0">
                  <a:srgbClr val="DCECD5"/>
                </a:gs>
                <a:gs pos="100000">
                  <a:srgbClr val="93BC8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endParaRPr sz="2800" u="sng">
                <a:solidFill>
                  <a:schemeClr val="dk1"/>
                </a:solidFill>
              </a:endParaRPr>
            </a:p>
            <a:p>
              <a:pPr marL="0" lvl="0" indent="0" algn="just" rtl="0">
                <a:lnSpc>
                  <a:spcPct val="115000"/>
                </a:lnSpc>
                <a:spcBef>
                  <a:spcPts val="0"/>
                </a:spcBef>
                <a:spcAft>
                  <a:spcPts val="0"/>
                </a:spcAft>
                <a:buNone/>
              </a:pPr>
              <a:endParaRPr sz="2800" u="sng">
                <a:solidFill>
                  <a:schemeClr val="dk1"/>
                </a:solidFill>
              </a:endParaRPr>
            </a:p>
            <a:p>
              <a:pPr marL="0" lvl="0" indent="0" algn="just" rtl="0">
                <a:lnSpc>
                  <a:spcPct val="115000"/>
                </a:lnSpc>
                <a:spcBef>
                  <a:spcPts val="0"/>
                </a:spcBef>
                <a:spcAft>
                  <a:spcPts val="0"/>
                </a:spcAft>
                <a:buNone/>
              </a:pPr>
              <a:endParaRPr sz="2800" u="sng">
                <a:solidFill>
                  <a:schemeClr val="dk1"/>
                </a:solidFill>
              </a:endParaRPr>
            </a:p>
            <a:p>
              <a:pPr marL="0" lvl="0" indent="0" algn="just" rtl="0">
                <a:lnSpc>
                  <a:spcPct val="115000"/>
                </a:lnSpc>
                <a:spcBef>
                  <a:spcPts val="0"/>
                </a:spcBef>
                <a:spcAft>
                  <a:spcPts val="0"/>
                </a:spcAft>
                <a:buNone/>
              </a:pPr>
              <a:r>
                <a:rPr lang="fr-FR" sz="2800" u="sng">
                  <a:solidFill>
                    <a:schemeClr val="dk1"/>
                  </a:solidFill>
                </a:rPr>
                <a:t>Avantages du recyclage du cuivre:</a:t>
              </a:r>
              <a:endParaRPr sz="2800" u="sng">
                <a:solidFill>
                  <a:srgbClr val="222222"/>
                </a:solidFill>
                <a:highlight>
                  <a:schemeClr val="lt1"/>
                </a:highlight>
              </a:endParaRPr>
            </a:p>
            <a:p>
              <a:pPr marL="0" lvl="0" indent="0" algn="just" rtl="0">
                <a:lnSpc>
                  <a:spcPct val="115000"/>
                </a:lnSpc>
                <a:spcBef>
                  <a:spcPts val="0"/>
                </a:spcBef>
                <a:spcAft>
                  <a:spcPts val="0"/>
                </a:spcAft>
                <a:buNone/>
              </a:pPr>
              <a:endParaRPr sz="2400">
                <a:solidFill>
                  <a:srgbClr val="222222"/>
                </a:solidFill>
                <a:highlight>
                  <a:schemeClr val="lt1"/>
                </a:highlight>
              </a:endParaRPr>
            </a:p>
            <a:p>
              <a:pPr marL="457200" lvl="0" indent="-381000" algn="just" rtl="0">
                <a:lnSpc>
                  <a:spcPct val="150000"/>
                </a:lnSpc>
                <a:spcBef>
                  <a:spcPts val="0"/>
                </a:spcBef>
                <a:spcAft>
                  <a:spcPts val="0"/>
                </a:spcAft>
                <a:buClr>
                  <a:schemeClr val="dk1"/>
                </a:buClr>
                <a:buSzPts val="2400"/>
                <a:buChar char="➔"/>
              </a:pPr>
              <a:r>
                <a:rPr lang="fr-FR" sz="2400">
                  <a:solidFill>
                    <a:schemeClr val="dk1"/>
                  </a:solidFill>
                </a:rPr>
                <a:t>Éviter l’extraction des ressources naturelles</a:t>
              </a:r>
              <a:endParaRPr sz="2400">
                <a:solidFill>
                  <a:schemeClr val="dk1"/>
                </a:solidFill>
              </a:endParaRPr>
            </a:p>
            <a:p>
              <a:pPr marL="457200" lvl="0" indent="-381000" algn="just" rtl="0">
                <a:lnSpc>
                  <a:spcPct val="150000"/>
                </a:lnSpc>
                <a:spcBef>
                  <a:spcPts val="0"/>
                </a:spcBef>
                <a:spcAft>
                  <a:spcPts val="0"/>
                </a:spcAft>
                <a:buClr>
                  <a:schemeClr val="dk1"/>
                </a:buClr>
                <a:buSzPts val="2400"/>
                <a:buChar char="➔"/>
              </a:pPr>
              <a:r>
                <a:rPr lang="fr-FR" sz="2400">
                  <a:solidFill>
                    <a:schemeClr val="dk1"/>
                  </a:solidFill>
                </a:rPr>
                <a:t>Créer des emplois localement</a:t>
              </a:r>
              <a:endParaRPr sz="2400">
                <a:solidFill>
                  <a:schemeClr val="dk1"/>
                </a:solidFill>
              </a:endParaRPr>
            </a:p>
            <a:p>
              <a:pPr marL="457200" lvl="0" indent="-381000" algn="just" rtl="0">
                <a:lnSpc>
                  <a:spcPct val="150000"/>
                </a:lnSpc>
                <a:spcBef>
                  <a:spcPts val="0"/>
                </a:spcBef>
                <a:spcAft>
                  <a:spcPts val="0"/>
                </a:spcAft>
                <a:buClr>
                  <a:schemeClr val="dk1"/>
                </a:buClr>
                <a:buSzPts val="2400"/>
                <a:buChar char="➔"/>
              </a:pPr>
              <a:r>
                <a:rPr lang="fr-FR" sz="2400">
                  <a:solidFill>
                    <a:schemeClr val="dk1"/>
                  </a:solidFill>
                </a:rPr>
                <a:t>Eviter la mise en décharge</a:t>
              </a:r>
              <a:endParaRPr sz="2400">
                <a:solidFill>
                  <a:schemeClr val="dk1"/>
                </a:solidFill>
              </a:endParaRPr>
            </a:p>
            <a:p>
              <a:pPr marL="914400" lvl="0" indent="0" algn="just" rtl="0">
                <a:lnSpc>
                  <a:spcPct val="115000"/>
                </a:lnSpc>
                <a:spcBef>
                  <a:spcPts val="1200"/>
                </a:spcBef>
                <a:spcAft>
                  <a:spcPts val="1200"/>
                </a:spcAft>
                <a:buNone/>
              </a:pPr>
              <a:endParaRPr/>
            </a:p>
          </p:txBody>
        </p:sp>
        <p:sp>
          <p:nvSpPr>
            <p:cNvPr id="51" name="Google Shape;117;p1">
              <a:extLst>
                <a:ext uri="{FF2B5EF4-FFF2-40B4-BE49-F238E27FC236}">
                  <a16:creationId xmlns:a16="http://schemas.microsoft.com/office/drawing/2014/main" id="{2CDB3D15-7739-4D1B-840E-E32D862679CA}"/>
                </a:ext>
              </a:extLst>
            </p:cNvPr>
            <p:cNvSpPr txBox="1"/>
            <p:nvPr/>
          </p:nvSpPr>
          <p:spPr>
            <a:xfrm>
              <a:off x="22716700" y="7231075"/>
              <a:ext cx="5825100" cy="144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4000" b="1">
                  <a:latin typeface="Lora"/>
                  <a:ea typeface="Lora"/>
                  <a:cs typeface="Lora"/>
                  <a:sym typeface="Lora"/>
                </a:rPr>
                <a:t>Mais voyons, à quoi bon recycler?</a:t>
              </a:r>
              <a:endParaRPr sz="4000" b="1">
                <a:latin typeface="Lora"/>
                <a:ea typeface="Lora"/>
                <a:cs typeface="Lora"/>
                <a:sym typeface="Lora"/>
              </a:endParaRPr>
            </a:p>
          </p:txBody>
        </p:sp>
      </p:grpSp>
      <p:grpSp>
        <p:nvGrpSpPr>
          <p:cNvPr id="52" name="Google Shape;118;p1">
            <a:extLst>
              <a:ext uri="{FF2B5EF4-FFF2-40B4-BE49-F238E27FC236}">
                <a16:creationId xmlns:a16="http://schemas.microsoft.com/office/drawing/2014/main" id="{CF505326-7239-48BC-BCC5-B4D81498F7EB}"/>
              </a:ext>
            </a:extLst>
          </p:cNvPr>
          <p:cNvGrpSpPr/>
          <p:nvPr/>
        </p:nvGrpSpPr>
        <p:grpSpPr>
          <a:xfrm>
            <a:off x="10232128" y="5986620"/>
            <a:ext cx="11274900" cy="5132573"/>
            <a:chOff x="10232128" y="6871304"/>
            <a:chExt cx="11274900" cy="5132573"/>
          </a:xfrm>
        </p:grpSpPr>
        <p:sp>
          <p:nvSpPr>
            <p:cNvPr id="53" name="Google Shape;119;p1">
              <a:extLst>
                <a:ext uri="{FF2B5EF4-FFF2-40B4-BE49-F238E27FC236}">
                  <a16:creationId xmlns:a16="http://schemas.microsoft.com/office/drawing/2014/main" id="{96A0AE13-627F-4DB3-BF4B-E34F54EBB7B4}"/>
                </a:ext>
              </a:extLst>
            </p:cNvPr>
            <p:cNvSpPr/>
            <p:nvPr/>
          </p:nvSpPr>
          <p:spPr>
            <a:xfrm>
              <a:off x="10232128" y="6871304"/>
              <a:ext cx="11274900" cy="5132573"/>
            </a:xfrm>
            <a:prstGeom prst="roundRect">
              <a:avLst>
                <a:gd name="adj" fmla="val 16667"/>
              </a:avLst>
            </a:prstGeom>
            <a:gradFill>
              <a:gsLst>
                <a:gs pos="0">
                  <a:srgbClr val="DCECD5"/>
                </a:gs>
                <a:gs pos="100000">
                  <a:srgbClr val="93BC8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sz="2400" dirty="0">
                <a:solidFill>
                  <a:schemeClr val="dk1"/>
                </a:solidFill>
              </a:endParaRPr>
            </a:p>
            <a:p>
              <a:pPr marL="0" lvl="0" indent="0" algn="just" rtl="0">
                <a:spcBef>
                  <a:spcPts val="0"/>
                </a:spcBef>
                <a:spcAft>
                  <a:spcPts val="0"/>
                </a:spcAft>
                <a:buNone/>
              </a:pPr>
              <a:r>
                <a:rPr lang="fr-FR" sz="2400" dirty="0">
                  <a:solidFill>
                    <a:schemeClr val="dk1"/>
                  </a:solidFill>
                </a:rPr>
                <a:t>Il existe 2 procédés pour recycler les métaux comme le cuivre : </a:t>
              </a:r>
              <a:endParaRPr sz="2400" dirty="0">
                <a:solidFill>
                  <a:schemeClr val="dk1"/>
                </a:solidFill>
              </a:endParaRPr>
            </a:p>
            <a:p>
              <a:pPr marL="0" lvl="0" indent="0" algn="just" rtl="0">
                <a:spcBef>
                  <a:spcPts val="0"/>
                </a:spcBef>
                <a:spcAft>
                  <a:spcPts val="0"/>
                </a:spcAft>
                <a:buClr>
                  <a:schemeClr val="dk1"/>
                </a:buClr>
                <a:buSzPts val="1100"/>
                <a:buFont typeface="Arial"/>
                <a:buNone/>
              </a:pPr>
              <a:endParaRPr sz="2400" dirty="0">
                <a:solidFill>
                  <a:schemeClr val="dk1"/>
                </a:solidFill>
              </a:endParaRPr>
            </a:p>
            <a:p>
              <a:pPr marL="457200" lvl="0" indent="-381000" algn="just" rtl="0">
                <a:spcBef>
                  <a:spcPts val="0"/>
                </a:spcBef>
                <a:spcAft>
                  <a:spcPts val="0"/>
                </a:spcAft>
                <a:buClr>
                  <a:schemeClr val="dk1"/>
                </a:buClr>
                <a:buSzPts val="2400"/>
                <a:buChar char="-"/>
              </a:pPr>
              <a:r>
                <a:rPr lang="fr-FR" sz="2400" dirty="0">
                  <a:solidFill>
                    <a:schemeClr val="dk1"/>
                  </a:solidFill>
                </a:rPr>
                <a:t>l</a:t>
              </a:r>
              <a:r>
                <a:rPr lang="fr-FR" sz="2400" b="1" dirty="0">
                  <a:solidFill>
                    <a:schemeClr val="dk1"/>
                  </a:solidFill>
                </a:rPr>
                <a:t>’affinage </a:t>
              </a:r>
              <a:r>
                <a:rPr lang="fr-FR" sz="2400" dirty="0">
                  <a:solidFill>
                    <a:schemeClr val="dk1"/>
                  </a:solidFill>
                </a:rPr>
                <a:t>(“</a:t>
              </a:r>
              <a:r>
                <a:rPr lang="fr-FR" sz="2400" dirty="0" err="1">
                  <a:solidFill>
                    <a:schemeClr val="dk1"/>
                  </a:solidFill>
                </a:rPr>
                <a:t>refining</a:t>
              </a:r>
              <a:r>
                <a:rPr lang="fr-FR" sz="2400" dirty="0">
                  <a:solidFill>
                    <a:schemeClr val="dk1"/>
                  </a:solidFill>
                </a:rPr>
                <a:t>”) : à partir d’un mélange de concentrés cuivreux issus des mines et de déchets de qualité moindre (fraction peu triée, alliages complexes ou cuivre sous forme non métallique)</a:t>
              </a:r>
              <a:endParaRPr sz="2400" dirty="0">
                <a:solidFill>
                  <a:schemeClr val="dk1"/>
                </a:solidFill>
              </a:endParaRPr>
            </a:p>
            <a:p>
              <a:pPr marL="457200" lvl="0" indent="-381000" algn="just" rtl="0">
                <a:spcBef>
                  <a:spcPts val="0"/>
                </a:spcBef>
                <a:spcAft>
                  <a:spcPts val="0"/>
                </a:spcAft>
                <a:buClr>
                  <a:schemeClr val="dk1"/>
                </a:buClr>
                <a:buSzPts val="2400"/>
                <a:buChar char="-"/>
              </a:pPr>
              <a:r>
                <a:rPr lang="fr-FR" sz="2400" dirty="0">
                  <a:solidFill>
                    <a:schemeClr val="dk1"/>
                  </a:solidFill>
                </a:rPr>
                <a:t>la </a:t>
              </a:r>
              <a:r>
                <a:rPr lang="fr-FR" sz="2400" b="1" dirty="0">
                  <a:solidFill>
                    <a:schemeClr val="dk1"/>
                  </a:solidFill>
                </a:rPr>
                <a:t>fusion</a:t>
              </a:r>
              <a:r>
                <a:rPr lang="fr-FR" sz="2400" dirty="0">
                  <a:solidFill>
                    <a:schemeClr val="dk1"/>
                  </a:solidFill>
                </a:rPr>
                <a:t> (“</a:t>
              </a:r>
              <a:r>
                <a:rPr lang="fr-FR" sz="2400" dirty="0" err="1">
                  <a:solidFill>
                    <a:schemeClr val="dk1"/>
                  </a:solidFill>
                </a:rPr>
                <a:t>smelting</a:t>
              </a:r>
              <a:r>
                <a:rPr lang="fr-FR" sz="2400" dirty="0">
                  <a:solidFill>
                    <a:schemeClr val="dk1"/>
                  </a:solidFill>
                </a:rPr>
                <a:t>”) : à partir de déchets de qualité supérieure (cuivre métallique, matière première de recyclage), via un procédé de fusion.</a:t>
              </a:r>
              <a:endParaRPr sz="2400" dirty="0">
                <a:solidFill>
                  <a:schemeClr val="dk1"/>
                </a:solidFill>
              </a:endParaRPr>
            </a:p>
            <a:p>
              <a:pPr marL="0" lvl="0" indent="0" algn="l" rtl="0">
                <a:spcBef>
                  <a:spcPts val="0"/>
                </a:spcBef>
                <a:spcAft>
                  <a:spcPts val="0"/>
                </a:spcAft>
                <a:buClr>
                  <a:schemeClr val="dk1"/>
                </a:buClr>
                <a:buSzPts val="1100"/>
                <a:buFont typeface="Arial"/>
                <a:buNone/>
              </a:pPr>
              <a:endParaRPr sz="2400" dirty="0">
                <a:solidFill>
                  <a:schemeClr val="dk1"/>
                </a:solidFill>
              </a:endParaRPr>
            </a:p>
            <a:p>
              <a:pPr marL="0" lvl="0" indent="0" algn="l" rtl="0">
                <a:spcBef>
                  <a:spcPts val="0"/>
                </a:spcBef>
                <a:spcAft>
                  <a:spcPts val="0"/>
                </a:spcAft>
                <a:buClr>
                  <a:schemeClr val="dk1"/>
                </a:buClr>
                <a:buSzPts val="1100"/>
                <a:buFont typeface="Arial"/>
                <a:buNone/>
              </a:pPr>
              <a:r>
                <a:rPr lang="fr-FR" sz="2400" dirty="0">
                  <a:solidFill>
                    <a:schemeClr val="dk1"/>
                  </a:solidFill>
                </a:rPr>
                <a:t>⇒ les exportations de déchets métalliques sont plus importantes que les importations correspondantes :179 kt versus 55 kt pour le cuivre en 2019 </a:t>
              </a:r>
              <a:endParaRPr dirty="0"/>
            </a:p>
          </p:txBody>
        </p:sp>
        <p:sp>
          <p:nvSpPr>
            <p:cNvPr id="56" name="Google Shape;120;p1">
              <a:extLst>
                <a:ext uri="{FF2B5EF4-FFF2-40B4-BE49-F238E27FC236}">
                  <a16:creationId xmlns:a16="http://schemas.microsoft.com/office/drawing/2014/main" id="{12E18F9A-80BF-4D0F-A0B4-E2356D2030A6}"/>
                </a:ext>
              </a:extLst>
            </p:cNvPr>
            <p:cNvSpPr txBox="1"/>
            <p:nvPr/>
          </p:nvSpPr>
          <p:spPr>
            <a:xfrm>
              <a:off x="11355338" y="7023250"/>
              <a:ext cx="7569300" cy="109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4100" b="1">
                  <a:latin typeface="Lora"/>
                  <a:ea typeface="Lora"/>
                  <a:cs typeface="Lora"/>
                  <a:sym typeface="Lora"/>
                </a:rPr>
                <a:t>Comment recycler ?</a:t>
              </a:r>
              <a:endParaRPr sz="4100" b="1">
                <a:latin typeface="Lora"/>
                <a:ea typeface="Lora"/>
                <a:cs typeface="Lora"/>
                <a:sym typeface="Lora"/>
              </a:endParaRPr>
            </a:p>
          </p:txBody>
        </p:sp>
      </p:grpSp>
      <p:grpSp>
        <p:nvGrpSpPr>
          <p:cNvPr id="58" name="Google Shape;121;p1">
            <a:extLst>
              <a:ext uri="{FF2B5EF4-FFF2-40B4-BE49-F238E27FC236}">
                <a16:creationId xmlns:a16="http://schemas.microsoft.com/office/drawing/2014/main" id="{99E86E9D-651B-4C12-AB23-D7D09E6D1468}"/>
              </a:ext>
            </a:extLst>
          </p:cNvPr>
          <p:cNvGrpSpPr/>
          <p:nvPr/>
        </p:nvGrpSpPr>
        <p:grpSpPr>
          <a:xfrm>
            <a:off x="522363" y="11251134"/>
            <a:ext cx="10366875" cy="9030300"/>
            <a:chOff x="8010000" y="17212713"/>
            <a:chExt cx="10366875" cy="9030300"/>
          </a:xfrm>
        </p:grpSpPr>
        <p:sp>
          <p:nvSpPr>
            <p:cNvPr id="60" name="Google Shape;122;p1">
              <a:extLst>
                <a:ext uri="{FF2B5EF4-FFF2-40B4-BE49-F238E27FC236}">
                  <a16:creationId xmlns:a16="http://schemas.microsoft.com/office/drawing/2014/main" id="{CFD94CCC-715D-44C3-B7B5-60CD29474D0F}"/>
                </a:ext>
              </a:extLst>
            </p:cNvPr>
            <p:cNvSpPr/>
            <p:nvPr/>
          </p:nvSpPr>
          <p:spPr>
            <a:xfrm>
              <a:off x="8010000" y="17212713"/>
              <a:ext cx="8909400" cy="9030300"/>
            </a:xfrm>
            <a:prstGeom prst="roundRect">
              <a:avLst>
                <a:gd name="adj" fmla="val 16667"/>
              </a:avLst>
            </a:prstGeom>
            <a:gradFill>
              <a:gsLst>
                <a:gs pos="0">
                  <a:srgbClr val="FDECDB"/>
                </a:gs>
                <a:gs pos="100000">
                  <a:srgbClr val="F0A963"/>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381000" algn="just" rtl="0">
                <a:spcBef>
                  <a:spcPts val="0"/>
                </a:spcBef>
                <a:spcAft>
                  <a:spcPts val="0"/>
                </a:spcAft>
                <a:buClr>
                  <a:schemeClr val="dk1"/>
                </a:buClr>
                <a:buSzPts val="2400"/>
                <a:buChar char="●"/>
              </a:pPr>
              <a:r>
                <a:rPr lang="fr-FR" sz="2400">
                  <a:solidFill>
                    <a:schemeClr val="dk1"/>
                  </a:solidFill>
                </a:rPr>
                <a:t>Production minière de cuivre dans le monde en 2019 : 20 Mt</a:t>
              </a:r>
              <a:endParaRPr sz="2400">
                <a:solidFill>
                  <a:schemeClr val="dk1"/>
                </a:solidFill>
              </a:endParaRPr>
            </a:p>
            <a:p>
              <a:pPr marL="457200" lvl="0" indent="0" algn="just" rtl="0">
                <a:spcBef>
                  <a:spcPts val="0"/>
                </a:spcBef>
                <a:spcAft>
                  <a:spcPts val="0"/>
                </a:spcAft>
                <a:buClr>
                  <a:schemeClr val="dk1"/>
                </a:buClr>
                <a:buSzPts val="1100"/>
                <a:buFont typeface="Arial"/>
                <a:buNone/>
              </a:pPr>
              <a:endParaRPr sz="2400">
                <a:solidFill>
                  <a:schemeClr val="dk1"/>
                </a:solidFill>
              </a:endParaRPr>
            </a:p>
            <a:p>
              <a:pPr marL="457200" lvl="0" indent="-381000" algn="just" rtl="0">
                <a:spcBef>
                  <a:spcPts val="0"/>
                </a:spcBef>
                <a:spcAft>
                  <a:spcPts val="0"/>
                </a:spcAft>
                <a:buClr>
                  <a:schemeClr val="dk1"/>
                </a:buClr>
                <a:buSzPts val="2400"/>
                <a:buChar char="●"/>
              </a:pPr>
              <a:r>
                <a:rPr lang="fr-FR" sz="2400">
                  <a:solidFill>
                    <a:schemeClr val="dk1"/>
                  </a:solidFill>
                </a:rPr>
                <a:t>Réserves actuelles (gisements découverts et jugés rentables en 2017) : environ 720 millions de tonnes</a:t>
              </a:r>
              <a:endParaRPr sz="2400">
                <a:solidFill>
                  <a:schemeClr val="dk1"/>
                </a:solidFill>
              </a:endParaRPr>
            </a:p>
            <a:p>
              <a:pPr marL="457200" lvl="0" indent="0" algn="just" rtl="0">
                <a:spcBef>
                  <a:spcPts val="0"/>
                </a:spcBef>
                <a:spcAft>
                  <a:spcPts val="0"/>
                </a:spcAft>
                <a:buNone/>
              </a:pPr>
              <a:endParaRPr sz="2400">
                <a:solidFill>
                  <a:schemeClr val="dk1"/>
                </a:solidFill>
              </a:endParaRPr>
            </a:p>
            <a:p>
              <a:pPr marL="457200" lvl="0" indent="-381000" algn="just" rtl="0">
                <a:spcBef>
                  <a:spcPts val="0"/>
                </a:spcBef>
                <a:spcAft>
                  <a:spcPts val="0"/>
                </a:spcAft>
                <a:buClr>
                  <a:schemeClr val="dk1"/>
                </a:buClr>
                <a:buSzPts val="2400"/>
                <a:buChar char="●"/>
              </a:pPr>
              <a:r>
                <a:rPr lang="fr-FR" sz="2400">
                  <a:solidFill>
                    <a:schemeClr val="dk1"/>
                  </a:solidFill>
                </a:rPr>
                <a:t>Ressources globales (réserves + gisements potentiels pas encore exploités) : plus de 5 milliards de tonnes</a:t>
              </a:r>
              <a:endParaRPr sz="2400" i="1">
                <a:solidFill>
                  <a:srgbClr val="0000FF"/>
                </a:solidFill>
              </a:endParaRPr>
            </a:p>
            <a:p>
              <a:pPr marL="457200" lvl="0" indent="0" algn="just" rtl="0">
                <a:spcBef>
                  <a:spcPts val="0"/>
                </a:spcBef>
                <a:spcAft>
                  <a:spcPts val="0"/>
                </a:spcAft>
                <a:buClr>
                  <a:schemeClr val="dk1"/>
                </a:buClr>
                <a:buSzPts val="1100"/>
                <a:buFont typeface="Arial"/>
                <a:buNone/>
              </a:pPr>
              <a:endParaRPr sz="2400">
                <a:solidFill>
                  <a:schemeClr val="dk1"/>
                </a:solidFill>
              </a:endParaRPr>
            </a:p>
            <a:p>
              <a:pPr marL="457200" lvl="0" indent="-381000" algn="just" rtl="0">
                <a:spcBef>
                  <a:spcPts val="0"/>
                </a:spcBef>
                <a:spcAft>
                  <a:spcPts val="0"/>
                </a:spcAft>
                <a:buClr>
                  <a:schemeClr val="dk1"/>
                </a:buClr>
                <a:buSzPts val="2400"/>
                <a:buChar char="●"/>
              </a:pPr>
              <a:r>
                <a:rPr lang="fr-FR" sz="2400">
                  <a:solidFill>
                    <a:schemeClr val="dk1"/>
                  </a:solidFill>
                </a:rPr>
                <a:t>⅔  des 550 millions de tonnes de cuivre produites depuis 1900 sont encore utilisées</a:t>
              </a:r>
              <a:endParaRPr sz="2400">
                <a:solidFill>
                  <a:schemeClr val="dk1"/>
                </a:solidFill>
              </a:endParaRPr>
            </a:p>
            <a:p>
              <a:pPr marL="457200" lvl="0" indent="0" algn="just" rtl="0">
                <a:spcBef>
                  <a:spcPts val="0"/>
                </a:spcBef>
                <a:spcAft>
                  <a:spcPts val="0"/>
                </a:spcAft>
                <a:buClr>
                  <a:schemeClr val="dk1"/>
                </a:buClr>
                <a:buSzPts val="1100"/>
                <a:buFont typeface="Arial"/>
                <a:buNone/>
              </a:pPr>
              <a:endParaRPr sz="2400">
                <a:solidFill>
                  <a:schemeClr val="dk1"/>
                </a:solidFill>
              </a:endParaRPr>
            </a:p>
            <a:p>
              <a:pPr marL="457200" lvl="0" indent="-381000" algn="just" rtl="0">
                <a:spcBef>
                  <a:spcPts val="0"/>
                </a:spcBef>
                <a:spcAft>
                  <a:spcPts val="0"/>
                </a:spcAft>
                <a:buClr>
                  <a:schemeClr val="dk1"/>
                </a:buClr>
                <a:buSzPts val="2400"/>
                <a:buChar char="●"/>
              </a:pPr>
              <a:r>
                <a:rPr lang="fr-FR" sz="2400">
                  <a:solidFill>
                    <a:schemeClr val="dk1"/>
                  </a:solidFill>
                </a:rPr>
                <a:t>Besoin croissant de cuivre : + 250 % depuis 1960 (5 à 18 millions de tonnes)</a:t>
              </a:r>
              <a:endParaRPr sz="2400">
                <a:solidFill>
                  <a:schemeClr val="dk1"/>
                </a:solidFill>
              </a:endParaRPr>
            </a:p>
            <a:p>
              <a:pPr marL="457200" lvl="0" indent="0" algn="just" rtl="0">
                <a:spcBef>
                  <a:spcPts val="0"/>
                </a:spcBef>
                <a:spcAft>
                  <a:spcPts val="0"/>
                </a:spcAft>
                <a:buClr>
                  <a:schemeClr val="dk1"/>
                </a:buClr>
                <a:buSzPts val="1100"/>
                <a:buFont typeface="Arial"/>
                <a:buNone/>
              </a:pPr>
              <a:endParaRPr sz="2400">
                <a:solidFill>
                  <a:schemeClr val="dk1"/>
                </a:solidFill>
              </a:endParaRPr>
            </a:p>
            <a:p>
              <a:pPr marL="457200" lvl="0" indent="-381000" algn="just" rtl="0">
                <a:spcBef>
                  <a:spcPts val="0"/>
                </a:spcBef>
                <a:spcAft>
                  <a:spcPts val="0"/>
                </a:spcAft>
                <a:buClr>
                  <a:schemeClr val="dk1"/>
                </a:buClr>
                <a:buSzPts val="2400"/>
                <a:buChar char="●"/>
              </a:pPr>
              <a:r>
                <a:rPr lang="fr-FR" sz="2400">
                  <a:solidFill>
                    <a:schemeClr val="dk1"/>
                  </a:solidFill>
                </a:rPr>
                <a:t>41,5% du cuivre utilisé en Europe provient du recyclage ce qui représente entre 2 et 3 millions de tonnes</a:t>
              </a:r>
              <a:endParaRPr/>
            </a:p>
          </p:txBody>
        </p:sp>
        <p:sp>
          <p:nvSpPr>
            <p:cNvPr id="61" name="Google Shape;123;p1">
              <a:extLst>
                <a:ext uri="{FF2B5EF4-FFF2-40B4-BE49-F238E27FC236}">
                  <a16:creationId xmlns:a16="http://schemas.microsoft.com/office/drawing/2014/main" id="{61AB3CF2-89E8-4E66-93C5-AA2FB848058D}"/>
                </a:ext>
              </a:extLst>
            </p:cNvPr>
            <p:cNvSpPr txBox="1"/>
            <p:nvPr/>
          </p:nvSpPr>
          <p:spPr>
            <a:xfrm>
              <a:off x="8321775" y="17515900"/>
              <a:ext cx="10055100" cy="109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4500" b="1">
                  <a:latin typeface="Lora"/>
                  <a:ea typeface="Lora"/>
                  <a:cs typeface="Lora"/>
                  <a:sym typeface="Lora"/>
                </a:rPr>
                <a:t>Le cuivre en quelques chiffres</a:t>
              </a:r>
              <a:endParaRPr sz="4500" b="1">
                <a:latin typeface="Lora"/>
                <a:ea typeface="Lora"/>
                <a:cs typeface="Lora"/>
                <a:sym typeface="Lora"/>
              </a:endParaRPr>
            </a:p>
          </p:txBody>
        </p:sp>
      </p:grpSp>
      <p:pic>
        <p:nvPicPr>
          <p:cNvPr id="62" name="Google Shape;125;p1">
            <a:extLst>
              <a:ext uri="{FF2B5EF4-FFF2-40B4-BE49-F238E27FC236}">
                <a16:creationId xmlns:a16="http://schemas.microsoft.com/office/drawing/2014/main" id="{F328FB4C-438B-49CC-B307-E5699B074CC1}"/>
              </a:ext>
            </a:extLst>
          </p:cNvPr>
          <p:cNvPicPr preferRelativeResize="0"/>
          <p:nvPr/>
        </p:nvPicPr>
        <p:blipFill rotWithShape="1">
          <a:blip r:embed="rId15">
            <a:alphaModFix/>
          </a:blip>
          <a:srcRect l="20831" t="27074" r="23736" b="9384"/>
          <a:stretch/>
        </p:blipFill>
        <p:spPr>
          <a:xfrm>
            <a:off x="18307" y="27934534"/>
            <a:ext cx="6952824" cy="4482899"/>
          </a:xfrm>
          <a:prstGeom prst="rect">
            <a:avLst/>
          </a:prstGeom>
          <a:noFill/>
          <a:ln>
            <a:noFill/>
          </a:ln>
        </p:spPr>
      </p:pic>
      <p:grpSp>
        <p:nvGrpSpPr>
          <p:cNvPr id="65" name="Google Shape;126;p1">
            <a:extLst>
              <a:ext uri="{FF2B5EF4-FFF2-40B4-BE49-F238E27FC236}">
                <a16:creationId xmlns:a16="http://schemas.microsoft.com/office/drawing/2014/main" id="{757EF556-293B-472C-8260-FCE7595C16B8}"/>
              </a:ext>
            </a:extLst>
          </p:cNvPr>
          <p:cNvGrpSpPr/>
          <p:nvPr/>
        </p:nvGrpSpPr>
        <p:grpSpPr>
          <a:xfrm>
            <a:off x="9972616" y="11358802"/>
            <a:ext cx="11522100" cy="10405500"/>
            <a:chOff x="17693900" y="14715413"/>
            <a:chExt cx="11522100" cy="10405500"/>
          </a:xfrm>
        </p:grpSpPr>
        <p:grpSp>
          <p:nvGrpSpPr>
            <p:cNvPr id="66" name="Google Shape;127;p1">
              <a:extLst>
                <a:ext uri="{FF2B5EF4-FFF2-40B4-BE49-F238E27FC236}">
                  <a16:creationId xmlns:a16="http://schemas.microsoft.com/office/drawing/2014/main" id="{A366C2D6-D4EB-415F-AF2B-1C5EF8991DF6}"/>
                </a:ext>
              </a:extLst>
            </p:cNvPr>
            <p:cNvGrpSpPr/>
            <p:nvPr/>
          </p:nvGrpSpPr>
          <p:grpSpPr>
            <a:xfrm>
              <a:off x="17693900" y="14715413"/>
              <a:ext cx="11522100" cy="10405500"/>
              <a:chOff x="17693900" y="14715413"/>
              <a:chExt cx="11522100" cy="10405500"/>
            </a:xfrm>
          </p:grpSpPr>
          <p:sp>
            <p:nvSpPr>
              <p:cNvPr id="70" name="Google Shape;128;p1">
                <a:extLst>
                  <a:ext uri="{FF2B5EF4-FFF2-40B4-BE49-F238E27FC236}">
                    <a16:creationId xmlns:a16="http://schemas.microsoft.com/office/drawing/2014/main" id="{E1970B28-196F-4FB1-834A-DF1A4AAEF48C}"/>
                  </a:ext>
                </a:extLst>
              </p:cNvPr>
              <p:cNvSpPr/>
              <p:nvPr/>
            </p:nvSpPr>
            <p:spPr>
              <a:xfrm>
                <a:off x="17693900" y="14715413"/>
                <a:ext cx="11522100" cy="10405500"/>
              </a:xfrm>
              <a:prstGeom prst="roundRect">
                <a:avLst>
                  <a:gd name="adj" fmla="val 16667"/>
                </a:avLst>
              </a:prstGeom>
              <a:gradFill>
                <a:gsLst>
                  <a:gs pos="0">
                    <a:srgbClr val="FDECDB"/>
                  </a:gs>
                  <a:gs pos="100000">
                    <a:srgbClr val="F0A963"/>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fr-FR" sz="2400" dirty="0">
                    <a:solidFill>
                      <a:schemeClr val="dk1"/>
                    </a:solidFill>
                  </a:rPr>
                  <a:t>                                 </a:t>
                </a:r>
                <a:r>
                  <a:rPr lang="fr-FR" sz="2800" dirty="0">
                    <a:solidFill>
                      <a:schemeClr val="dk1"/>
                    </a:solidFill>
                  </a:rPr>
                  <a:t>  </a:t>
                </a:r>
                <a:endParaRPr sz="2800" dirty="0">
                  <a:solidFill>
                    <a:schemeClr val="dk1"/>
                  </a:solidFill>
                </a:endParaRPr>
              </a:p>
              <a:p>
                <a:pPr marL="0" lvl="0" indent="0" algn="just" rtl="0">
                  <a:spcBef>
                    <a:spcPts val="0"/>
                  </a:spcBef>
                  <a:spcAft>
                    <a:spcPts val="0"/>
                  </a:spcAft>
                  <a:buNone/>
                </a:pPr>
                <a:endParaRPr sz="3300" u="sng" dirty="0">
                  <a:solidFill>
                    <a:schemeClr val="dk1"/>
                  </a:solidFill>
                </a:endParaRPr>
              </a:p>
              <a:p>
                <a:pPr marL="2880000" lvl="0" indent="0" algn="just" rtl="0">
                  <a:spcBef>
                    <a:spcPts val="0"/>
                  </a:spcBef>
                  <a:spcAft>
                    <a:spcPts val="0"/>
                  </a:spcAft>
                  <a:buNone/>
                </a:pPr>
                <a:r>
                  <a:rPr lang="fr-FR" sz="3300" u="sng" dirty="0">
                    <a:solidFill>
                      <a:schemeClr val="dk1"/>
                    </a:solidFill>
                  </a:rPr>
                  <a:t>Procédé de récupération en fonction de l’objet:</a:t>
                </a:r>
                <a:endParaRPr sz="3300" u="sng" dirty="0">
                  <a:solidFill>
                    <a:schemeClr val="dk1"/>
                  </a:solidFill>
                </a:endParaRPr>
              </a:p>
              <a:p>
                <a:pPr marL="0" lvl="0" indent="0" algn="just" rtl="0">
                  <a:spcBef>
                    <a:spcPts val="0"/>
                  </a:spcBef>
                  <a:spcAft>
                    <a:spcPts val="0"/>
                  </a:spcAft>
                  <a:buNone/>
                </a:pPr>
                <a:endParaRPr sz="2900" u="sng" dirty="0">
                  <a:solidFill>
                    <a:schemeClr val="dk1"/>
                  </a:solidFill>
                </a:endParaRPr>
              </a:p>
              <a:p>
                <a:pPr marL="3240000" lvl="0" indent="-381000" algn="just" rtl="0">
                  <a:spcBef>
                    <a:spcPts val="0"/>
                  </a:spcBef>
                  <a:spcAft>
                    <a:spcPts val="0"/>
                  </a:spcAft>
                  <a:buClr>
                    <a:schemeClr val="dk1"/>
                  </a:buClr>
                  <a:buSzPts val="2400"/>
                  <a:buChar char="-"/>
                </a:pPr>
                <a:r>
                  <a:rPr lang="fr-FR" sz="2400" b="1" u="sng" dirty="0">
                    <a:solidFill>
                      <a:schemeClr val="dk1"/>
                    </a:solidFill>
                  </a:rPr>
                  <a:t>Câble électrique</a:t>
                </a:r>
                <a:r>
                  <a:rPr lang="fr-FR" sz="2400" dirty="0">
                    <a:solidFill>
                      <a:schemeClr val="dk1"/>
                    </a:solidFill>
                  </a:rPr>
                  <a:t> :  granulation, tamisages et fonderie</a:t>
                </a:r>
                <a:endParaRPr sz="2400" dirty="0">
                  <a:solidFill>
                    <a:schemeClr val="dk1"/>
                  </a:solidFill>
                </a:endParaRPr>
              </a:p>
              <a:p>
                <a:pPr marL="0" lvl="0" indent="0" algn="just" rtl="0">
                  <a:spcBef>
                    <a:spcPts val="0"/>
                  </a:spcBef>
                  <a:spcAft>
                    <a:spcPts val="0"/>
                  </a:spcAft>
                  <a:buNone/>
                </a:pPr>
                <a:endParaRPr sz="2400" dirty="0">
                  <a:solidFill>
                    <a:schemeClr val="dk1"/>
                  </a:solidFill>
                </a:endParaRPr>
              </a:p>
              <a:p>
                <a:pPr marL="3240000" lvl="0" indent="-381000" algn="just" rtl="0">
                  <a:spcBef>
                    <a:spcPts val="0"/>
                  </a:spcBef>
                  <a:spcAft>
                    <a:spcPts val="0"/>
                  </a:spcAft>
                  <a:buClr>
                    <a:schemeClr val="dk1"/>
                  </a:buClr>
                  <a:buSzPts val="2400"/>
                  <a:buChar char="-"/>
                </a:pPr>
                <a:r>
                  <a:rPr lang="fr-FR" sz="2400" b="1" u="sng" dirty="0">
                    <a:solidFill>
                      <a:schemeClr val="dk1"/>
                    </a:solidFill>
                  </a:rPr>
                  <a:t>Carte électronique</a:t>
                </a:r>
                <a:r>
                  <a:rPr lang="fr-FR" sz="2400" u="sng" dirty="0">
                    <a:solidFill>
                      <a:schemeClr val="dk1"/>
                    </a:solidFill>
                  </a:rPr>
                  <a:t> :</a:t>
                </a:r>
                <a:r>
                  <a:rPr lang="fr-FR" sz="2400" dirty="0">
                    <a:solidFill>
                      <a:schemeClr val="dk1"/>
                    </a:solidFill>
                  </a:rPr>
                  <a:t> </a:t>
                </a:r>
                <a:endParaRPr sz="2400" dirty="0">
                  <a:solidFill>
                    <a:schemeClr val="dk1"/>
                  </a:solidFill>
                </a:endParaRPr>
              </a:p>
              <a:p>
                <a:pPr marL="3240000" lvl="0" indent="-228600" algn="just" rtl="0">
                  <a:spcBef>
                    <a:spcPts val="0"/>
                  </a:spcBef>
                  <a:spcAft>
                    <a:spcPts val="0"/>
                  </a:spcAft>
                  <a:buClr>
                    <a:schemeClr val="dk1"/>
                  </a:buClr>
                  <a:buSzPts val="1100"/>
                  <a:buFont typeface="Arial"/>
                  <a:buNone/>
                </a:pPr>
                <a:r>
                  <a:rPr lang="fr-FR" sz="2400" dirty="0" err="1">
                    <a:solidFill>
                      <a:schemeClr val="dk1"/>
                    </a:solidFill>
                  </a:rPr>
                  <a:t>Pyro-métallurgie</a:t>
                </a:r>
                <a:r>
                  <a:rPr lang="fr-FR" sz="2400" dirty="0">
                    <a:solidFill>
                      <a:schemeClr val="dk1"/>
                    </a:solidFill>
                  </a:rPr>
                  <a:t> : broyage et pyrolyse⇒ très consommatrice en énergie (fours chauffés à 500 degrés)</a:t>
                </a:r>
                <a:endParaRPr sz="2400" dirty="0">
                  <a:solidFill>
                    <a:schemeClr val="dk1"/>
                  </a:solidFill>
                </a:endParaRPr>
              </a:p>
              <a:p>
                <a:pPr marL="3240000" lvl="0" indent="-228600" algn="just" rtl="0">
                  <a:spcBef>
                    <a:spcPts val="0"/>
                  </a:spcBef>
                  <a:spcAft>
                    <a:spcPts val="0"/>
                  </a:spcAft>
                  <a:buClr>
                    <a:schemeClr val="dk1"/>
                  </a:buClr>
                  <a:buSzPts val="1100"/>
                  <a:buFont typeface="Arial"/>
                  <a:buNone/>
                </a:pPr>
                <a:r>
                  <a:rPr lang="fr-FR" sz="2400" dirty="0">
                    <a:solidFill>
                      <a:schemeClr val="dk1"/>
                    </a:solidFill>
                  </a:rPr>
                  <a:t>Hydrométallurgie : dissolution avec acides ⇒ dégage dioxines et furanes, des </a:t>
                </a:r>
                <a:r>
                  <a:rPr lang="fr-FR" sz="2400" dirty="0" err="1">
                    <a:solidFill>
                      <a:schemeClr val="dk1"/>
                    </a:solidFill>
                  </a:rPr>
                  <a:t>gazs</a:t>
                </a:r>
                <a:r>
                  <a:rPr lang="fr-FR" sz="2400" dirty="0">
                    <a:solidFill>
                      <a:schemeClr val="dk1"/>
                    </a:solidFill>
                  </a:rPr>
                  <a:t> nocifs pour l'environnement</a:t>
                </a:r>
                <a:endParaRPr sz="2400" dirty="0">
                  <a:solidFill>
                    <a:schemeClr val="dk1"/>
                  </a:solidFill>
                </a:endParaRPr>
              </a:p>
              <a:p>
                <a:pPr marL="3011400" lvl="0" indent="0" algn="just" rtl="0">
                  <a:spcBef>
                    <a:spcPts val="0"/>
                  </a:spcBef>
                  <a:spcAft>
                    <a:spcPts val="0"/>
                  </a:spcAft>
                  <a:buNone/>
                </a:pPr>
                <a:r>
                  <a:rPr lang="fr-FR" sz="2400" dirty="0">
                    <a:solidFill>
                      <a:schemeClr val="dk1"/>
                    </a:solidFill>
                  </a:rPr>
                  <a:t>Micronisation : broyage puis séparation par granulométrie ⇒ ne récupère que 90% des métaux contre 98% avec les 2 autres méthodes </a:t>
                </a:r>
                <a:endParaRPr sz="2400" dirty="0">
                  <a:solidFill>
                    <a:srgbClr val="0000FF"/>
                  </a:solidFill>
                </a:endParaRPr>
              </a:p>
              <a:p>
                <a:pPr marL="3240000" lvl="0" indent="-228600" algn="just" rtl="0">
                  <a:spcBef>
                    <a:spcPts val="0"/>
                  </a:spcBef>
                  <a:spcAft>
                    <a:spcPts val="0"/>
                  </a:spcAft>
                  <a:buClr>
                    <a:schemeClr val="dk1"/>
                  </a:buClr>
                  <a:buSzPts val="1100"/>
                  <a:buFont typeface="Arial"/>
                  <a:buNone/>
                </a:pPr>
                <a:endParaRPr sz="2400" dirty="0">
                  <a:solidFill>
                    <a:srgbClr val="0000FF"/>
                  </a:solidFill>
                </a:endParaRPr>
              </a:p>
              <a:p>
                <a:pPr marL="3240000" lvl="0" indent="-381000" algn="just" rtl="0">
                  <a:spcBef>
                    <a:spcPts val="0"/>
                  </a:spcBef>
                  <a:spcAft>
                    <a:spcPts val="0"/>
                  </a:spcAft>
                  <a:buClr>
                    <a:schemeClr val="dk1"/>
                  </a:buClr>
                  <a:buSzPts val="2400"/>
                  <a:buChar char="-"/>
                </a:pPr>
                <a:r>
                  <a:rPr lang="fr-FR" sz="2400" u="sng" dirty="0" err="1">
                    <a:solidFill>
                      <a:schemeClr val="dk1"/>
                    </a:solidFill>
                  </a:rPr>
                  <a:t>Nanofil</a:t>
                </a:r>
                <a:r>
                  <a:rPr lang="fr-FR" sz="2400" u="sng" dirty="0">
                    <a:solidFill>
                      <a:schemeClr val="dk1"/>
                    </a:solidFill>
                  </a:rPr>
                  <a:t> de cuivre dans les </a:t>
                </a:r>
                <a:r>
                  <a:rPr lang="fr-FR" sz="2400" b="1" u="sng" dirty="0">
                    <a:solidFill>
                      <a:schemeClr val="dk1"/>
                    </a:solidFill>
                  </a:rPr>
                  <a:t>chaussettes</a:t>
                </a:r>
                <a:r>
                  <a:rPr lang="fr-FR" sz="2400" u="sng" dirty="0">
                    <a:solidFill>
                      <a:schemeClr val="dk1"/>
                    </a:solidFill>
                  </a:rPr>
                  <a:t> :</a:t>
                </a:r>
                <a:r>
                  <a:rPr lang="fr-FR" sz="2400" dirty="0">
                    <a:solidFill>
                      <a:schemeClr val="dk1"/>
                    </a:solidFill>
                  </a:rPr>
                  <a:t> pour limiter le développement de bactéries, nous sommes dans un usage dispersif dans lequel </a:t>
                </a:r>
                <a:r>
                  <a:rPr lang="fr-FR" sz="2400" b="1" dirty="0">
                    <a:solidFill>
                      <a:schemeClr val="dk1"/>
                    </a:solidFill>
                  </a:rPr>
                  <a:t>le cuivre ne peut pas être récupéré</a:t>
                </a:r>
                <a:endParaRPr sz="2400" b="1" dirty="0">
                  <a:solidFill>
                    <a:schemeClr val="dk1"/>
                  </a:solidFill>
                </a:endParaRPr>
              </a:p>
              <a:p>
                <a:pPr marL="457200" lvl="0" indent="0" algn="just" rtl="0">
                  <a:spcBef>
                    <a:spcPts val="0"/>
                  </a:spcBef>
                  <a:spcAft>
                    <a:spcPts val="0"/>
                  </a:spcAft>
                  <a:buNone/>
                </a:pPr>
                <a:endParaRPr sz="2400" b="1" dirty="0">
                  <a:solidFill>
                    <a:schemeClr val="dk1"/>
                  </a:solidFill>
                </a:endParaRPr>
              </a:p>
              <a:p>
                <a:pPr marL="3240000" lvl="0" indent="-228600" algn="just" rtl="0">
                  <a:spcBef>
                    <a:spcPts val="0"/>
                  </a:spcBef>
                  <a:spcAft>
                    <a:spcPts val="0"/>
                  </a:spcAft>
                  <a:buClr>
                    <a:schemeClr val="dk1"/>
                  </a:buClr>
                  <a:buSzPts val="1100"/>
                  <a:buFont typeface="Arial"/>
                  <a:buNone/>
                </a:pPr>
                <a:r>
                  <a:rPr lang="fr-FR" sz="2400" dirty="0">
                    <a:solidFill>
                      <a:schemeClr val="dk1"/>
                    </a:solidFill>
                  </a:rPr>
                  <a:t>⇒ différence de recyclabilité selon les produits (usage dispersif ou non)</a:t>
                </a:r>
                <a:endParaRPr dirty="0"/>
              </a:p>
            </p:txBody>
          </p:sp>
          <p:sp>
            <p:nvSpPr>
              <p:cNvPr id="71" name="Google Shape;129;p1">
                <a:extLst>
                  <a:ext uri="{FF2B5EF4-FFF2-40B4-BE49-F238E27FC236}">
                    <a16:creationId xmlns:a16="http://schemas.microsoft.com/office/drawing/2014/main" id="{70E34AB3-1A85-485B-B09F-B69BEFAB19E2}"/>
                  </a:ext>
                </a:extLst>
              </p:cNvPr>
              <p:cNvSpPr txBox="1"/>
              <p:nvPr/>
            </p:nvSpPr>
            <p:spPr>
              <a:xfrm>
                <a:off x="19686650" y="15050035"/>
                <a:ext cx="7897800" cy="102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4100" b="1">
                    <a:latin typeface="Lora"/>
                    <a:ea typeface="Lora"/>
                    <a:cs typeface="Lora"/>
                    <a:sym typeface="Lora"/>
                  </a:rPr>
                  <a:t>C’est pas si simple ...</a:t>
                </a:r>
                <a:endParaRPr sz="4100" b="1">
                  <a:latin typeface="Lora"/>
                  <a:ea typeface="Lora"/>
                  <a:cs typeface="Lora"/>
                  <a:sym typeface="Lora"/>
                </a:endParaRPr>
              </a:p>
            </p:txBody>
          </p:sp>
        </p:grpSp>
        <p:pic>
          <p:nvPicPr>
            <p:cNvPr id="67" name="Google Shape;130;p1">
              <a:extLst>
                <a:ext uri="{FF2B5EF4-FFF2-40B4-BE49-F238E27FC236}">
                  <a16:creationId xmlns:a16="http://schemas.microsoft.com/office/drawing/2014/main" id="{AA5CF9FF-3A38-4DB9-AE6C-B3D5FFCF4DF3}"/>
                </a:ext>
              </a:extLst>
            </p:cNvPr>
            <p:cNvPicPr preferRelativeResize="0"/>
            <p:nvPr/>
          </p:nvPicPr>
          <p:blipFill rotWithShape="1">
            <a:blip r:embed="rId16">
              <a:alphaModFix/>
            </a:blip>
            <a:srcRect l="11676" t="25975"/>
            <a:stretch/>
          </p:blipFill>
          <p:spPr>
            <a:xfrm>
              <a:off x="17846300" y="16622138"/>
              <a:ext cx="2944500" cy="2467800"/>
            </a:xfrm>
            <a:prstGeom prst="ellipse">
              <a:avLst/>
            </a:prstGeom>
            <a:noFill/>
            <a:ln>
              <a:noFill/>
            </a:ln>
          </p:spPr>
        </p:pic>
        <p:pic>
          <p:nvPicPr>
            <p:cNvPr id="68" name="Google Shape;131;p1">
              <a:extLst>
                <a:ext uri="{FF2B5EF4-FFF2-40B4-BE49-F238E27FC236}">
                  <a16:creationId xmlns:a16="http://schemas.microsoft.com/office/drawing/2014/main" id="{D3AC067F-DBEE-44C8-B1A5-549128CAF2F8}"/>
                </a:ext>
              </a:extLst>
            </p:cNvPr>
            <p:cNvPicPr preferRelativeResize="0"/>
            <p:nvPr/>
          </p:nvPicPr>
          <p:blipFill rotWithShape="1">
            <a:blip r:embed="rId17">
              <a:alphaModFix/>
            </a:blip>
            <a:srcRect l="13764" t="12194" r="14919" b="17723"/>
            <a:stretch/>
          </p:blipFill>
          <p:spPr>
            <a:xfrm>
              <a:off x="17766501" y="19302575"/>
              <a:ext cx="3104100" cy="2287800"/>
            </a:xfrm>
            <a:prstGeom prst="roundRect">
              <a:avLst>
                <a:gd name="adj" fmla="val 16667"/>
              </a:avLst>
            </a:prstGeom>
            <a:noFill/>
            <a:ln>
              <a:noFill/>
            </a:ln>
          </p:spPr>
        </p:pic>
        <p:pic>
          <p:nvPicPr>
            <p:cNvPr id="69" name="Google Shape;132;p1">
              <a:extLst>
                <a:ext uri="{FF2B5EF4-FFF2-40B4-BE49-F238E27FC236}">
                  <a16:creationId xmlns:a16="http://schemas.microsoft.com/office/drawing/2014/main" id="{A1A330DD-3E4A-46BC-924B-A871A1F2A08F}"/>
                </a:ext>
              </a:extLst>
            </p:cNvPr>
            <p:cNvPicPr preferRelativeResize="0"/>
            <p:nvPr/>
          </p:nvPicPr>
          <p:blipFill rotWithShape="1">
            <a:blip r:embed="rId18">
              <a:alphaModFix/>
            </a:blip>
            <a:srcRect/>
            <a:stretch/>
          </p:blipFill>
          <p:spPr>
            <a:xfrm>
              <a:off x="18725387" y="22055975"/>
              <a:ext cx="1848600" cy="2467800"/>
            </a:xfrm>
            <a:prstGeom prst="round2DiagRect">
              <a:avLst>
                <a:gd name="adj1" fmla="val 16667"/>
                <a:gd name="adj2" fmla="val 0"/>
              </a:avLst>
            </a:prstGeom>
            <a:noFill/>
            <a:ln>
              <a:noFill/>
            </a:ln>
          </p:spPr>
        </p:pic>
      </p:grpSp>
      <p:grpSp>
        <p:nvGrpSpPr>
          <p:cNvPr id="72" name="Google Shape;133;p1">
            <a:extLst>
              <a:ext uri="{FF2B5EF4-FFF2-40B4-BE49-F238E27FC236}">
                <a16:creationId xmlns:a16="http://schemas.microsoft.com/office/drawing/2014/main" id="{4C83786D-BCFF-422E-9D5D-F5A1EBE7C0C9}"/>
              </a:ext>
            </a:extLst>
          </p:cNvPr>
          <p:cNvGrpSpPr/>
          <p:nvPr/>
        </p:nvGrpSpPr>
        <p:grpSpPr>
          <a:xfrm>
            <a:off x="21620700" y="11669022"/>
            <a:ext cx="8616300" cy="8101500"/>
            <a:chOff x="1527850" y="27798988"/>
            <a:chExt cx="8616300" cy="8101500"/>
          </a:xfrm>
        </p:grpSpPr>
        <p:sp>
          <p:nvSpPr>
            <p:cNvPr id="73" name="Google Shape;134;p1">
              <a:extLst>
                <a:ext uri="{FF2B5EF4-FFF2-40B4-BE49-F238E27FC236}">
                  <a16:creationId xmlns:a16="http://schemas.microsoft.com/office/drawing/2014/main" id="{FE08E256-979B-4972-B2E8-EA6303A7B267}"/>
                </a:ext>
              </a:extLst>
            </p:cNvPr>
            <p:cNvSpPr/>
            <p:nvPr/>
          </p:nvSpPr>
          <p:spPr>
            <a:xfrm>
              <a:off x="1527850" y="27798988"/>
              <a:ext cx="8616300" cy="8101500"/>
            </a:xfrm>
            <a:prstGeom prst="roundRect">
              <a:avLst>
                <a:gd name="adj" fmla="val 16667"/>
              </a:avLst>
            </a:prstGeom>
            <a:gradFill>
              <a:gsLst>
                <a:gs pos="0">
                  <a:srgbClr val="FDECDB"/>
                </a:gs>
                <a:gs pos="100000">
                  <a:srgbClr val="F0A963"/>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a:p>
              <a:pPr marL="0" lvl="0" indent="0" algn="just" rtl="0">
                <a:lnSpc>
                  <a:spcPct val="115000"/>
                </a:lnSpc>
                <a:spcBef>
                  <a:spcPts val="1200"/>
                </a:spcBef>
                <a:spcAft>
                  <a:spcPts val="0"/>
                </a:spcAft>
                <a:buNone/>
              </a:pPr>
              <a:endParaRPr sz="2400" b="1">
                <a:solidFill>
                  <a:srgbClr val="222222"/>
                </a:solidFill>
              </a:endParaRPr>
            </a:p>
            <a:p>
              <a:pPr marL="457200" lvl="0" indent="-381000" algn="just" rtl="0">
                <a:lnSpc>
                  <a:spcPct val="115000"/>
                </a:lnSpc>
                <a:spcBef>
                  <a:spcPts val="1200"/>
                </a:spcBef>
                <a:spcAft>
                  <a:spcPts val="0"/>
                </a:spcAft>
                <a:buClr>
                  <a:srgbClr val="222222"/>
                </a:buClr>
                <a:buSzPts val="2400"/>
                <a:buChar char="➔"/>
              </a:pPr>
              <a:r>
                <a:rPr lang="fr-FR" sz="2400" b="1">
                  <a:solidFill>
                    <a:srgbClr val="222222"/>
                  </a:solidFill>
                </a:rPr>
                <a:t>Économie de 31 m</a:t>
              </a:r>
              <a:r>
                <a:rPr lang="fr-FR" sz="2400" b="1" baseline="30000">
                  <a:solidFill>
                    <a:srgbClr val="222222"/>
                  </a:solidFill>
                </a:rPr>
                <a:t>3</a:t>
              </a:r>
              <a:r>
                <a:rPr lang="fr-FR" sz="2400" b="1">
                  <a:solidFill>
                    <a:srgbClr val="222222"/>
                  </a:solidFill>
                </a:rPr>
                <a:t> d’eau</a:t>
              </a:r>
              <a:r>
                <a:rPr lang="fr-FR" sz="2400">
                  <a:solidFill>
                    <a:srgbClr val="222222"/>
                  </a:solidFill>
                </a:rPr>
                <a:t> et de 300 kg CO2 eq par tonne de cuivre recyclé (soit environ </a:t>
              </a:r>
              <a:r>
                <a:rPr lang="fr-FR" sz="2400" b="1">
                  <a:solidFill>
                    <a:srgbClr val="222222"/>
                  </a:solidFill>
                </a:rPr>
                <a:t>40 millions de tonnes de CO2 par an dans le monde</a:t>
              </a:r>
              <a:r>
                <a:rPr lang="fr-FR" sz="2400">
                  <a:solidFill>
                    <a:srgbClr val="222222"/>
                  </a:solidFill>
                </a:rPr>
                <a:t>)</a:t>
              </a:r>
              <a:endParaRPr sz="2400">
                <a:solidFill>
                  <a:srgbClr val="222222"/>
                </a:solidFill>
              </a:endParaRPr>
            </a:p>
            <a:p>
              <a:pPr marL="457200" lvl="0" indent="-381000" algn="just" rtl="0">
                <a:lnSpc>
                  <a:spcPct val="115000"/>
                </a:lnSpc>
                <a:spcBef>
                  <a:spcPts val="0"/>
                </a:spcBef>
                <a:spcAft>
                  <a:spcPts val="0"/>
                </a:spcAft>
                <a:buClr>
                  <a:srgbClr val="222222"/>
                </a:buClr>
                <a:buSzPts val="2400"/>
                <a:buChar char="➔"/>
              </a:pPr>
              <a:r>
                <a:rPr lang="fr-FR" sz="2400">
                  <a:solidFill>
                    <a:srgbClr val="222222"/>
                  </a:solidFill>
                </a:rPr>
                <a:t>Recyclage du cuivre nécessite jusqu’à 85 % moins d’énergie que la production primaire ➩</a:t>
              </a:r>
              <a:r>
                <a:rPr lang="fr-FR" sz="2400" b="1">
                  <a:solidFill>
                    <a:srgbClr val="222222"/>
                  </a:solidFill>
                </a:rPr>
                <a:t> économie de 100 millions de MWh d’énergie électrique </a:t>
              </a:r>
              <a:endParaRPr sz="2400" b="1">
                <a:solidFill>
                  <a:srgbClr val="222222"/>
                </a:solidFill>
              </a:endParaRPr>
            </a:p>
            <a:p>
              <a:pPr marL="457200" lvl="0" indent="-381000" algn="just" rtl="0">
                <a:lnSpc>
                  <a:spcPct val="115000"/>
                </a:lnSpc>
                <a:spcBef>
                  <a:spcPts val="0"/>
                </a:spcBef>
                <a:spcAft>
                  <a:spcPts val="0"/>
                </a:spcAft>
                <a:buClr>
                  <a:srgbClr val="222222"/>
                </a:buClr>
                <a:buSzPts val="2400"/>
                <a:buChar char="➔"/>
              </a:pPr>
              <a:r>
                <a:rPr lang="fr-FR" sz="2400">
                  <a:solidFill>
                    <a:srgbClr val="222222"/>
                  </a:solidFill>
                </a:rPr>
                <a:t>Finitude des ressources: en fonction des modélisations, le </a:t>
              </a:r>
              <a:r>
                <a:rPr lang="fr-FR" sz="2400" b="1">
                  <a:solidFill>
                    <a:srgbClr val="222222"/>
                  </a:solidFill>
                </a:rPr>
                <a:t>pic d’extraction serait atteint avant la fin du siècle</a:t>
              </a:r>
              <a:endParaRPr sz="2400" b="1">
                <a:solidFill>
                  <a:srgbClr val="222222"/>
                </a:solidFill>
              </a:endParaRPr>
            </a:p>
            <a:p>
              <a:pPr marL="457200" lvl="0" indent="-381000" algn="just" rtl="0">
                <a:lnSpc>
                  <a:spcPct val="115000"/>
                </a:lnSpc>
                <a:spcBef>
                  <a:spcPts val="0"/>
                </a:spcBef>
                <a:spcAft>
                  <a:spcPts val="0"/>
                </a:spcAft>
                <a:buClr>
                  <a:srgbClr val="222222"/>
                </a:buClr>
                <a:buSzPts val="2400"/>
                <a:buChar char="➔"/>
              </a:pPr>
              <a:r>
                <a:rPr lang="fr-FR" sz="2400">
                  <a:solidFill>
                    <a:srgbClr val="222222"/>
                  </a:solidFill>
                </a:rPr>
                <a:t>Il existe une relation d’exponentielle inverse entre la concentration de cuivre et l’impact environnemental lié à son extraction: </a:t>
              </a:r>
              <a:r>
                <a:rPr lang="fr-FR" sz="2400" b="1">
                  <a:solidFill>
                    <a:srgbClr val="222222"/>
                  </a:solidFill>
                </a:rPr>
                <a:t>dans l’avenir l’extraction traditionnelle sera de plus en plus coûteuse en énergie</a:t>
              </a:r>
              <a:r>
                <a:rPr lang="fr-FR" sz="2400" b="1"/>
                <a:t>.</a:t>
              </a:r>
              <a:endParaRPr sz="2400"/>
            </a:p>
          </p:txBody>
        </p:sp>
        <p:sp>
          <p:nvSpPr>
            <p:cNvPr id="74" name="Google Shape;135;p1">
              <a:extLst>
                <a:ext uri="{FF2B5EF4-FFF2-40B4-BE49-F238E27FC236}">
                  <a16:creationId xmlns:a16="http://schemas.microsoft.com/office/drawing/2014/main" id="{3FE5CE31-6DAB-4BAC-BDF8-E1271117F73A}"/>
                </a:ext>
              </a:extLst>
            </p:cNvPr>
            <p:cNvSpPr txBox="1"/>
            <p:nvPr/>
          </p:nvSpPr>
          <p:spPr>
            <a:xfrm>
              <a:off x="2418075" y="27881788"/>
              <a:ext cx="7246800" cy="161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4000" b="1">
                  <a:latin typeface="Lora"/>
                  <a:ea typeface="Lora"/>
                  <a:cs typeface="Lora"/>
                  <a:sym typeface="Lora"/>
                </a:rPr>
                <a:t>Pourquoi recycler le cuivre en particulier ?</a:t>
              </a:r>
              <a:endParaRPr sz="4000" b="1">
                <a:latin typeface="Lora"/>
                <a:ea typeface="Lora"/>
                <a:cs typeface="Lora"/>
                <a:sym typeface="Lora"/>
              </a:endParaRPr>
            </a:p>
            <a:p>
              <a:pPr marL="0" lvl="0" indent="0" algn="l" rtl="0">
                <a:spcBef>
                  <a:spcPts val="0"/>
                </a:spcBef>
                <a:spcAft>
                  <a:spcPts val="0"/>
                </a:spcAft>
                <a:buNone/>
              </a:pPr>
              <a:endParaRPr/>
            </a:p>
          </p:txBody>
        </p:sp>
      </p:grpSp>
    </p:spTree>
    <p:extLst>
      <p:ext uri="{BB962C8B-B14F-4D97-AF65-F5344CB8AC3E}">
        <p14:creationId xmlns:p14="http://schemas.microsoft.com/office/powerpoint/2010/main" val="2631050868"/>
      </p:ext>
    </p:extLst>
  </p:cSld>
  <p:clrMapOvr>
    <a:masterClrMapping/>
  </p:clrMapOvr>
</p:sld>
</file>

<file path=ppt/theme/theme1.xml><?xml version="1.0" encoding="utf-8"?>
<a:theme xmlns:a="http://schemas.openxmlformats.org/drawingml/2006/main" name="1_IMT_Poster_recherche">
  <a:themeElements>
    <a:clrScheme name="Institut-TELECOM-Poster-Mode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nstitut-TELECOM-Poster-Modele">
      <a:majorFont>
        <a:latin typeface="Arial Bold"/>
        <a:ea typeface="ヒラギノ角ゴ Pro W3"/>
        <a:cs typeface="ヒラギノ角ゴ Pro W3"/>
      </a:majorFont>
      <a:minorFont>
        <a:latin typeface="Arial"/>
        <a:ea typeface="ヒラギノ角ゴ Pro W3"/>
        <a:cs typeface="ヒラギノ角ゴ Pro W3"/>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a:ln>
              <a:noFill/>
            </a:ln>
            <a:solidFill>
              <a:schemeClr val="tx1"/>
            </a:solidFill>
            <a:effectLst/>
            <a:latin typeface="Arial" charset="0"/>
            <a:ea typeface="ヒラギノ角ゴ Pro W3" charset="-128"/>
            <a:cs typeface="ヒラギノ角ゴ Pro W3"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a:ln>
              <a:noFill/>
            </a:ln>
            <a:solidFill>
              <a:schemeClr val="tx1"/>
            </a:solidFill>
            <a:effectLst/>
            <a:latin typeface="Arial" charset="0"/>
            <a:ea typeface="ヒラギノ角ゴ Pro W3" charset="-128"/>
            <a:cs typeface="ヒラギノ角ゴ Pro W3" charset="-128"/>
          </a:defRPr>
        </a:defPPr>
      </a:lstStyle>
    </a:lnDef>
  </a:objectDefaults>
  <a:extraClrSchemeLst>
    <a:extraClrScheme>
      <a:clrScheme name="Institut-TELECOM-Poster-Mode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nstitut-TELECOM-Poster-Mode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nstitut-TELECOM-Poster-Mode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nstitut-TELECOM-Poster-Mode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nstitut-TELECOM-Poster-Mode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nstitut-TELECOM-Poster-Mode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nstitut-TELECOM-Poster-Model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nstitut-TELECOM-Poster-Mode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nstitut-TELECOM-Poster-Mode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nstitut-TELECOM-Poster-Mode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nstitut-TELECOM-Poster-Mode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nstitut-TELECOM-Poster-Mode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TotalTime>
  <Words>994</Words>
  <Application>Microsoft Office PowerPoint</Application>
  <PresentationFormat>Personnalisé</PresentationFormat>
  <Paragraphs>102</Paragraphs>
  <Slides>1</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vt:i4>
      </vt:variant>
    </vt:vector>
  </HeadingPairs>
  <TitlesOfParts>
    <vt:vector size="9" baseType="lpstr">
      <vt:lpstr>Arial</vt:lpstr>
      <vt:lpstr>Arial Bold</vt:lpstr>
      <vt:lpstr>Berlin Sans FB Demi</vt:lpstr>
      <vt:lpstr>Calibri</vt:lpstr>
      <vt:lpstr>Eras Demi ITC</vt:lpstr>
      <vt:lpstr>Lora</vt:lpstr>
      <vt:lpstr>ヒラギノ角ゴ Pro W3</vt:lpstr>
      <vt:lpstr>1_IMT_Poster_recherche</vt:lpstr>
      <vt:lpstr>Mines Urbaines &amp; Recyclage</vt:lpstr>
    </vt:vector>
  </TitlesOfParts>
  <Company>MINES ParisTech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Méthodes d’aide à la décision pour la mise en œuvre de la transition énergétique à l’échelle locale</dc:title>
  <dc:creator>Antoine ROGEAU</dc:creator>
  <cp:lastModifiedBy>Louis-Justin Tallot</cp:lastModifiedBy>
  <cp:revision>62</cp:revision>
  <cp:lastPrinted>2018-05-31T13:14:17Z</cp:lastPrinted>
  <dcterms:created xsi:type="dcterms:W3CDTF">2018-05-30T11:30:53Z</dcterms:created>
  <dcterms:modified xsi:type="dcterms:W3CDTF">2020-12-11T18:29:23Z</dcterms:modified>
</cp:coreProperties>
</file>