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E00"/>
    <a:srgbClr val="B45A00"/>
    <a:srgbClr val="A06D3A"/>
    <a:srgbClr val="C85C97"/>
    <a:srgbClr val="CC6600"/>
    <a:srgbClr val="7A2008"/>
    <a:srgbClr val="A61D16"/>
    <a:srgbClr val="336600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463" autoAdjust="0"/>
    <p:restoredTop sz="96395" autoAdjust="0"/>
  </p:normalViewPr>
  <p:slideViewPr>
    <p:cSldViewPr>
      <p:cViewPr>
        <p:scale>
          <a:sx n="50" d="100"/>
          <a:sy n="50" d="100"/>
        </p:scale>
        <p:origin x="-2100" y="-8808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83C60-3109-4813-B877-13E1614CDC93}" type="doc">
      <dgm:prSet loTypeId="urn:microsoft.com/office/officeart/2005/8/layout/arrow4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17BBD623-3721-4BE3-B5FF-A77E851E6C3A}">
      <dgm:prSet phldrT="[Texte]" custT="1"/>
      <dgm:spPr/>
      <dgm:t>
        <a:bodyPr/>
        <a:lstStyle/>
        <a:p>
          <a:pPr algn="just"/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Diminuer le temps de vie d’un objet réintègre son cuivre plus vite dans la production… mais </a:t>
          </a:r>
          <a:r>
            <a:rPr lang="fr-FR" sz="2400" b="1" u="sng" dirty="0">
              <a:latin typeface="Calibri" panose="020F0502020204030204" pitchFamily="34" charset="0"/>
              <a:cs typeface="Calibri" panose="020F0502020204030204" pitchFamily="34" charset="0"/>
            </a:rPr>
            <a:t>l’expose plus souvent à des pertes</a:t>
          </a:r>
          <a:r>
            <a:rPr lang="fr-FR" sz="2400" u="none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(taux de collecte et de recyclage) </a:t>
          </a:r>
        </a:p>
      </dgm:t>
    </dgm:pt>
    <dgm:pt modelId="{325CCC3D-332C-4DE6-AB10-163FF393F513}" type="parTrans" cxnId="{C5489E2D-8BB1-440A-A12A-64B5F996DFA9}">
      <dgm:prSet/>
      <dgm:spPr/>
      <dgm:t>
        <a:bodyPr/>
        <a:lstStyle/>
        <a:p>
          <a:endParaRPr lang="fr-FR"/>
        </a:p>
      </dgm:t>
    </dgm:pt>
    <dgm:pt modelId="{F5113C04-32F2-4C70-B297-10FE83FD3990}" type="sibTrans" cxnId="{C5489E2D-8BB1-440A-A12A-64B5F996DFA9}">
      <dgm:prSet/>
      <dgm:spPr/>
      <dgm:t>
        <a:bodyPr/>
        <a:lstStyle/>
        <a:p>
          <a:endParaRPr lang="fr-FR"/>
        </a:p>
      </dgm:t>
    </dgm:pt>
    <dgm:pt modelId="{E0C05CFD-A0F4-4469-80A1-D3C82E738803}">
      <dgm:prSet phldrT="[Texte]" custT="1"/>
      <dgm:spPr/>
      <dgm:t>
        <a:bodyPr/>
        <a:lstStyle/>
        <a:p>
          <a:pPr algn="just"/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Augmenter le temps de vie d’un objet </a:t>
          </a:r>
          <a:r>
            <a:rPr lang="fr-FR" sz="2400" b="0" dirty="0">
              <a:latin typeface="Calibri" panose="020F0502020204030204" pitchFamily="34" charset="0"/>
              <a:cs typeface="Calibri" panose="020F0502020204030204" pitchFamily="34" charset="0"/>
            </a:rPr>
            <a:t>empêche de le récupérer rapidement</a:t>
          </a:r>
          <a:r>
            <a:rPr lang="fr-FR" sz="2400" dirty="0">
              <a:latin typeface="Calibri" panose="020F0502020204030204" pitchFamily="34" charset="0"/>
              <a:cs typeface="Calibri" panose="020F0502020204030204" pitchFamily="34" charset="0"/>
            </a:rPr>
            <a:t>… mais </a:t>
          </a:r>
          <a:r>
            <a:rPr lang="fr-FR" sz="2400" b="1" u="sng" dirty="0">
              <a:latin typeface="Calibri" panose="020F0502020204030204" pitchFamily="34" charset="0"/>
              <a:cs typeface="Calibri" panose="020F0502020204030204" pitchFamily="34" charset="0"/>
            </a:rPr>
            <a:t>diminue les pertes</a:t>
          </a:r>
        </a:p>
      </dgm:t>
    </dgm:pt>
    <dgm:pt modelId="{D7FBCCD6-7AB3-4158-89FA-121B2FC05415}" type="parTrans" cxnId="{9F93F595-404B-417B-9B5C-8EEC8250C40D}">
      <dgm:prSet/>
      <dgm:spPr/>
      <dgm:t>
        <a:bodyPr/>
        <a:lstStyle/>
        <a:p>
          <a:endParaRPr lang="fr-FR"/>
        </a:p>
      </dgm:t>
    </dgm:pt>
    <dgm:pt modelId="{B627ABA9-4BDA-4297-9FAC-496080351108}" type="sibTrans" cxnId="{9F93F595-404B-417B-9B5C-8EEC8250C40D}">
      <dgm:prSet/>
      <dgm:spPr/>
      <dgm:t>
        <a:bodyPr/>
        <a:lstStyle/>
        <a:p>
          <a:endParaRPr lang="fr-FR"/>
        </a:p>
      </dgm:t>
    </dgm:pt>
    <dgm:pt modelId="{2F932DFC-8D37-483E-A0D8-A2CDC6234D5A}" type="pres">
      <dgm:prSet presAssocID="{62283C60-3109-4813-B877-13E1614CDC93}" presName="compositeShape" presStyleCnt="0">
        <dgm:presLayoutVars>
          <dgm:chMax val="2"/>
          <dgm:dir/>
          <dgm:resizeHandles val="exact"/>
        </dgm:presLayoutVars>
      </dgm:prSet>
      <dgm:spPr/>
    </dgm:pt>
    <dgm:pt modelId="{2D99AE35-4FB4-4D7D-98F5-32707679D85C}" type="pres">
      <dgm:prSet presAssocID="{E0C05CFD-A0F4-4469-80A1-D3C82E738803}" presName="upArrow" presStyleLbl="node1" presStyleIdx="0" presStyleCnt="2"/>
      <dgm:spPr/>
    </dgm:pt>
    <dgm:pt modelId="{B7F1DF16-F3B8-4818-87F6-0E05AF45A2C7}" type="pres">
      <dgm:prSet presAssocID="{E0C05CFD-A0F4-4469-80A1-D3C82E73880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19A29E1-E739-4CD4-BCD6-86B4881388E5}" type="pres">
      <dgm:prSet presAssocID="{17BBD623-3721-4BE3-B5FF-A77E851E6C3A}" presName="downArrow" presStyleLbl="node1" presStyleIdx="1" presStyleCnt="2"/>
      <dgm:spPr/>
    </dgm:pt>
    <dgm:pt modelId="{F3542F7E-34C6-4CCA-B44D-663D3A574EF0}" type="pres">
      <dgm:prSet presAssocID="{17BBD623-3721-4BE3-B5FF-A77E851E6C3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C5489E2D-8BB1-440A-A12A-64B5F996DFA9}" srcId="{62283C60-3109-4813-B877-13E1614CDC93}" destId="{17BBD623-3721-4BE3-B5FF-A77E851E6C3A}" srcOrd="1" destOrd="0" parTransId="{325CCC3D-332C-4DE6-AB10-163FF393F513}" sibTransId="{F5113C04-32F2-4C70-B297-10FE83FD3990}"/>
    <dgm:cxn modelId="{2D6CA433-2A32-43C9-BD15-14B82591FCDB}" type="presOf" srcId="{E0C05CFD-A0F4-4469-80A1-D3C82E738803}" destId="{B7F1DF16-F3B8-4818-87F6-0E05AF45A2C7}" srcOrd="0" destOrd="0" presId="urn:microsoft.com/office/officeart/2005/8/layout/arrow4"/>
    <dgm:cxn modelId="{8E820344-BBFA-4455-A55B-A2E3B52E6C66}" type="presOf" srcId="{17BBD623-3721-4BE3-B5FF-A77E851E6C3A}" destId="{F3542F7E-34C6-4CCA-B44D-663D3A574EF0}" srcOrd="0" destOrd="0" presId="urn:microsoft.com/office/officeart/2005/8/layout/arrow4"/>
    <dgm:cxn modelId="{19630F6B-1AA5-4421-B2C3-BC00822E03AE}" type="presOf" srcId="{62283C60-3109-4813-B877-13E1614CDC93}" destId="{2F932DFC-8D37-483E-A0D8-A2CDC6234D5A}" srcOrd="0" destOrd="0" presId="urn:microsoft.com/office/officeart/2005/8/layout/arrow4"/>
    <dgm:cxn modelId="{9F93F595-404B-417B-9B5C-8EEC8250C40D}" srcId="{62283C60-3109-4813-B877-13E1614CDC93}" destId="{E0C05CFD-A0F4-4469-80A1-D3C82E738803}" srcOrd="0" destOrd="0" parTransId="{D7FBCCD6-7AB3-4158-89FA-121B2FC05415}" sibTransId="{B627ABA9-4BDA-4297-9FAC-496080351108}"/>
    <dgm:cxn modelId="{8D6EDFC7-32D9-40DF-BC54-8AD0E201BB9B}" type="presParOf" srcId="{2F932DFC-8D37-483E-A0D8-A2CDC6234D5A}" destId="{2D99AE35-4FB4-4D7D-98F5-32707679D85C}" srcOrd="0" destOrd="0" presId="urn:microsoft.com/office/officeart/2005/8/layout/arrow4"/>
    <dgm:cxn modelId="{06BE6F60-0356-421A-B37B-CF72DFA04755}" type="presParOf" srcId="{2F932DFC-8D37-483E-A0D8-A2CDC6234D5A}" destId="{B7F1DF16-F3B8-4818-87F6-0E05AF45A2C7}" srcOrd="1" destOrd="0" presId="urn:microsoft.com/office/officeart/2005/8/layout/arrow4"/>
    <dgm:cxn modelId="{ECB84A54-727D-4257-BE2E-0734579BDFC8}" type="presParOf" srcId="{2F932DFC-8D37-483E-A0D8-A2CDC6234D5A}" destId="{F19A29E1-E739-4CD4-BCD6-86B4881388E5}" srcOrd="2" destOrd="0" presId="urn:microsoft.com/office/officeart/2005/8/layout/arrow4"/>
    <dgm:cxn modelId="{149B93FD-7A6C-468D-9315-C5813EE00126}" type="presParOf" srcId="{2F932DFC-8D37-483E-A0D8-A2CDC6234D5A}" destId="{F3542F7E-34C6-4CCA-B44D-663D3A574EF0}" srcOrd="3" destOrd="0" presId="urn:microsoft.com/office/officeart/2005/8/layout/arrow4"/>
  </dgm:cxnLst>
  <dgm:bg/>
  <dgm:whole>
    <a:ln w="57150"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9AE35-4FB4-4D7D-98F5-32707679D85C}">
      <dsp:nvSpPr>
        <dsp:cNvPr id="0" name=""/>
        <dsp:cNvSpPr/>
      </dsp:nvSpPr>
      <dsp:spPr>
        <a:xfrm>
          <a:off x="656059" y="0"/>
          <a:ext cx="2273144" cy="1704858"/>
        </a:xfrm>
        <a:prstGeom prst="upArrow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1DF16-F3B8-4818-87F6-0E05AF45A2C7}">
      <dsp:nvSpPr>
        <dsp:cNvPr id="0" name=""/>
        <dsp:cNvSpPr/>
      </dsp:nvSpPr>
      <dsp:spPr>
        <a:xfrm>
          <a:off x="2997398" y="0"/>
          <a:ext cx="5517784" cy="170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Augmenter le temps de vie d’un objet </a:t>
          </a:r>
          <a:r>
            <a:rPr lang="fr-FR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empêche de le récupérer rapidement</a:t>
          </a: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… mais </a:t>
          </a:r>
          <a:r>
            <a:rPr lang="fr-FR" sz="24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diminue les pertes</a:t>
          </a:r>
        </a:p>
      </dsp:txBody>
      <dsp:txXfrm>
        <a:off x="2997398" y="0"/>
        <a:ext cx="5517784" cy="1704858"/>
      </dsp:txXfrm>
    </dsp:sp>
    <dsp:sp modelId="{F19A29E1-E739-4CD4-BCD6-86B4881388E5}">
      <dsp:nvSpPr>
        <dsp:cNvPr id="0" name=""/>
        <dsp:cNvSpPr/>
      </dsp:nvSpPr>
      <dsp:spPr>
        <a:xfrm>
          <a:off x="1338003" y="1846930"/>
          <a:ext cx="2273144" cy="1704858"/>
        </a:xfrm>
        <a:prstGeom prst="downArrow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42F7E-34C6-4CCA-B44D-663D3A574EF0}">
      <dsp:nvSpPr>
        <dsp:cNvPr id="0" name=""/>
        <dsp:cNvSpPr/>
      </dsp:nvSpPr>
      <dsp:spPr>
        <a:xfrm>
          <a:off x="3679342" y="1846930"/>
          <a:ext cx="5517784" cy="170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Diminuer le temps de vie d’un objet réintègre son cuivre plus vite dans la production… mais </a:t>
          </a:r>
          <a:r>
            <a:rPr lang="fr-FR" sz="24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l’expose plus souvent à des pertes</a:t>
          </a:r>
          <a:r>
            <a:rPr lang="fr-FR" sz="2400" u="none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2400" kern="1200" dirty="0">
              <a:latin typeface="Calibri" panose="020F0502020204030204" pitchFamily="34" charset="0"/>
              <a:cs typeface="Calibri" panose="020F0502020204030204" pitchFamily="34" charset="0"/>
            </a:rPr>
            <a:t>(taux de collecte et de recyclage) </a:t>
          </a:r>
        </a:p>
      </dsp:txBody>
      <dsp:txXfrm>
        <a:off x="3679342" y="1846930"/>
        <a:ext cx="5517784" cy="170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6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Mines Urbaines &amp; Recyclage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8832476" y="3455251"/>
            <a:ext cx="9544389" cy="1859652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algn="ctr"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Laure Bourguelle, Enol Álvarez, César Almecija, Louis-Justin Tallot</a:t>
            </a:r>
          </a:p>
        </p:txBody>
      </p:sp>
      <p:pic>
        <p:nvPicPr>
          <p:cNvPr id="63" name="Picture 2" descr="C:\local\georges.kariniotakis\Project__GRID4EU\2016_FINAL EVENT\Logo_MINES_ParisTe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797" y="48063"/>
            <a:ext cx="6250648" cy="592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61589" y="41142805"/>
            <a:ext cx="2131642" cy="135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408819" y="3819271"/>
            <a:ext cx="505619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N°14</a:t>
            </a:r>
            <a:endParaRPr lang="en-GB" sz="4800" dirty="0">
              <a:latin typeface="+mn-ea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56704B4-2FE7-4CCA-B852-2F087E6AD34E}"/>
              </a:ext>
            </a:extLst>
          </p:cNvPr>
          <p:cNvSpPr txBox="1"/>
          <p:nvPr/>
        </p:nvSpPr>
        <p:spPr>
          <a:xfrm>
            <a:off x="128846" y="22407685"/>
            <a:ext cx="15290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b="1" dirty="0">
                <a:solidFill>
                  <a:srgbClr val="C85C97"/>
                </a:solidFill>
                <a:latin typeface="Lora"/>
              </a:rPr>
              <a:t>Quelle part de la demande française en cuivre peut être satisfaite à partir du recyclage des </a:t>
            </a:r>
            <a:r>
              <a:rPr lang="fr-FR" sz="3600" b="1" u="sng" dirty="0">
                <a:solidFill>
                  <a:srgbClr val="C85C97"/>
                </a:solidFill>
                <a:latin typeface="Lora"/>
              </a:rPr>
              <a:t>objets en fin de vie</a:t>
            </a:r>
            <a:r>
              <a:rPr lang="fr-FR" sz="3600" b="1" dirty="0">
                <a:solidFill>
                  <a:srgbClr val="C85C97"/>
                </a:solidFill>
                <a:latin typeface="Lora"/>
              </a:rPr>
              <a:t> sur le territoire national ?</a:t>
            </a:r>
          </a:p>
          <a:p>
            <a:pPr algn="r"/>
            <a:r>
              <a:rPr lang="fr-FR" sz="3600" b="1" dirty="0">
                <a:solidFill>
                  <a:srgbClr val="C85C97"/>
                </a:solidFill>
                <a:latin typeface="Lora"/>
              </a:rPr>
              <a:t>La France pourrait-elle même devenir </a:t>
            </a:r>
            <a:r>
              <a:rPr lang="fr-FR" sz="3600" b="1" u="sng" dirty="0">
                <a:solidFill>
                  <a:srgbClr val="C85C97"/>
                </a:solidFill>
                <a:latin typeface="Lora"/>
              </a:rPr>
              <a:t>autonome</a:t>
            </a:r>
            <a:r>
              <a:rPr lang="fr-FR" sz="3600" b="1" dirty="0">
                <a:solidFill>
                  <a:srgbClr val="C85C97"/>
                </a:solidFill>
                <a:latin typeface="Lora"/>
              </a:rPr>
              <a:t> en cuivre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CB35CD-F867-4D8D-936D-49C9FF6D1490}"/>
              </a:ext>
            </a:extLst>
          </p:cNvPr>
          <p:cNvSpPr txBox="1"/>
          <p:nvPr/>
        </p:nvSpPr>
        <p:spPr>
          <a:xfrm>
            <a:off x="-557" y="26580127"/>
            <a:ext cx="1513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200" i="1" dirty="0">
                <a:solidFill>
                  <a:srgbClr val="C85C97"/>
                </a:solidFill>
                <a:latin typeface="Berlin Sans FB Demi" panose="020E0802020502020306" pitchFamily="34" charset="0"/>
              </a:rPr>
              <a:t>Où trouve-t-on du cuivre en France ?</a:t>
            </a:r>
            <a:endParaRPr lang="fr-FR" sz="2800" i="1" dirty="0">
              <a:solidFill>
                <a:srgbClr val="C85C97"/>
              </a:solidFill>
              <a:latin typeface="Arial"/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DCB35CD-F867-4D8D-936D-49C9FF6D1490}"/>
              </a:ext>
            </a:extLst>
          </p:cNvPr>
          <p:cNvSpPr txBox="1"/>
          <p:nvPr/>
        </p:nvSpPr>
        <p:spPr>
          <a:xfrm>
            <a:off x="-1" y="30972615"/>
            <a:ext cx="1513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200" i="1" dirty="0">
                <a:solidFill>
                  <a:srgbClr val="C85C97"/>
                </a:solidFill>
                <a:latin typeface="Berlin Sans FB Demi" panose="020E0802020502020306" pitchFamily="34" charset="0"/>
              </a:rPr>
              <a:t>Pour chacun de ces secteurs, quels facteurs prendre en compte ?</a:t>
            </a:r>
            <a:endParaRPr lang="fr-FR" sz="2800" i="1" dirty="0">
              <a:solidFill>
                <a:srgbClr val="C85C97"/>
              </a:solidFill>
              <a:latin typeface="Arial"/>
            </a:endParaRPr>
          </a:p>
        </p:txBody>
      </p:sp>
      <p:graphicFrame>
        <p:nvGraphicFramePr>
          <p:cNvPr id="14337" name="Diagramme 14336"/>
          <p:cNvGraphicFramePr/>
          <p:nvPr>
            <p:extLst>
              <p:ext uri="{D42A27DB-BD31-4B8C-83A1-F6EECF244321}">
                <p14:modId xmlns:p14="http://schemas.microsoft.com/office/powerpoint/2010/main" val="802538704"/>
              </p:ext>
            </p:extLst>
          </p:nvPr>
        </p:nvGraphicFramePr>
        <p:xfrm>
          <a:off x="6528761" y="36944934"/>
          <a:ext cx="9853186" cy="355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5" name="Google Shape;111;p1">
            <a:extLst>
              <a:ext uri="{FF2B5EF4-FFF2-40B4-BE49-F238E27FC236}">
                <a16:creationId xmlns:a16="http://schemas.microsoft.com/office/drawing/2014/main" id="{01CFA2A8-C94D-4229-8105-FF264702F35F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6586" b="6149"/>
          <a:stretch/>
        </p:blipFill>
        <p:spPr>
          <a:xfrm>
            <a:off x="15541328" y="22595492"/>
            <a:ext cx="7963246" cy="5997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112;p1">
            <a:extLst>
              <a:ext uri="{FF2B5EF4-FFF2-40B4-BE49-F238E27FC236}">
                <a16:creationId xmlns:a16="http://schemas.microsoft.com/office/drawing/2014/main" id="{7AB4EA1E-81F2-433D-9A53-8F2D63387439}"/>
              </a:ext>
            </a:extLst>
          </p:cNvPr>
          <p:cNvGrpSpPr/>
          <p:nvPr/>
        </p:nvGrpSpPr>
        <p:grpSpPr>
          <a:xfrm>
            <a:off x="267800" y="6108304"/>
            <a:ext cx="9876600" cy="3459409"/>
            <a:chOff x="267800" y="6986207"/>
            <a:chExt cx="9876600" cy="4234643"/>
          </a:xfrm>
        </p:grpSpPr>
        <p:sp>
          <p:nvSpPr>
            <p:cNvPr id="47" name="Google Shape;113;p1">
              <a:extLst>
                <a:ext uri="{FF2B5EF4-FFF2-40B4-BE49-F238E27FC236}">
                  <a16:creationId xmlns:a16="http://schemas.microsoft.com/office/drawing/2014/main" id="{F2F4484E-0D35-4A85-8FDB-BBE0F01C8AC8}"/>
                </a:ext>
              </a:extLst>
            </p:cNvPr>
            <p:cNvSpPr/>
            <p:nvPr/>
          </p:nvSpPr>
          <p:spPr>
            <a:xfrm>
              <a:off x="267800" y="7023250"/>
              <a:ext cx="9876600" cy="419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 recyclage est un procédé de </a:t>
              </a:r>
              <a:r>
                <a:rPr lang="fr-FR" sz="28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traitement des déchets 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de </a:t>
              </a:r>
              <a:r>
                <a:rPr lang="fr-FR" sz="28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réintroduction des matériaux dans le cycle de production 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d'autres produits.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Trois problèmes principaux apparaissent: </a:t>
              </a:r>
              <a:r>
                <a:rPr lang="fr-FR" sz="28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l’usage dispersif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fr-FR" sz="28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l’accessibilité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aux déchets et le </a:t>
              </a:r>
              <a:r>
                <a:rPr lang="fr-FR" sz="28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rendement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lors du processus de recyclage.</a:t>
              </a:r>
              <a:endParaRPr lang="fr-FR" sz="8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4;p1">
              <a:extLst>
                <a:ext uri="{FF2B5EF4-FFF2-40B4-BE49-F238E27FC236}">
                  <a16:creationId xmlns:a16="http://schemas.microsoft.com/office/drawing/2014/main" id="{38390F01-CDF3-41E5-A5EB-97752D0FAE22}"/>
                </a:ext>
              </a:extLst>
            </p:cNvPr>
            <p:cNvSpPr txBox="1"/>
            <p:nvPr/>
          </p:nvSpPr>
          <p:spPr>
            <a:xfrm>
              <a:off x="2216313" y="6986207"/>
              <a:ext cx="6272092" cy="7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Parlons recyclage !</a:t>
              </a:r>
              <a:endParaRPr sz="3600" b="1" dirty="0">
                <a:solidFill>
                  <a:srgbClr val="33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49" name="Google Shape;115;p1">
            <a:extLst>
              <a:ext uri="{FF2B5EF4-FFF2-40B4-BE49-F238E27FC236}">
                <a16:creationId xmlns:a16="http://schemas.microsoft.com/office/drawing/2014/main" id="{DE6D2AA0-4081-401B-9176-BEC6463598C1}"/>
              </a:ext>
            </a:extLst>
          </p:cNvPr>
          <p:cNvGrpSpPr/>
          <p:nvPr/>
        </p:nvGrpSpPr>
        <p:grpSpPr>
          <a:xfrm>
            <a:off x="10430389" y="6104899"/>
            <a:ext cx="8082856" cy="3856742"/>
            <a:chOff x="21478347" y="6913926"/>
            <a:chExt cx="8082856" cy="3856742"/>
          </a:xfrm>
        </p:grpSpPr>
        <p:sp>
          <p:nvSpPr>
            <p:cNvPr id="50" name="Google Shape;116;p1">
              <a:extLst>
                <a:ext uri="{FF2B5EF4-FFF2-40B4-BE49-F238E27FC236}">
                  <a16:creationId xmlns:a16="http://schemas.microsoft.com/office/drawing/2014/main" id="{EA0E58B5-944A-4EA4-B8EE-AD3D08DF3297}"/>
                </a:ext>
              </a:extLst>
            </p:cNvPr>
            <p:cNvSpPr/>
            <p:nvPr/>
          </p:nvSpPr>
          <p:spPr>
            <a:xfrm>
              <a:off x="21478347" y="6913926"/>
              <a:ext cx="8054400" cy="385674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u="sng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8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Avantages du recyclage des métaux </a:t>
              </a:r>
              <a:r>
                <a:rPr lang="fr-FR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fr-FR" sz="2800" dirty="0">
                <a:solidFill>
                  <a:srgbClr val="222222"/>
                </a:solidFill>
                <a:highlight>
                  <a:schemeClr val="lt1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222222"/>
                </a:solidFill>
                <a:highlight>
                  <a:schemeClr val="lt1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Réduire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l’impact environnemental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 l’extraction </a:t>
              </a: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Éviter l’extraction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 ressources naturelles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Créer des emplois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localement</a:t>
              </a: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Réduire le volume des déchets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leur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pollution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;p1">
              <a:extLst>
                <a:ext uri="{FF2B5EF4-FFF2-40B4-BE49-F238E27FC236}">
                  <a16:creationId xmlns:a16="http://schemas.microsoft.com/office/drawing/2014/main" id="{2CDB3D15-7739-4D1B-840E-E32D862679CA}"/>
                </a:ext>
              </a:extLst>
            </p:cNvPr>
            <p:cNvSpPr txBox="1"/>
            <p:nvPr/>
          </p:nvSpPr>
          <p:spPr>
            <a:xfrm>
              <a:off x="21566192" y="7019601"/>
              <a:ext cx="7995011" cy="866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2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Mais voyons, à quoi bon recycler ?</a:t>
              </a:r>
              <a:endParaRPr sz="3200" b="1" dirty="0">
                <a:solidFill>
                  <a:srgbClr val="33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52" name="Google Shape;118;p1">
            <a:extLst>
              <a:ext uri="{FF2B5EF4-FFF2-40B4-BE49-F238E27FC236}">
                <a16:creationId xmlns:a16="http://schemas.microsoft.com/office/drawing/2014/main" id="{CF505326-7239-48BC-BCC5-B4D81498F7EB}"/>
              </a:ext>
            </a:extLst>
          </p:cNvPr>
          <p:cNvGrpSpPr/>
          <p:nvPr/>
        </p:nvGrpSpPr>
        <p:grpSpPr>
          <a:xfrm>
            <a:off x="18665898" y="6091001"/>
            <a:ext cx="11494141" cy="5361665"/>
            <a:chOff x="10217235" y="6823536"/>
            <a:chExt cx="11274900" cy="5132573"/>
          </a:xfrm>
        </p:grpSpPr>
        <p:sp>
          <p:nvSpPr>
            <p:cNvPr id="53" name="Google Shape;119;p1">
              <a:extLst>
                <a:ext uri="{FF2B5EF4-FFF2-40B4-BE49-F238E27FC236}">
                  <a16:creationId xmlns:a16="http://schemas.microsoft.com/office/drawing/2014/main" id="{96A0AE13-627F-4DB3-BF4B-E34F54EBB7B4}"/>
                </a:ext>
              </a:extLst>
            </p:cNvPr>
            <p:cNvSpPr/>
            <p:nvPr/>
          </p:nvSpPr>
          <p:spPr>
            <a:xfrm>
              <a:off x="10217235" y="6823536"/>
              <a:ext cx="11274900" cy="513257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9F9F1D">
                    <a:tint val="66000"/>
                    <a:satMod val="160000"/>
                  </a:srgbClr>
                </a:gs>
                <a:gs pos="50000">
                  <a:srgbClr val="9F9F1D">
                    <a:tint val="44500"/>
                    <a:satMod val="160000"/>
                  </a:srgbClr>
                </a:gs>
                <a:gs pos="100000">
                  <a:srgbClr val="9F9F1D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 existe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 procédés de transformation des métaux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comme le cuivre : 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1910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fr-FR" sz="2400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’affinage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(« </a:t>
              </a:r>
              <a:r>
                <a:rPr lang="fr-FR" sz="24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refining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 ») : à partir d’un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mélange de concentrés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cuivreux issus des mines et de déchets de qualité moindre (fraction peu triée, alliages complexes ou cuivre sous forme non métallique)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1910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fusion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(« </a:t>
              </a:r>
              <a:r>
                <a:rPr lang="fr-FR" sz="24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smelting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 ») : à partir de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déchets de qualité supérieure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(cuivre métallique, matière première de recyclage)</a:t>
              </a:r>
            </a:p>
            <a:p>
              <a:pPr marL="76200" lvl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L’utilisation de ces procédés pour le recyclage n’a pas toujours de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valeur ajoutée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intéressante en France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 l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exportations de déchets métalliques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sont plus importantes que les importations correspondantes : 179 kt contre 55 kt pour le cuivre</a:t>
              </a:r>
              <a:endParaRPr sz="8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20;p1">
              <a:extLst>
                <a:ext uri="{FF2B5EF4-FFF2-40B4-BE49-F238E27FC236}">
                  <a16:creationId xmlns:a16="http://schemas.microsoft.com/office/drawing/2014/main" id="{12E18F9A-80BF-4D0F-A0B4-E2356D2030A6}"/>
                </a:ext>
              </a:extLst>
            </p:cNvPr>
            <p:cNvSpPr txBox="1"/>
            <p:nvPr/>
          </p:nvSpPr>
          <p:spPr>
            <a:xfrm>
              <a:off x="11083811" y="6853526"/>
              <a:ext cx="9823813" cy="77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336600"/>
                  </a:solidFill>
                  <a:latin typeface="Lora"/>
                  <a:ea typeface="Lora"/>
                  <a:cs typeface="Lora"/>
                  <a:sym typeface="Lora"/>
                </a:rPr>
                <a:t>Comment rend-on le cuivre utilisable ? </a:t>
              </a:r>
              <a:endParaRPr sz="3600" b="1" dirty="0">
                <a:solidFill>
                  <a:srgbClr val="33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58" name="Google Shape;121;p1">
            <a:extLst>
              <a:ext uri="{FF2B5EF4-FFF2-40B4-BE49-F238E27FC236}">
                <a16:creationId xmlns:a16="http://schemas.microsoft.com/office/drawing/2014/main" id="{99E86E9D-651B-4C12-AB23-D7D09E6D1468}"/>
              </a:ext>
            </a:extLst>
          </p:cNvPr>
          <p:cNvGrpSpPr/>
          <p:nvPr/>
        </p:nvGrpSpPr>
        <p:grpSpPr>
          <a:xfrm>
            <a:off x="-212174" y="11633873"/>
            <a:ext cx="9477437" cy="8466012"/>
            <a:chOff x="7518283" y="17212713"/>
            <a:chExt cx="10055100" cy="8707490"/>
          </a:xfrm>
        </p:grpSpPr>
        <p:sp>
          <p:nvSpPr>
            <p:cNvPr id="60" name="Google Shape;122;p1">
              <a:extLst>
                <a:ext uri="{FF2B5EF4-FFF2-40B4-BE49-F238E27FC236}">
                  <a16:creationId xmlns:a16="http://schemas.microsoft.com/office/drawing/2014/main" id="{CFD94CCC-715D-44C3-B7B5-60CD29474D0F}"/>
                </a:ext>
              </a:extLst>
            </p:cNvPr>
            <p:cNvSpPr/>
            <p:nvPr/>
          </p:nvSpPr>
          <p:spPr>
            <a:xfrm>
              <a:off x="8010000" y="17212713"/>
              <a:ext cx="8909400" cy="870749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EBAD63">
                    <a:tint val="66000"/>
                    <a:satMod val="160000"/>
                  </a:srgbClr>
                </a:gs>
                <a:gs pos="50000">
                  <a:srgbClr val="EBAD63">
                    <a:tint val="44500"/>
                    <a:satMod val="160000"/>
                  </a:srgbClr>
                </a:gs>
                <a:gs pos="100000">
                  <a:srgbClr val="EBAD63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endParaRPr lang="fr-FR"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Production minière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de cuivre dans le monde (2019) :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20,5 Mt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Réserves actuelles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(gisements découverts et jugés rentables, 2019) : environ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830 Mt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Ressources mondiales</a:t>
              </a:r>
              <a:r>
                <a:rPr lang="fr-F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(réserves et gisements potentiels pas encore exploités en 2019) : </a:t>
              </a:r>
              <a:r>
                <a:rPr lang="fr-F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2 000 Mt </a:t>
              </a: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endParaRPr lang="fr-F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2/3 des 550 millions de tonnes de cuivre produites depuis 1900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sont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encore utilisées</a:t>
              </a: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Besoin croissant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 cuivre : </a:t>
              </a: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+ 250 %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depuis 1960 (5 à 18 millions de tonnes)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41,5%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du cuivre utilisé en Europe </a:t>
              </a:r>
              <a:r>
                <a:rPr lang="fr-FR" sz="2400" b="1" u="sng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provient du recyclage </a:t>
              </a:r>
              <a:r>
                <a:rPr lang="fr-FR" sz="2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(ce qui représente entre 2 et 3 millions de tonnes)</a:t>
              </a:r>
              <a:endParaRPr sz="8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Google Shape;123;p1">
              <a:extLst>
                <a:ext uri="{FF2B5EF4-FFF2-40B4-BE49-F238E27FC236}">
                  <a16:creationId xmlns:a16="http://schemas.microsoft.com/office/drawing/2014/main" id="{61AB3CF2-89E8-4E66-93C5-AA2FB848058D}"/>
                </a:ext>
              </a:extLst>
            </p:cNvPr>
            <p:cNvSpPr txBox="1"/>
            <p:nvPr/>
          </p:nvSpPr>
          <p:spPr>
            <a:xfrm>
              <a:off x="7518283" y="17381619"/>
              <a:ext cx="10055100" cy="10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b="1" dirty="0">
                  <a:solidFill>
                    <a:srgbClr val="CC6600"/>
                  </a:solidFill>
                  <a:latin typeface="Lora"/>
                  <a:ea typeface="Lora"/>
                  <a:cs typeface="Lora"/>
                  <a:sym typeface="Lora"/>
                </a:rPr>
                <a:t>Le cuivre en quelques chiffres</a:t>
              </a:r>
              <a:endParaRPr sz="3600" b="1" dirty="0">
                <a:solidFill>
                  <a:srgbClr val="CC66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65" name="Google Shape;126;p1">
            <a:extLst>
              <a:ext uri="{FF2B5EF4-FFF2-40B4-BE49-F238E27FC236}">
                <a16:creationId xmlns:a16="http://schemas.microsoft.com/office/drawing/2014/main" id="{757EF556-293B-472C-8260-FCE7595C16B8}"/>
              </a:ext>
            </a:extLst>
          </p:cNvPr>
          <p:cNvGrpSpPr/>
          <p:nvPr/>
        </p:nvGrpSpPr>
        <p:grpSpPr>
          <a:xfrm>
            <a:off x="18637940" y="11746752"/>
            <a:ext cx="11522100" cy="10405500"/>
            <a:chOff x="17573545" y="14840280"/>
            <a:chExt cx="11522100" cy="10405500"/>
          </a:xfrm>
        </p:grpSpPr>
        <p:grpSp>
          <p:nvGrpSpPr>
            <p:cNvPr id="66" name="Google Shape;127;p1">
              <a:extLst>
                <a:ext uri="{FF2B5EF4-FFF2-40B4-BE49-F238E27FC236}">
                  <a16:creationId xmlns:a16="http://schemas.microsoft.com/office/drawing/2014/main" id="{A366C2D6-D4EB-415F-AF2B-1C5EF8991DF6}"/>
                </a:ext>
              </a:extLst>
            </p:cNvPr>
            <p:cNvGrpSpPr/>
            <p:nvPr/>
          </p:nvGrpSpPr>
          <p:grpSpPr>
            <a:xfrm>
              <a:off x="17573545" y="14840280"/>
              <a:ext cx="11522100" cy="10405500"/>
              <a:chOff x="17573545" y="14840280"/>
              <a:chExt cx="11522100" cy="10405500"/>
            </a:xfrm>
          </p:grpSpPr>
          <p:sp>
            <p:nvSpPr>
              <p:cNvPr id="70" name="Google Shape;128;p1">
                <a:extLst>
                  <a:ext uri="{FF2B5EF4-FFF2-40B4-BE49-F238E27FC236}">
                    <a16:creationId xmlns:a16="http://schemas.microsoft.com/office/drawing/2014/main" id="{E1970B28-196F-4FB1-834A-DF1A4AAEF48C}"/>
                  </a:ext>
                </a:extLst>
              </p:cNvPr>
              <p:cNvSpPr/>
              <p:nvPr/>
            </p:nvSpPr>
            <p:spPr>
              <a:xfrm>
                <a:off x="17573545" y="14840280"/>
                <a:ext cx="11522100" cy="104055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7A2008">
                      <a:tint val="66000"/>
                      <a:satMod val="160000"/>
                    </a:srgbClr>
                  </a:gs>
                  <a:gs pos="50000">
                    <a:srgbClr val="7A2008">
                      <a:tint val="44500"/>
                      <a:satMod val="160000"/>
                    </a:srgbClr>
                  </a:gs>
                  <a:gs pos="100000">
                    <a:srgbClr val="7A200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CC6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oogle Shape;129;p1">
                <a:extLst>
                  <a:ext uri="{FF2B5EF4-FFF2-40B4-BE49-F238E27FC236}">
                    <a16:creationId xmlns:a16="http://schemas.microsoft.com/office/drawing/2014/main" id="{70E34AB3-1A85-485B-B09F-B69BEFAB19E2}"/>
                  </a:ext>
                </a:extLst>
              </p:cNvPr>
              <p:cNvSpPr txBox="1"/>
              <p:nvPr/>
            </p:nvSpPr>
            <p:spPr>
              <a:xfrm>
                <a:off x="20905198" y="14939305"/>
                <a:ext cx="5771794" cy="102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3600" b="1" dirty="0">
                    <a:solidFill>
                      <a:srgbClr val="BC5E00"/>
                    </a:solidFill>
                    <a:latin typeface="Lora"/>
                    <a:ea typeface="Lora"/>
                    <a:cs typeface="Lora"/>
                    <a:sym typeface="Lora"/>
                  </a:rPr>
                  <a:t>Ce n’est pas si simple...</a:t>
                </a:r>
                <a:endParaRPr sz="3600" b="1" dirty="0">
                  <a:solidFill>
                    <a:srgbClr val="BC5E00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pic>
          <p:nvPicPr>
            <p:cNvPr id="67" name="Google Shape;130;p1">
              <a:extLst>
                <a:ext uri="{FF2B5EF4-FFF2-40B4-BE49-F238E27FC236}">
                  <a16:creationId xmlns:a16="http://schemas.microsoft.com/office/drawing/2014/main" id="{AA5CF9FF-3A38-4DB9-AE6C-B3D5FFCF4DF3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 l="11676" t="25975"/>
            <a:stretch/>
          </p:blipFill>
          <p:spPr>
            <a:xfrm>
              <a:off x="17846300" y="16622138"/>
              <a:ext cx="2944500" cy="2467800"/>
            </a:xfrm>
            <a:prstGeom prst="ellipse">
              <a:avLst/>
            </a:prstGeom>
            <a:noFill/>
            <a:ln w="57150">
              <a:solidFill>
                <a:srgbClr val="CC6600"/>
              </a:solidFill>
            </a:ln>
          </p:spPr>
        </p:pic>
        <p:pic>
          <p:nvPicPr>
            <p:cNvPr id="68" name="Google Shape;131;p1">
              <a:extLst>
                <a:ext uri="{FF2B5EF4-FFF2-40B4-BE49-F238E27FC236}">
                  <a16:creationId xmlns:a16="http://schemas.microsoft.com/office/drawing/2014/main" id="{D3AC067F-DBEE-44C8-B1A5-549128CAF2F8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 l="13764" t="12194" r="14919" b="17723"/>
            <a:stretch/>
          </p:blipFill>
          <p:spPr>
            <a:xfrm>
              <a:off x="17766501" y="19302575"/>
              <a:ext cx="3104100" cy="228780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CC6600"/>
              </a:solidFill>
            </a:ln>
          </p:spPr>
        </p:pic>
        <p:pic>
          <p:nvPicPr>
            <p:cNvPr id="69" name="Google Shape;132;p1">
              <a:extLst>
                <a:ext uri="{FF2B5EF4-FFF2-40B4-BE49-F238E27FC236}">
                  <a16:creationId xmlns:a16="http://schemas.microsoft.com/office/drawing/2014/main" id="{A1A330DD-3E4A-46BC-924B-A871A1F2A08F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8725387" y="22055975"/>
              <a:ext cx="1848600" cy="24678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57150">
              <a:solidFill>
                <a:srgbClr val="CC6600"/>
              </a:solidFill>
            </a:ln>
          </p:spPr>
        </p:pic>
      </p:grpSp>
      <p:sp>
        <p:nvSpPr>
          <p:cNvPr id="76" name="Google Shape;122;p1">
            <a:extLst>
              <a:ext uri="{FF2B5EF4-FFF2-40B4-BE49-F238E27FC236}">
                <a16:creationId xmlns:a16="http://schemas.microsoft.com/office/drawing/2014/main" id="{45013493-5CE4-4D60-940B-DD92429061BC}"/>
              </a:ext>
            </a:extLst>
          </p:cNvPr>
          <p:cNvSpPr/>
          <p:nvPr/>
        </p:nvSpPr>
        <p:spPr>
          <a:xfrm>
            <a:off x="330346" y="24261204"/>
            <a:ext cx="14583346" cy="213985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Constat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: la France possède un </a:t>
            </a:r>
            <a:r>
              <a:rPr lang="fr-FR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stock</a:t>
            </a:r>
            <a:r>
              <a:rPr lang="fr-FR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 cuivre important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sur son territoire</a:t>
            </a:r>
          </a:p>
          <a:p>
            <a:pPr algn="just"/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: établir </a:t>
            </a:r>
            <a:r>
              <a:rPr lang="fr-FR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deux scénarios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du recyclage et de la consommation en France pour les 30 prochaines années. Pour chaque scénario, déterminer si </a:t>
            </a:r>
            <a:r>
              <a:rPr lang="fr-FR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le recyclage permettrait de pallier la demande toujours croissante.</a:t>
            </a:r>
          </a:p>
        </p:txBody>
      </p:sp>
      <p:sp>
        <p:nvSpPr>
          <p:cNvPr id="81" name="Google Shape;122;p1">
            <a:extLst>
              <a:ext uri="{FF2B5EF4-FFF2-40B4-BE49-F238E27FC236}">
                <a16:creationId xmlns:a16="http://schemas.microsoft.com/office/drawing/2014/main" id="{6F9D3B6A-B86A-4395-9865-C0F67342833B}"/>
              </a:ext>
            </a:extLst>
          </p:cNvPr>
          <p:cNvSpPr/>
          <p:nvPr/>
        </p:nvSpPr>
        <p:spPr>
          <a:xfrm>
            <a:off x="267109" y="36559018"/>
            <a:ext cx="5889646" cy="199587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taux de collecte</a:t>
            </a:r>
            <a:r>
              <a:rPr lang="fr-FR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un objet en fin de vie ou hors d’usage n’est pas nécessairement </a:t>
            </a:r>
            <a:r>
              <a:rPr lang="fr-FR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apporté au recyclage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 ou </a:t>
            </a:r>
            <a:r>
              <a:rPr lang="fr-FR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collecté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32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122;p1">
            <a:extLst>
              <a:ext uri="{FF2B5EF4-FFF2-40B4-BE49-F238E27FC236}">
                <a16:creationId xmlns:a16="http://schemas.microsoft.com/office/drawing/2014/main" id="{164EA2A7-4AA8-4575-A21F-270E12FEF62E}"/>
              </a:ext>
            </a:extLst>
          </p:cNvPr>
          <p:cNvSpPr/>
          <p:nvPr/>
        </p:nvSpPr>
        <p:spPr>
          <a:xfrm>
            <a:off x="269826" y="38680689"/>
            <a:ext cx="5859152" cy="194971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taux de récupération</a:t>
            </a:r>
            <a:r>
              <a:rPr lang="fr-FR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même si un objet est recyclé, on ne peut pas récupérer la </a:t>
            </a:r>
            <a:r>
              <a:rPr lang="fr-FR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totalité du cuivre qu’il contient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32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Google Shape;122;p1">
            <a:extLst>
              <a:ext uri="{FF2B5EF4-FFF2-40B4-BE49-F238E27FC236}">
                <a16:creationId xmlns:a16="http://schemas.microsoft.com/office/drawing/2014/main" id="{52F869A6-3053-4F34-B7EB-D036D273F928}"/>
              </a:ext>
            </a:extLst>
          </p:cNvPr>
          <p:cNvSpPr/>
          <p:nvPr/>
        </p:nvSpPr>
        <p:spPr>
          <a:xfrm>
            <a:off x="357462" y="31736979"/>
            <a:ext cx="14493684" cy="82852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fr-FR" sz="3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temps de vie de l’objet </a:t>
            </a:r>
            <a:r>
              <a:rPr lang="fr-FR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quantifie la </a:t>
            </a:r>
            <a:r>
              <a:rPr lang="fr-FR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vitesse de retour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du cuivre dans la production</a:t>
            </a:r>
            <a:endParaRPr lang="fr-FR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r-FR" sz="4000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C1ACF9-13BF-48E9-B2A6-DEECEECAC730}"/>
              </a:ext>
            </a:extLst>
          </p:cNvPr>
          <p:cNvSpPr txBox="1"/>
          <p:nvPr/>
        </p:nvSpPr>
        <p:spPr>
          <a:xfrm>
            <a:off x="312923" y="10055414"/>
            <a:ext cx="8346344" cy="1123712"/>
          </a:xfrm>
          <a:prstGeom prst="roundRect">
            <a:avLst/>
          </a:prstGeom>
          <a:ln w="76200">
            <a:solidFill>
              <a:srgbClr val="CC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latin typeface="Berlin Sans FB Demi" panose="020E0802020502020306" pitchFamily="34" charset="0"/>
              </a:rPr>
              <a:t>Un exemple : </a:t>
            </a:r>
            <a:r>
              <a:rPr lang="fr-FR" sz="6000" dirty="0">
                <a:solidFill>
                  <a:srgbClr val="CC6600"/>
                </a:solidFill>
                <a:latin typeface="Berlin Sans FB Demi" panose="020E0802020502020306" pitchFamily="34" charset="0"/>
              </a:rPr>
              <a:t>le cuivre</a:t>
            </a:r>
          </a:p>
        </p:txBody>
      </p:sp>
      <p:sp>
        <p:nvSpPr>
          <p:cNvPr id="5" name="Ellipse 4"/>
          <p:cNvSpPr/>
          <p:nvPr/>
        </p:nvSpPr>
        <p:spPr bwMode="auto">
          <a:xfrm>
            <a:off x="695150" y="26863638"/>
            <a:ext cx="2420700" cy="24207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5" name="Ellipse 74"/>
          <p:cNvSpPr/>
          <p:nvPr/>
        </p:nvSpPr>
        <p:spPr bwMode="auto">
          <a:xfrm>
            <a:off x="4892451" y="27495176"/>
            <a:ext cx="1390552" cy="13979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9" name="Ellipse 78"/>
          <p:cNvSpPr/>
          <p:nvPr/>
        </p:nvSpPr>
        <p:spPr bwMode="auto">
          <a:xfrm>
            <a:off x="8731275" y="27681920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0" name="Ellipse 79"/>
          <p:cNvSpPr/>
          <p:nvPr/>
        </p:nvSpPr>
        <p:spPr bwMode="auto">
          <a:xfrm>
            <a:off x="12331675" y="28028998"/>
            <a:ext cx="259463" cy="25946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2982" y="29672303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Bâtiments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4741657" y="29651713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Véhicules</a:t>
            </a:r>
          </a:p>
        </p:txBody>
      </p:sp>
      <p:sp>
        <p:nvSpPr>
          <p:cNvPr id="113" name="Ellipse 112"/>
          <p:cNvSpPr/>
          <p:nvPr/>
        </p:nvSpPr>
        <p:spPr bwMode="auto">
          <a:xfrm>
            <a:off x="11323563" y="32953114"/>
            <a:ext cx="2420700" cy="24207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7774109" y="29725020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Équipements</a:t>
            </a:r>
          </a:p>
          <a:p>
            <a:r>
              <a:rPr lang="fr-FR" sz="3200" dirty="0">
                <a:latin typeface="Berlin Sans FB" panose="020E0602020502020306" pitchFamily="34" charset="0"/>
              </a:rPr>
              <a:t>électroménagers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11035531" y="29672303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Appareils électroniques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165785" y="27825472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20 000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5058867" y="27884982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1 000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8844584" y="27884982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225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12216396" y="28213683"/>
            <a:ext cx="69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852982" y="35445822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Bâtiments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4741657" y="35474566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Véhicules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7795171" y="35503159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Équipements</a:t>
            </a:r>
          </a:p>
          <a:p>
            <a:r>
              <a:rPr lang="fr-FR" sz="3200" dirty="0">
                <a:latin typeface="Berlin Sans FB" panose="020E0602020502020306" pitchFamily="34" charset="0"/>
              </a:rPr>
              <a:t>électroménagers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11035531" y="35520732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Appareils électroniques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1458467" y="34284983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50</a:t>
            </a:r>
          </a:p>
        </p:txBody>
      </p:sp>
      <p:sp>
        <p:nvSpPr>
          <p:cNvPr id="110" name="Ellipse 109"/>
          <p:cNvSpPr/>
          <p:nvPr/>
        </p:nvSpPr>
        <p:spPr bwMode="auto">
          <a:xfrm>
            <a:off x="1661593" y="33978307"/>
            <a:ext cx="259463" cy="2741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1" name="Ellipse 110"/>
          <p:cNvSpPr/>
          <p:nvPr/>
        </p:nvSpPr>
        <p:spPr bwMode="auto">
          <a:xfrm>
            <a:off x="5165857" y="33619953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5391027" y="33848579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12" name="Ellipse 111"/>
          <p:cNvSpPr/>
          <p:nvPr/>
        </p:nvSpPr>
        <p:spPr bwMode="auto">
          <a:xfrm>
            <a:off x="8855357" y="33624496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9092171" y="33871076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12331675" y="33827558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3</a:t>
            </a:r>
          </a:p>
        </p:txBody>
      </p:sp>
      <p:sp>
        <p:nvSpPr>
          <p:cNvPr id="8" name="ZoneTexte 7"/>
          <p:cNvSpPr txBox="1"/>
          <p:nvPr/>
        </p:nvSpPr>
        <p:spPr>
          <a:xfrm rot="16200000">
            <a:off x="12876945" y="27913498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(en milliers de tonnes)</a:t>
            </a:r>
          </a:p>
        </p:txBody>
      </p:sp>
      <p:sp>
        <p:nvSpPr>
          <p:cNvPr id="116" name="ZoneTexte 115"/>
          <p:cNvSpPr txBox="1"/>
          <p:nvPr/>
        </p:nvSpPr>
        <p:spPr>
          <a:xfrm rot="16200000">
            <a:off x="13454026" y="3389368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(en années)</a:t>
            </a: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6876891" y="36788636"/>
            <a:ext cx="8911168" cy="3852104"/>
          </a:xfrm>
          <a:prstGeom prst="round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E5C45-9095-42C3-AC5D-F6A5A8D5ACC8}"/>
              </a:ext>
            </a:extLst>
          </p:cNvPr>
          <p:cNvSpPr txBox="1"/>
          <p:nvPr/>
        </p:nvSpPr>
        <p:spPr>
          <a:xfrm>
            <a:off x="15243530" y="28317030"/>
            <a:ext cx="8825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L’économie circulaire du cuivre en 2018 (en Mt)</a:t>
            </a:r>
          </a:p>
          <a:p>
            <a:pPr algn="ctr"/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Schéma simplifié d’après « The World Copper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Factbook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2020 », document de l’ICSG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12668" y="11027769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(2019)</a:t>
            </a:r>
          </a:p>
        </p:txBody>
      </p:sp>
      <p:grpSp>
        <p:nvGrpSpPr>
          <p:cNvPr id="90" name="Google Shape;133;p1">
            <a:extLst>
              <a:ext uri="{FF2B5EF4-FFF2-40B4-BE49-F238E27FC236}">
                <a16:creationId xmlns:a16="http://schemas.microsoft.com/office/drawing/2014/main" id="{4C83786D-BCFF-422E-9D5D-F5A1EBE7C0C9}"/>
              </a:ext>
            </a:extLst>
          </p:cNvPr>
          <p:cNvGrpSpPr/>
          <p:nvPr/>
        </p:nvGrpSpPr>
        <p:grpSpPr>
          <a:xfrm>
            <a:off x="8803283" y="10171014"/>
            <a:ext cx="11134206" cy="11949384"/>
            <a:chOff x="3562685" y="25673501"/>
            <a:chExt cx="9899810" cy="7650028"/>
          </a:xfrm>
        </p:grpSpPr>
        <p:sp>
          <p:nvSpPr>
            <p:cNvPr id="93" name="Google Shape;134;p1">
              <a:extLst>
                <a:ext uri="{FF2B5EF4-FFF2-40B4-BE49-F238E27FC236}">
                  <a16:creationId xmlns:a16="http://schemas.microsoft.com/office/drawing/2014/main" id="{FE08E256-979B-4972-B2E8-EA6303A7B267}"/>
                </a:ext>
              </a:extLst>
            </p:cNvPr>
            <p:cNvSpPr/>
            <p:nvPr/>
          </p:nvSpPr>
          <p:spPr>
            <a:xfrm>
              <a:off x="3562685" y="25673501"/>
              <a:ext cx="8616300" cy="765002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76C11">
                    <a:tint val="66000"/>
                    <a:satMod val="160000"/>
                  </a:srgbClr>
                </a:gs>
                <a:gs pos="50000">
                  <a:srgbClr val="B76C11">
                    <a:tint val="44500"/>
                    <a:satMod val="160000"/>
                  </a:srgbClr>
                </a:gs>
                <a:gs pos="100000">
                  <a:srgbClr val="B76C11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400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Google Shape;135;p1">
              <a:extLst>
                <a:ext uri="{FF2B5EF4-FFF2-40B4-BE49-F238E27FC236}">
                  <a16:creationId xmlns:a16="http://schemas.microsoft.com/office/drawing/2014/main" id="{3FE5CE31-6DAB-4BAC-BDF8-E1271117F73A}"/>
                </a:ext>
              </a:extLst>
            </p:cNvPr>
            <p:cNvSpPr txBox="1"/>
            <p:nvPr/>
          </p:nvSpPr>
          <p:spPr>
            <a:xfrm>
              <a:off x="4755119" y="25864303"/>
              <a:ext cx="8707376" cy="916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200" b="1" dirty="0">
                  <a:solidFill>
                    <a:srgbClr val="B45A00"/>
                  </a:solidFill>
                  <a:latin typeface="Lora"/>
                  <a:ea typeface="Lora"/>
                  <a:cs typeface="Lora"/>
                  <a:sym typeface="Lora"/>
                </a:rPr>
                <a:t>Pourquoi recycler le cuivre en particulier ?</a:t>
              </a:r>
              <a:endParaRPr sz="3200" b="1" dirty="0">
                <a:solidFill>
                  <a:srgbClr val="B45A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9245039" y="10882026"/>
            <a:ext cx="8866596" cy="656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lang="fr-FR" sz="24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lvl="0" indent="-342900" algn="just">
              <a:lnSpc>
                <a:spcPct val="115000"/>
              </a:lnSpc>
              <a:spcBef>
                <a:spcPts val="1200"/>
              </a:spcBef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Économie de 31 m</a:t>
            </a:r>
            <a:r>
              <a:rPr lang="fr-FR" sz="2400" b="1" u="sng" baseline="30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d’eau</a:t>
            </a:r>
            <a:r>
              <a:rPr lang="fr-FR" sz="2400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de 300 kg eqCO</a:t>
            </a:r>
            <a:r>
              <a:rPr lang="fr-FR" sz="2400" baseline="-25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tonne de cuivre recyclé (soit environ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 millions de tonnes de CO</a:t>
            </a:r>
            <a:r>
              <a:rPr lang="fr-FR" sz="2400" b="1" u="sng" baseline="-25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an dans le monde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Recyclage du cuivre nécessite jusqu’à 85 % moins d’énergie que la production primaire ➩</a:t>
            </a:r>
            <a:r>
              <a:rPr lang="fr-FR" sz="24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économie de 100 millions de </a:t>
            </a:r>
            <a:r>
              <a:rPr lang="fr-FR" sz="2400" b="1" u="sng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MWh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d’énergie électrique</a:t>
            </a:r>
            <a:r>
              <a:rPr lang="fr-FR" sz="24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Finitude des ressources</a:t>
            </a: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 fonction des modélisations, le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 d’extraction serait atteint avant la fin du siècle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 exponentielle inverse entre la concentration de cuivre et l’impact environnemental lié à son extraction : </a:t>
            </a:r>
            <a:r>
              <a:rPr lang="fr-FR" sz="24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l’avenir, l’extraction traditionnelle sera de plus en plus coûteuse en énergie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19100" lvl="0" indent="-342900" algn="just">
              <a:lnSpc>
                <a:spcPct val="115000"/>
              </a:lnSpc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La transition énergétique entraînera un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besoin croissant de cuivre</a:t>
            </a:r>
            <a:endParaRPr lang="fr-FR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/>
          </a:p>
        </p:txBody>
      </p:sp>
      <p:pic>
        <p:nvPicPr>
          <p:cNvPr id="62" name="Google Shape;125;p1">
            <a:extLst>
              <a:ext uri="{FF2B5EF4-FFF2-40B4-BE49-F238E27FC236}">
                <a16:creationId xmlns:a16="http://schemas.microsoft.com/office/drawing/2014/main" id="{F328FB4C-438B-49CC-B307-E5699B074CC1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l="20831" t="27074" r="23736" b="9384"/>
          <a:stretch/>
        </p:blipFill>
        <p:spPr>
          <a:xfrm>
            <a:off x="10642929" y="17217855"/>
            <a:ext cx="6307489" cy="4114399"/>
          </a:xfrm>
          <a:prstGeom prst="rect">
            <a:avLst/>
          </a:prstGeom>
          <a:noFill/>
          <a:ln w="57150">
            <a:solidFill>
              <a:srgbClr val="CC6600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1F40174-04FB-40D9-9946-3834B16F92A3}"/>
              </a:ext>
            </a:extLst>
          </p:cNvPr>
          <p:cNvSpPr txBox="1"/>
          <p:nvPr/>
        </p:nvSpPr>
        <p:spPr>
          <a:xfrm>
            <a:off x="9644557" y="21494029"/>
            <a:ext cx="827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venirNextLTPro"/>
              </a:rPr>
              <a:t>Northey, S., et al. « Modelling Future Copper Ore Grade Decline Based on a Detailed Assessment of Copper Resources and Mining ».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venirNextLTPro"/>
              </a:rPr>
              <a:t>Resources, Conservation and Recycling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venirNextLTPro"/>
              </a:rPr>
              <a:t>, vol. 83,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venirNextLTPro"/>
              </a:rPr>
              <a:t>février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venirNextLTPro"/>
              </a:rPr>
              <a:t> 2014, p. 190‑201.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venirNextLTPro"/>
              </a:rPr>
              <a:t>ScienceDirect</a:t>
            </a:r>
            <a:endParaRPr lang="fr-FR" sz="1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180547" y="12739206"/>
            <a:ext cx="8288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Procédé de récupération en fonction de l’objet :</a:t>
            </a:r>
          </a:p>
          <a:p>
            <a:endParaRPr lang="fr-FR" sz="3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2144700" y="13627398"/>
            <a:ext cx="779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Câble électrique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 granulation, tamisage et fonderie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2143883" y="14409608"/>
            <a:ext cx="77969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Carte électronique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just"/>
            <a:r>
              <a:rPr lang="fr-FR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Pyro</a:t>
            </a:r>
            <a:r>
              <a:rPr lang="fr-FR" sz="2800" i="1" dirty="0">
                <a:latin typeface="Calibri" panose="020F0502020204030204" pitchFamily="34" charset="0"/>
                <a:cs typeface="Calibri" panose="020F0502020204030204" pitchFamily="34" charset="0"/>
              </a:rPr>
              <a:t>-métallurgie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: broyage et pyrolyse,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très énergivore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(fours chauffés à 500 degrés)</a:t>
            </a:r>
          </a:p>
          <a:p>
            <a:pPr algn="just"/>
            <a:r>
              <a:rPr lang="fr-FR" sz="2800" i="1" dirty="0">
                <a:latin typeface="Calibri" panose="020F0502020204030204" pitchFamily="34" charset="0"/>
                <a:cs typeface="Calibri" panose="020F0502020204030204" pitchFamily="34" charset="0"/>
              </a:rPr>
              <a:t>Hydrométallurgie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: dissolution avec acides, dégage dioxines et furanes, des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gaz nocifs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pour l'environnement</a:t>
            </a:r>
          </a:p>
          <a:p>
            <a:pPr algn="just"/>
            <a:r>
              <a:rPr lang="fr-FR" sz="2800" i="1" dirty="0">
                <a:latin typeface="Calibri" panose="020F0502020204030204" pitchFamily="34" charset="0"/>
                <a:cs typeface="Calibri" panose="020F0502020204030204" pitchFamily="34" charset="0"/>
              </a:rPr>
              <a:t>Micronisation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: broyage puis séparation par granulométrie, ne récupère que 90% des métaux contre 98% avec les 2 autres méthodes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2143884" y="18580268"/>
            <a:ext cx="7681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Nanofils de cuivre dans les chaussettes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Utilisés pour limiter le développement de bactéries. C’est un usage dispersif dans lequel le cuivre ne peut pas être récupéré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2046682" y="20828198"/>
            <a:ext cx="7206873" cy="1055608"/>
          </a:xfrm>
          <a:prstGeom prst="roundRect">
            <a:avLst/>
          </a:prstGeom>
          <a:noFill/>
          <a:ln w="57150">
            <a:solidFill>
              <a:srgbClr val="CC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Différence de recyclabilité selon les produits (usage dispersif ou non)</a:t>
            </a:r>
          </a:p>
        </p:txBody>
      </p:sp>
      <p:sp>
        <p:nvSpPr>
          <p:cNvPr id="95" name="Google Shape;122;p1">
            <a:extLst>
              <a:ext uri="{FF2B5EF4-FFF2-40B4-BE49-F238E27FC236}">
                <a16:creationId xmlns:a16="http://schemas.microsoft.com/office/drawing/2014/main" id="{45013493-5CE4-4D60-940B-DD92429061BC}"/>
              </a:ext>
            </a:extLst>
          </p:cNvPr>
          <p:cNvSpPr/>
          <p:nvPr/>
        </p:nvSpPr>
        <p:spPr>
          <a:xfrm>
            <a:off x="15384327" y="22268358"/>
            <a:ext cx="14775713" cy="6855909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C85C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fr-F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Google Shape;122;p1">
            <a:extLst>
              <a:ext uri="{FF2B5EF4-FFF2-40B4-BE49-F238E27FC236}">
                <a16:creationId xmlns:a16="http://schemas.microsoft.com/office/drawing/2014/main" id="{BA20BB82-CF62-4D9B-B2EF-33B6233F9C34}"/>
              </a:ext>
            </a:extLst>
          </p:cNvPr>
          <p:cNvSpPr/>
          <p:nvPr/>
        </p:nvSpPr>
        <p:spPr>
          <a:xfrm>
            <a:off x="16004083" y="37705792"/>
            <a:ext cx="13821375" cy="304601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plus grande marge de manœuvre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se trouve dans le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taux de collecte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de produits qui ne représentent pas la part la plus importante des réserves de cuivre recyclable (par exemple, les appareils électroniques).</a:t>
            </a:r>
          </a:p>
          <a:p>
            <a:pPr algn="just"/>
            <a:endParaRPr lang="fr-F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Même dans le cas le plus optimiste,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le cuivre recyclé ne parviendra pas à satisfaire la demande en France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fr-F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Cependant, les choix en terme de consommation et de recyclage pourront aboutir à un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écart décroissant entre la demande et l’approvisionnement en recyclage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, ce qui permettra de </a:t>
            </a:r>
            <a:r>
              <a:rPr lang="fr-FR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s’adapter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à une diminution de la quantité de cuivre extractible.</a:t>
            </a: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17368997" y="29291634"/>
            <a:ext cx="11884558" cy="8277368"/>
          </a:xfrm>
          <a:prstGeom prst="roundRect">
            <a:avLst>
              <a:gd name="adj" fmla="val 9984"/>
            </a:avLst>
          </a:prstGeom>
          <a:noFill/>
          <a:ln w="76200" cap="flat" cmpd="sng" algn="ctr">
            <a:solidFill>
              <a:srgbClr val="C85C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37170"/>
              </p:ext>
            </p:extLst>
          </p:nvPr>
        </p:nvGraphicFramePr>
        <p:xfrm>
          <a:off x="23191256" y="27077350"/>
          <a:ext cx="6509697" cy="181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68">
                  <a:extLst>
                    <a:ext uri="{9D8B030D-6E8A-4147-A177-3AD203B41FA5}">
                      <a16:colId xmlns:a16="http://schemas.microsoft.com/office/drawing/2014/main" val="865673700"/>
                    </a:ext>
                  </a:extLst>
                </a:gridCol>
                <a:gridCol w="1165492">
                  <a:extLst>
                    <a:ext uri="{9D8B030D-6E8A-4147-A177-3AD203B41FA5}">
                      <a16:colId xmlns:a16="http://schemas.microsoft.com/office/drawing/2014/main" val="1519519734"/>
                    </a:ext>
                  </a:extLst>
                </a:gridCol>
                <a:gridCol w="1056571">
                  <a:extLst>
                    <a:ext uri="{9D8B030D-6E8A-4147-A177-3AD203B41FA5}">
                      <a16:colId xmlns:a16="http://schemas.microsoft.com/office/drawing/2014/main" val="1561378150"/>
                    </a:ext>
                  </a:extLst>
                </a:gridCol>
                <a:gridCol w="1667994">
                  <a:extLst>
                    <a:ext uri="{9D8B030D-6E8A-4147-A177-3AD203B41FA5}">
                      <a16:colId xmlns:a16="http://schemas.microsoft.com/office/drawing/2014/main" val="1208746596"/>
                    </a:ext>
                  </a:extLst>
                </a:gridCol>
                <a:gridCol w="1360672">
                  <a:extLst>
                    <a:ext uri="{9D8B030D-6E8A-4147-A177-3AD203B41FA5}">
                      <a16:colId xmlns:a16="http://schemas.microsoft.com/office/drawing/2014/main" val="723500944"/>
                    </a:ext>
                  </a:extLst>
                </a:gridCol>
              </a:tblGrid>
              <a:tr h="437160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u="none" dirty="0">
                          <a:solidFill>
                            <a:schemeClr val="tx1"/>
                          </a:solidFill>
                        </a:rPr>
                        <a:t>Valeurs retenues</a:t>
                      </a:r>
                      <a:r>
                        <a:rPr lang="fr-FR" sz="1400" b="1" i="1" u="none" baseline="0" dirty="0">
                          <a:solidFill>
                            <a:schemeClr val="tx1"/>
                          </a:solidFill>
                        </a:rPr>
                        <a:t> pour 2020</a:t>
                      </a:r>
                      <a:endParaRPr lang="fr-FR" sz="1400" b="1" i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C85C97"/>
                          </a:solidFill>
                        </a:rPr>
                        <a:t>Bâtiments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C85C97"/>
                          </a:solidFill>
                        </a:rPr>
                        <a:t>Véhicules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C85C97"/>
                          </a:solidFill>
                        </a:rPr>
                        <a:t>Equipements</a:t>
                      </a:r>
                      <a:r>
                        <a:rPr lang="fr-FR" sz="1400" b="1" baseline="0" dirty="0">
                          <a:solidFill>
                            <a:srgbClr val="C85C97"/>
                          </a:solidFill>
                        </a:rPr>
                        <a:t> électroménagers</a:t>
                      </a:r>
                      <a:endParaRPr lang="fr-FR" sz="1400" b="1" dirty="0">
                        <a:solidFill>
                          <a:srgbClr val="C85C9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C85C97"/>
                          </a:solidFill>
                        </a:rPr>
                        <a:t>Appareils électroniques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754202"/>
                  </a:ext>
                </a:extLst>
              </a:tr>
              <a:tr h="31995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C85C97"/>
                          </a:solidFill>
                        </a:rPr>
                        <a:t>Taux de collecte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C85C97"/>
                          </a:solidFill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C85C97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C85C97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C85C97"/>
                          </a:solidFill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083756"/>
                  </a:ext>
                </a:extLst>
              </a:tr>
              <a:tr h="5660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C85C97"/>
                          </a:solidFill>
                        </a:rPr>
                        <a:t>Taux de récupération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C85C97"/>
                          </a:solidFill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C85C97"/>
                          </a:solidFill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C85C97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C85C97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172253"/>
                  </a:ext>
                </a:extLst>
              </a:tr>
            </a:tbl>
          </a:graphicData>
        </a:graphic>
      </p:graphicFrame>
      <p:pic>
        <p:nvPicPr>
          <p:cNvPr id="26" name="Image 25">
            <a:extLst>
              <a:ext uri="{FF2B5EF4-FFF2-40B4-BE49-F238E27FC236}">
                <a16:creationId xmlns:a16="http://schemas.microsoft.com/office/drawing/2014/main" id="{F6FF7DB5-D048-441F-AAB2-16768F9C2EC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" r="2784" b="1439"/>
          <a:stretch/>
        </p:blipFill>
        <p:spPr>
          <a:xfrm>
            <a:off x="18021494" y="29514147"/>
            <a:ext cx="10632579" cy="7945344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C784D61-4FF8-4224-8BC3-DC7A3E9E96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049" b="99593" l="2853" r="98649">
                        <a14:foregroundMark x1="66517" y1="1423" x2="58108" y2="610"/>
                        <a14:foregroundMark x1="58108" y1="610" x2="22222" y2="14837"/>
                        <a14:foregroundMark x1="22222" y1="14837" x2="7808" y2="30285"/>
                        <a14:foregroundMark x1="7808" y1="30285" x2="28228" y2="37805"/>
                        <a14:foregroundMark x1="28228" y1="37805" x2="42643" y2="38008"/>
                        <a14:foregroundMark x1="42643" y1="38008" x2="64715" y2="33740"/>
                        <a14:foregroundMark x1="64715" y1="33740" x2="78829" y2="20528"/>
                        <a14:foregroundMark x1="78829" y1="20528" x2="74474" y2="10976"/>
                        <a14:foregroundMark x1="74474" y1="10976" x2="65465" y2="2846"/>
                        <a14:foregroundMark x1="65465" y1="2846" x2="4204" y2="1626"/>
                        <a14:foregroundMark x1="4204" y1="1626" x2="1201" y2="12398"/>
                        <a14:foregroundMark x1="1201" y1="12398" x2="8108" y2="16463"/>
                        <a14:foregroundMark x1="8108" y1="16463" x2="30480" y2="16463"/>
                        <a14:foregroundMark x1="30480" y1="16463" x2="38288" y2="10569"/>
                        <a14:foregroundMark x1="38288" y1="10569" x2="31381" y2="5894"/>
                        <a14:foregroundMark x1="31381" y1="5894" x2="8408" y2="4065"/>
                        <a14:foregroundMark x1="8408" y1="4065" x2="1652" y2="8740"/>
                        <a14:foregroundMark x1="1652" y1="8740" x2="3303" y2="21138"/>
                        <a14:foregroundMark x1="3303" y1="21138" x2="14715" y2="28862"/>
                        <a14:foregroundMark x1="14715" y1="28862" x2="19970" y2="29878"/>
                        <a14:foregroundMark x1="24775" y1="13211" x2="20721" y2="4065"/>
                        <a14:foregroundMark x1="20721" y1="4065" x2="11862" y2="1829"/>
                        <a14:foregroundMark x1="11862" y1="1829" x2="3003" y2="3049"/>
                        <a14:foregroundMark x1="3003" y1="3049" x2="13063" y2="12805"/>
                        <a14:foregroundMark x1="13063" y1="12805" x2="21321" y2="14431"/>
                        <a14:foregroundMark x1="21321" y1="14431" x2="29580" y2="13415"/>
                        <a14:foregroundMark x1="29580" y1="13415" x2="32883" y2="11179"/>
                        <a14:foregroundMark x1="81231" y1="84350" x2="84835" y2="74390"/>
                        <a14:foregroundMark x1="84835" y1="74390" x2="90991" y2="65650"/>
                        <a14:foregroundMark x1="90991" y1="65650" x2="98649" y2="69512"/>
                        <a14:foregroundMark x1="98649" y1="69512" x2="93243" y2="73374"/>
                        <a14:foregroundMark x1="72222" y1="92886" x2="61562" y2="91667"/>
                        <a14:foregroundMark x1="61562" y1="91667" x2="33333" y2="97561"/>
                        <a14:foregroundMark x1="33333" y1="97561" x2="63814" y2="99593"/>
                        <a14:foregroundMark x1="63814" y1="99593" x2="63814" y2="99390"/>
                        <a14:backgroundMark x1="89940" y1="203" x2="96847" y2="4675"/>
                        <a14:backgroundMark x1="96847" y1="4675" x2="99850" y2="5081"/>
                        <a14:backgroundMark x1="91141" y1="1829" x2="98799" y2="4065"/>
                        <a14:backgroundMark x1="98799" y1="4065" x2="91141" y2="3049"/>
                        <a14:backgroundMark x1="91141" y1="3049" x2="95646" y2="6707"/>
                        <a14:backgroundMark x1="93243" y1="4675" x2="91742" y2="15650"/>
                        <a14:backgroundMark x1="91742" y1="15650" x2="99099" y2="18293"/>
                        <a14:backgroundMark x1="99099" y1="18293" x2="99850" y2="180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57092" y="22352594"/>
            <a:ext cx="6344535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1016</Words>
  <Application>Microsoft Office PowerPoint</Application>
  <PresentationFormat>Personnalisé</PresentationFormat>
  <Paragraphs>114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Arial Bold</vt:lpstr>
      <vt:lpstr>AvenirNextLTPro</vt:lpstr>
      <vt:lpstr>Berlin Sans FB</vt:lpstr>
      <vt:lpstr>Berlin Sans FB Demi</vt:lpstr>
      <vt:lpstr>Calibri</vt:lpstr>
      <vt:lpstr>Lora</vt:lpstr>
      <vt:lpstr>ヒラギノ角ゴ Pro W3</vt:lpstr>
      <vt:lpstr>1_IMT_Poster_recherche</vt:lpstr>
      <vt:lpstr>Mines Urbaines &amp; Recyclage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Louis-Justin Tallot</cp:lastModifiedBy>
  <cp:revision>264</cp:revision>
  <cp:lastPrinted>2018-05-31T13:14:17Z</cp:lastPrinted>
  <dcterms:created xsi:type="dcterms:W3CDTF">2018-05-30T11:30:53Z</dcterms:created>
  <dcterms:modified xsi:type="dcterms:W3CDTF">2020-12-15T21:57:22Z</dcterms:modified>
</cp:coreProperties>
</file>