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D63"/>
    <a:srgbClr val="9F9F1D"/>
    <a:srgbClr val="CACAB3"/>
    <a:srgbClr val="C85C97"/>
    <a:srgbClr val="7A2008"/>
    <a:srgbClr val="A61D16"/>
    <a:srgbClr val="B76C11"/>
    <a:srgbClr val="09B4E9"/>
    <a:srgbClr val="CE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463" autoAdjust="0"/>
    <p:restoredTop sz="96395" autoAdjust="0"/>
  </p:normalViewPr>
  <p:slideViewPr>
    <p:cSldViewPr>
      <p:cViewPr>
        <p:scale>
          <a:sx n="30" d="100"/>
          <a:sy n="30" d="100"/>
        </p:scale>
        <p:origin x="924" y="75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83C60-3109-4813-B877-13E1614CDC93}" type="doc">
      <dgm:prSet loTypeId="urn:microsoft.com/office/officeart/2005/8/layout/arrow4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17BBD623-3721-4BE3-B5FF-A77E851E6C3A}">
      <dgm:prSet phldrT="[Texte]"/>
      <dgm:spPr/>
      <dgm:t>
        <a:bodyPr/>
        <a:lstStyle/>
        <a:p>
          <a:pPr algn="just"/>
          <a:r>
            <a:rPr lang="fr-FR" dirty="0">
              <a:latin typeface="+mn-lt"/>
            </a:rPr>
            <a:t>Diminuer le temps de vie d’un objet réintègre son cuivre plus vite dans la production… mais l’expose plus souvent à des pertes (taux de collecte et de recyclage) </a:t>
          </a:r>
        </a:p>
      </dgm:t>
    </dgm:pt>
    <dgm:pt modelId="{325CCC3D-332C-4DE6-AB10-163FF393F513}" type="parTrans" cxnId="{C5489E2D-8BB1-440A-A12A-64B5F996DFA9}">
      <dgm:prSet/>
      <dgm:spPr/>
      <dgm:t>
        <a:bodyPr/>
        <a:lstStyle/>
        <a:p>
          <a:endParaRPr lang="fr-FR"/>
        </a:p>
      </dgm:t>
    </dgm:pt>
    <dgm:pt modelId="{F5113C04-32F2-4C70-B297-10FE83FD3990}" type="sibTrans" cxnId="{C5489E2D-8BB1-440A-A12A-64B5F996DFA9}">
      <dgm:prSet/>
      <dgm:spPr/>
      <dgm:t>
        <a:bodyPr/>
        <a:lstStyle/>
        <a:p>
          <a:endParaRPr lang="fr-FR"/>
        </a:p>
      </dgm:t>
    </dgm:pt>
    <dgm:pt modelId="{E0C05CFD-A0F4-4469-80A1-D3C82E738803}">
      <dgm:prSet phldrT="[Texte]"/>
      <dgm:spPr/>
      <dgm:t>
        <a:bodyPr/>
        <a:lstStyle/>
        <a:p>
          <a:pPr algn="just"/>
          <a:r>
            <a:rPr lang="fr-FR" dirty="0">
              <a:latin typeface="+mn-lt"/>
            </a:rPr>
            <a:t>Augmenter le temps de vie d’un objet empêche de le récupérer rapidement… mais diminue les pertes</a:t>
          </a:r>
        </a:p>
      </dgm:t>
    </dgm:pt>
    <dgm:pt modelId="{D7FBCCD6-7AB3-4158-89FA-121B2FC05415}" type="parTrans" cxnId="{9F93F595-404B-417B-9B5C-8EEC8250C40D}">
      <dgm:prSet/>
      <dgm:spPr/>
      <dgm:t>
        <a:bodyPr/>
        <a:lstStyle/>
        <a:p>
          <a:endParaRPr lang="fr-FR"/>
        </a:p>
      </dgm:t>
    </dgm:pt>
    <dgm:pt modelId="{B627ABA9-4BDA-4297-9FAC-496080351108}" type="sibTrans" cxnId="{9F93F595-404B-417B-9B5C-8EEC8250C40D}">
      <dgm:prSet/>
      <dgm:spPr/>
      <dgm:t>
        <a:bodyPr/>
        <a:lstStyle/>
        <a:p>
          <a:endParaRPr lang="fr-FR"/>
        </a:p>
      </dgm:t>
    </dgm:pt>
    <dgm:pt modelId="{2F932DFC-8D37-483E-A0D8-A2CDC6234D5A}" type="pres">
      <dgm:prSet presAssocID="{62283C60-3109-4813-B877-13E1614CDC93}" presName="compositeShape" presStyleCnt="0">
        <dgm:presLayoutVars>
          <dgm:chMax val="2"/>
          <dgm:dir/>
          <dgm:resizeHandles val="exact"/>
        </dgm:presLayoutVars>
      </dgm:prSet>
      <dgm:spPr/>
    </dgm:pt>
    <dgm:pt modelId="{2D99AE35-4FB4-4D7D-98F5-32707679D85C}" type="pres">
      <dgm:prSet presAssocID="{E0C05CFD-A0F4-4469-80A1-D3C82E738803}" presName="upArrow" presStyleLbl="node1" presStyleIdx="0" presStyleCnt="2"/>
      <dgm:spPr/>
    </dgm:pt>
    <dgm:pt modelId="{B7F1DF16-F3B8-4818-87F6-0E05AF45A2C7}" type="pres">
      <dgm:prSet presAssocID="{E0C05CFD-A0F4-4469-80A1-D3C82E73880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19A29E1-E739-4CD4-BCD6-86B4881388E5}" type="pres">
      <dgm:prSet presAssocID="{17BBD623-3721-4BE3-B5FF-A77E851E6C3A}" presName="downArrow" presStyleLbl="node1" presStyleIdx="1" presStyleCnt="2"/>
      <dgm:spPr/>
    </dgm:pt>
    <dgm:pt modelId="{F3542F7E-34C6-4CCA-B44D-663D3A574EF0}" type="pres">
      <dgm:prSet presAssocID="{17BBD623-3721-4BE3-B5FF-A77E851E6C3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C5489E2D-8BB1-440A-A12A-64B5F996DFA9}" srcId="{62283C60-3109-4813-B877-13E1614CDC93}" destId="{17BBD623-3721-4BE3-B5FF-A77E851E6C3A}" srcOrd="1" destOrd="0" parTransId="{325CCC3D-332C-4DE6-AB10-163FF393F513}" sibTransId="{F5113C04-32F2-4C70-B297-10FE83FD3990}"/>
    <dgm:cxn modelId="{2D6CA433-2A32-43C9-BD15-14B82591FCDB}" type="presOf" srcId="{E0C05CFD-A0F4-4469-80A1-D3C82E738803}" destId="{B7F1DF16-F3B8-4818-87F6-0E05AF45A2C7}" srcOrd="0" destOrd="0" presId="urn:microsoft.com/office/officeart/2005/8/layout/arrow4"/>
    <dgm:cxn modelId="{8E820344-BBFA-4455-A55B-A2E3B52E6C66}" type="presOf" srcId="{17BBD623-3721-4BE3-B5FF-A77E851E6C3A}" destId="{F3542F7E-34C6-4CCA-B44D-663D3A574EF0}" srcOrd="0" destOrd="0" presId="urn:microsoft.com/office/officeart/2005/8/layout/arrow4"/>
    <dgm:cxn modelId="{19630F6B-1AA5-4421-B2C3-BC00822E03AE}" type="presOf" srcId="{62283C60-3109-4813-B877-13E1614CDC93}" destId="{2F932DFC-8D37-483E-A0D8-A2CDC6234D5A}" srcOrd="0" destOrd="0" presId="urn:microsoft.com/office/officeart/2005/8/layout/arrow4"/>
    <dgm:cxn modelId="{9F93F595-404B-417B-9B5C-8EEC8250C40D}" srcId="{62283C60-3109-4813-B877-13E1614CDC93}" destId="{E0C05CFD-A0F4-4469-80A1-D3C82E738803}" srcOrd="0" destOrd="0" parTransId="{D7FBCCD6-7AB3-4158-89FA-121B2FC05415}" sibTransId="{B627ABA9-4BDA-4297-9FAC-496080351108}"/>
    <dgm:cxn modelId="{8D6EDFC7-32D9-40DF-BC54-8AD0E201BB9B}" type="presParOf" srcId="{2F932DFC-8D37-483E-A0D8-A2CDC6234D5A}" destId="{2D99AE35-4FB4-4D7D-98F5-32707679D85C}" srcOrd="0" destOrd="0" presId="urn:microsoft.com/office/officeart/2005/8/layout/arrow4"/>
    <dgm:cxn modelId="{06BE6F60-0356-421A-B37B-CF72DFA04755}" type="presParOf" srcId="{2F932DFC-8D37-483E-A0D8-A2CDC6234D5A}" destId="{B7F1DF16-F3B8-4818-87F6-0E05AF45A2C7}" srcOrd="1" destOrd="0" presId="urn:microsoft.com/office/officeart/2005/8/layout/arrow4"/>
    <dgm:cxn modelId="{ECB84A54-727D-4257-BE2E-0734579BDFC8}" type="presParOf" srcId="{2F932DFC-8D37-483E-A0D8-A2CDC6234D5A}" destId="{F19A29E1-E739-4CD4-BCD6-86B4881388E5}" srcOrd="2" destOrd="0" presId="urn:microsoft.com/office/officeart/2005/8/layout/arrow4"/>
    <dgm:cxn modelId="{149B93FD-7A6C-468D-9315-C5813EE00126}" type="presParOf" srcId="{2F932DFC-8D37-483E-A0D8-A2CDC6234D5A}" destId="{F3542F7E-34C6-4CCA-B44D-663D3A574EF0}" srcOrd="3" destOrd="0" presId="urn:microsoft.com/office/officeart/2005/8/layout/arrow4"/>
  </dgm:cxnLst>
  <dgm:bg/>
  <dgm:whole>
    <a:ln w="57150"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9AE35-4FB4-4D7D-98F5-32707679D85C}">
      <dsp:nvSpPr>
        <dsp:cNvPr id="0" name=""/>
        <dsp:cNvSpPr/>
      </dsp:nvSpPr>
      <dsp:spPr>
        <a:xfrm>
          <a:off x="656059" y="0"/>
          <a:ext cx="2273144" cy="1704858"/>
        </a:xfrm>
        <a:prstGeom prst="upArrow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1DF16-F3B8-4818-87F6-0E05AF45A2C7}">
      <dsp:nvSpPr>
        <dsp:cNvPr id="0" name=""/>
        <dsp:cNvSpPr/>
      </dsp:nvSpPr>
      <dsp:spPr>
        <a:xfrm>
          <a:off x="2997398" y="0"/>
          <a:ext cx="5517784" cy="170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+mn-lt"/>
            </a:rPr>
            <a:t>Augmenter le temps de vie d’un objet empêche de le récupérer rapidement… mais diminue les pertes</a:t>
          </a:r>
        </a:p>
      </dsp:txBody>
      <dsp:txXfrm>
        <a:off x="2997398" y="0"/>
        <a:ext cx="5517784" cy="1704858"/>
      </dsp:txXfrm>
    </dsp:sp>
    <dsp:sp modelId="{F19A29E1-E739-4CD4-BCD6-86B4881388E5}">
      <dsp:nvSpPr>
        <dsp:cNvPr id="0" name=""/>
        <dsp:cNvSpPr/>
      </dsp:nvSpPr>
      <dsp:spPr>
        <a:xfrm>
          <a:off x="1338003" y="1846930"/>
          <a:ext cx="2273144" cy="1704858"/>
        </a:xfrm>
        <a:prstGeom prst="downArrow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42F7E-34C6-4CCA-B44D-663D3A574EF0}">
      <dsp:nvSpPr>
        <dsp:cNvPr id="0" name=""/>
        <dsp:cNvSpPr/>
      </dsp:nvSpPr>
      <dsp:spPr>
        <a:xfrm>
          <a:off x="3679342" y="1846930"/>
          <a:ext cx="5517784" cy="170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+mn-lt"/>
            </a:rPr>
            <a:t>Diminuer le temps de vie d’un objet réintègre son cuivre plus vite dans la production… mais l’expose plus souvent à des pertes (taux de collecte et de recyclage) </a:t>
          </a:r>
        </a:p>
      </dsp:txBody>
      <dsp:txXfrm>
        <a:off x="3679342" y="1846930"/>
        <a:ext cx="5517784" cy="170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Mines Urbaines &amp; Recyclage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8832476" y="3455251"/>
            <a:ext cx="9544389" cy="1859652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Laure </a:t>
            </a:r>
            <a:r>
              <a:rPr lang="fr-FR" sz="4600" kern="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Bourguelle</a:t>
            </a:r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, Enol Alvarez, César </a:t>
            </a:r>
            <a:r>
              <a:rPr lang="fr-FR" sz="4600" kern="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Almecija</a:t>
            </a:r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, Louis-Justin Tallot</a:t>
            </a:r>
          </a:p>
        </p:txBody>
      </p:sp>
      <p:pic>
        <p:nvPicPr>
          <p:cNvPr id="63" name="Picture 2" descr="C:\local\georges.kariniotakis\Project__GRID4EU\2016_FINAL EVENT\Logo_MINES_Paris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797" y="48063"/>
            <a:ext cx="6250648" cy="592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05619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N°14</a:t>
            </a:r>
            <a:endParaRPr lang="en-GB" sz="4800" dirty="0">
              <a:latin typeface="+mn-ea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56704B4-2FE7-4CCA-B852-2F087E6AD34E}"/>
              </a:ext>
            </a:extLst>
          </p:cNvPr>
          <p:cNvSpPr txBox="1"/>
          <p:nvPr/>
        </p:nvSpPr>
        <p:spPr>
          <a:xfrm>
            <a:off x="0" y="22262063"/>
            <a:ext cx="15139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C85C97"/>
                </a:solidFill>
                <a:latin typeface="Lora"/>
              </a:rPr>
              <a:t>Quelle part de la demande française en cuivre peut être satisfaite à partir du recyclage sur le territoire national des </a:t>
            </a:r>
            <a:r>
              <a:rPr lang="fr-FR" sz="3600" b="1" u="sng" dirty="0">
                <a:solidFill>
                  <a:srgbClr val="C85C97"/>
                </a:solidFill>
                <a:latin typeface="Lora"/>
              </a:rPr>
              <a:t>objets en fin de vie </a:t>
            </a:r>
            <a:r>
              <a:rPr lang="fr-FR" sz="3600" b="1" dirty="0">
                <a:solidFill>
                  <a:srgbClr val="C85C97"/>
                </a:solidFill>
                <a:latin typeface="Lora"/>
              </a:rPr>
              <a:t>?</a:t>
            </a:r>
          </a:p>
          <a:p>
            <a:pPr algn="ctr"/>
            <a:r>
              <a:rPr lang="fr-FR" sz="3600" b="1" dirty="0">
                <a:solidFill>
                  <a:srgbClr val="C85C97"/>
                </a:solidFill>
                <a:latin typeface="Lora"/>
              </a:rPr>
              <a:t>La France pourrait-elle-même devenir </a:t>
            </a:r>
            <a:r>
              <a:rPr lang="fr-FR" sz="3600" b="1" u="sng" dirty="0">
                <a:solidFill>
                  <a:srgbClr val="C85C97"/>
                </a:solidFill>
                <a:latin typeface="Lora"/>
              </a:rPr>
              <a:t>autonome</a:t>
            </a:r>
            <a:r>
              <a:rPr lang="fr-FR" sz="3600" b="1" dirty="0">
                <a:solidFill>
                  <a:srgbClr val="C85C97"/>
                </a:solidFill>
                <a:latin typeface="Lora"/>
              </a:rPr>
              <a:t> en cuivre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-557" y="26447262"/>
            <a:ext cx="1513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200" i="1" dirty="0">
                <a:solidFill>
                  <a:srgbClr val="C85C97"/>
                </a:solidFill>
                <a:latin typeface="Berlin Sans FB Demi" panose="020E0802020502020306" pitchFamily="34" charset="0"/>
              </a:rPr>
              <a:t>Où trouve-t-on du cuivre en France ?</a:t>
            </a:r>
            <a:endParaRPr lang="fr-FR" sz="2800" i="1" dirty="0">
              <a:solidFill>
                <a:srgbClr val="C85C97"/>
              </a:solidFill>
              <a:latin typeface="Arial"/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-1" y="30972615"/>
            <a:ext cx="1513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200" i="1" dirty="0">
                <a:solidFill>
                  <a:srgbClr val="C85C97"/>
                </a:solidFill>
                <a:latin typeface="Berlin Sans FB Demi" panose="020E0802020502020306" pitchFamily="34" charset="0"/>
              </a:rPr>
              <a:t>Pour chacun de ces secteurs, quels facteurs prendre en compte ?</a:t>
            </a:r>
            <a:endParaRPr lang="fr-FR" sz="2800" i="1" dirty="0">
              <a:solidFill>
                <a:srgbClr val="C85C97"/>
              </a:solidFill>
              <a:latin typeface="Arial"/>
            </a:endParaRPr>
          </a:p>
        </p:txBody>
      </p:sp>
      <p:graphicFrame>
        <p:nvGraphicFramePr>
          <p:cNvPr id="14337" name="Diagramme 14336"/>
          <p:cNvGraphicFramePr/>
          <p:nvPr>
            <p:extLst>
              <p:ext uri="{D42A27DB-BD31-4B8C-83A1-F6EECF244321}">
                <p14:modId xmlns:p14="http://schemas.microsoft.com/office/powerpoint/2010/main" val="1985887076"/>
              </p:ext>
            </p:extLst>
          </p:nvPr>
        </p:nvGraphicFramePr>
        <p:xfrm>
          <a:off x="6528761" y="36944934"/>
          <a:ext cx="9853186" cy="355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5" name="Google Shape;111;p1">
            <a:extLst>
              <a:ext uri="{FF2B5EF4-FFF2-40B4-BE49-F238E27FC236}">
                <a16:creationId xmlns:a16="http://schemas.microsoft.com/office/drawing/2014/main" id="{01CFA2A8-C94D-4229-8105-FF264702F35F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37940" y="22503226"/>
            <a:ext cx="8524651" cy="6389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112;p1">
            <a:extLst>
              <a:ext uri="{FF2B5EF4-FFF2-40B4-BE49-F238E27FC236}">
                <a16:creationId xmlns:a16="http://schemas.microsoft.com/office/drawing/2014/main" id="{7AB4EA1E-81F2-433D-9A53-8F2D63387439}"/>
              </a:ext>
            </a:extLst>
          </p:cNvPr>
          <p:cNvGrpSpPr/>
          <p:nvPr/>
        </p:nvGrpSpPr>
        <p:grpSpPr>
          <a:xfrm>
            <a:off x="267800" y="6138565"/>
            <a:ext cx="9876600" cy="3429147"/>
            <a:chOff x="267800" y="7023250"/>
            <a:chExt cx="9876600" cy="4197600"/>
          </a:xfrm>
        </p:grpSpPr>
        <p:sp>
          <p:nvSpPr>
            <p:cNvPr id="47" name="Google Shape;113;p1">
              <a:extLst>
                <a:ext uri="{FF2B5EF4-FFF2-40B4-BE49-F238E27FC236}">
                  <a16:creationId xmlns:a16="http://schemas.microsoft.com/office/drawing/2014/main" id="{F2F4484E-0D35-4A85-8FDB-BBE0F01C8AC8}"/>
                </a:ext>
              </a:extLst>
            </p:cNvPr>
            <p:cNvSpPr/>
            <p:nvPr/>
          </p:nvSpPr>
          <p:spPr>
            <a:xfrm>
              <a:off x="267800" y="7023250"/>
              <a:ext cx="9876600" cy="419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400" dirty="0">
                  <a:solidFill>
                    <a:schemeClr val="dk1"/>
                  </a:solidFill>
                </a:rPr>
                <a:t>Le recyclage est un procédé de traitement des déchets et de réintroduction des matériaux dans le cycle de production d'autres produits. 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400" dirty="0">
                  <a:solidFill>
                    <a:schemeClr val="dk1"/>
                  </a:solidFill>
                </a:rPr>
                <a:t>Trois problèmes principaux apparaissent: l’usage dispersif, l’accessibilité aux déchets et le rendement lors du processus de recyclage.</a:t>
              </a:r>
              <a:endParaRPr lang="fr-FR" dirty="0"/>
            </a:p>
          </p:txBody>
        </p:sp>
        <p:sp>
          <p:nvSpPr>
            <p:cNvPr id="48" name="Google Shape;114;p1">
              <a:extLst>
                <a:ext uri="{FF2B5EF4-FFF2-40B4-BE49-F238E27FC236}">
                  <a16:creationId xmlns:a16="http://schemas.microsoft.com/office/drawing/2014/main" id="{38390F01-CDF3-41E5-A5EB-97752D0FAE22}"/>
                </a:ext>
              </a:extLst>
            </p:cNvPr>
            <p:cNvSpPr txBox="1"/>
            <p:nvPr/>
          </p:nvSpPr>
          <p:spPr>
            <a:xfrm>
              <a:off x="695150" y="7023250"/>
              <a:ext cx="4841400" cy="7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000" b="1" dirty="0">
                  <a:latin typeface="Lora"/>
                  <a:ea typeface="Lora"/>
                  <a:cs typeface="Lora"/>
                  <a:sym typeface="Lora"/>
                </a:rPr>
                <a:t>Parlons recyclage !</a:t>
              </a:r>
              <a:endParaRPr sz="4000" b="1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49" name="Google Shape;115;p1">
            <a:extLst>
              <a:ext uri="{FF2B5EF4-FFF2-40B4-BE49-F238E27FC236}">
                <a16:creationId xmlns:a16="http://schemas.microsoft.com/office/drawing/2014/main" id="{DE6D2AA0-4081-401B-9176-BEC6463598C1}"/>
              </a:ext>
            </a:extLst>
          </p:cNvPr>
          <p:cNvGrpSpPr/>
          <p:nvPr/>
        </p:nvGrpSpPr>
        <p:grpSpPr>
          <a:xfrm>
            <a:off x="10432595" y="6164105"/>
            <a:ext cx="8236145" cy="3856742"/>
            <a:chOff x="21480553" y="6973132"/>
            <a:chExt cx="8236145" cy="3856742"/>
          </a:xfrm>
        </p:grpSpPr>
        <p:sp>
          <p:nvSpPr>
            <p:cNvPr id="50" name="Google Shape;116;p1">
              <a:extLst>
                <a:ext uri="{FF2B5EF4-FFF2-40B4-BE49-F238E27FC236}">
                  <a16:creationId xmlns:a16="http://schemas.microsoft.com/office/drawing/2014/main" id="{EA0E58B5-944A-4EA4-B8EE-AD3D08DF3297}"/>
                </a:ext>
              </a:extLst>
            </p:cNvPr>
            <p:cNvSpPr/>
            <p:nvPr/>
          </p:nvSpPr>
          <p:spPr>
            <a:xfrm>
              <a:off x="21480553" y="6973132"/>
              <a:ext cx="8054400" cy="385674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u="sng" dirty="0">
                <a:solidFill>
                  <a:schemeClr val="dk1"/>
                </a:solidFill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800" u="sng" dirty="0">
                  <a:solidFill>
                    <a:schemeClr val="dk1"/>
                  </a:solidFill>
                </a:rPr>
                <a:t>Avantages du recyclage du cuivre:</a:t>
              </a:r>
              <a:endParaRPr lang="fr-FR" sz="2800" u="sng" dirty="0">
                <a:solidFill>
                  <a:srgbClr val="222222"/>
                </a:solidFill>
                <a:highlight>
                  <a:schemeClr val="lt1"/>
                </a:highlight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222222"/>
                </a:solidFill>
                <a:highlight>
                  <a:schemeClr val="lt1"/>
                </a:highlight>
              </a:endParaRP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dirty="0">
                  <a:solidFill>
                    <a:schemeClr val="dk1"/>
                  </a:solidFill>
                </a:rPr>
                <a:t>Réduire l’impact environnemental de l’extraction </a:t>
              </a: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dirty="0">
                  <a:solidFill>
                    <a:schemeClr val="dk1"/>
                  </a:solidFill>
                </a:rPr>
                <a:t>Éviter l’extraction des ressources naturelles</a:t>
              </a:r>
              <a:endParaRPr sz="2400" dirty="0">
                <a:solidFill>
                  <a:schemeClr val="dk1"/>
                </a:solidFill>
              </a:endParaRP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dirty="0">
                  <a:solidFill>
                    <a:schemeClr val="dk1"/>
                  </a:solidFill>
                </a:rPr>
                <a:t>Créer des emplois localement</a:t>
              </a:r>
            </a:p>
            <a:p>
              <a:pPr marL="45720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➔"/>
              </a:pPr>
              <a:r>
                <a:rPr lang="fr-FR" sz="2400" dirty="0">
                  <a:solidFill>
                    <a:schemeClr val="dk1"/>
                  </a:solidFill>
                </a:rPr>
                <a:t>Réduire le volume des déchets et leur pollution</a:t>
              </a:r>
              <a:endParaRPr sz="2400" dirty="0">
                <a:solidFill>
                  <a:schemeClr val="dk1"/>
                </a:solidFill>
              </a:endParaRPr>
            </a:p>
          </p:txBody>
        </p:sp>
        <p:sp>
          <p:nvSpPr>
            <p:cNvPr id="51" name="Google Shape;117;p1">
              <a:extLst>
                <a:ext uri="{FF2B5EF4-FFF2-40B4-BE49-F238E27FC236}">
                  <a16:creationId xmlns:a16="http://schemas.microsoft.com/office/drawing/2014/main" id="{2CDB3D15-7739-4D1B-840E-E32D862679CA}"/>
                </a:ext>
              </a:extLst>
            </p:cNvPr>
            <p:cNvSpPr txBox="1"/>
            <p:nvPr/>
          </p:nvSpPr>
          <p:spPr>
            <a:xfrm>
              <a:off x="21941538" y="7008245"/>
              <a:ext cx="7775160" cy="866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000" b="1" dirty="0">
                  <a:latin typeface="Lora"/>
                  <a:ea typeface="Lora"/>
                  <a:cs typeface="Lora"/>
                  <a:sym typeface="Lora"/>
                </a:rPr>
                <a:t>Mais voyons, à quoi bon recycler?</a:t>
              </a:r>
              <a:endParaRPr sz="4000" b="1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52" name="Google Shape;118;p1">
            <a:extLst>
              <a:ext uri="{FF2B5EF4-FFF2-40B4-BE49-F238E27FC236}">
                <a16:creationId xmlns:a16="http://schemas.microsoft.com/office/drawing/2014/main" id="{CF505326-7239-48BC-BCC5-B4D81498F7EB}"/>
              </a:ext>
            </a:extLst>
          </p:cNvPr>
          <p:cNvGrpSpPr/>
          <p:nvPr/>
        </p:nvGrpSpPr>
        <p:grpSpPr>
          <a:xfrm>
            <a:off x="18680792" y="6129291"/>
            <a:ext cx="11274900" cy="5373275"/>
            <a:chOff x="10232128" y="6860190"/>
            <a:chExt cx="11274900" cy="5143687"/>
          </a:xfrm>
        </p:grpSpPr>
        <p:sp>
          <p:nvSpPr>
            <p:cNvPr id="53" name="Google Shape;119;p1">
              <a:extLst>
                <a:ext uri="{FF2B5EF4-FFF2-40B4-BE49-F238E27FC236}">
                  <a16:creationId xmlns:a16="http://schemas.microsoft.com/office/drawing/2014/main" id="{96A0AE13-627F-4DB3-BF4B-E34F54EBB7B4}"/>
                </a:ext>
              </a:extLst>
            </p:cNvPr>
            <p:cNvSpPr/>
            <p:nvPr/>
          </p:nvSpPr>
          <p:spPr>
            <a:xfrm>
              <a:off x="10232128" y="6871304"/>
              <a:ext cx="11274900" cy="513257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F9F1D">
                    <a:tint val="66000"/>
                    <a:satMod val="160000"/>
                  </a:srgbClr>
                </a:gs>
                <a:gs pos="50000">
                  <a:srgbClr val="9F9F1D">
                    <a:tint val="44500"/>
                    <a:satMod val="160000"/>
                  </a:srgbClr>
                </a:gs>
                <a:gs pos="100000">
                  <a:srgbClr val="9F9F1D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chemeClr val="dk1"/>
                  </a:solidFill>
                </a:rPr>
                <a:t>Il existe 2 procédés de transformation des métaux comme le cuivre : </a:t>
              </a:r>
              <a:endParaRPr sz="2400" dirty="0">
                <a:solidFill>
                  <a:schemeClr val="dk1"/>
                </a:solidFill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-"/>
              </a:pPr>
              <a:r>
                <a:rPr lang="fr-FR" sz="2400" dirty="0">
                  <a:solidFill>
                    <a:schemeClr val="dk1"/>
                  </a:solidFill>
                </a:rPr>
                <a:t>l</a:t>
              </a:r>
              <a:r>
                <a:rPr lang="fr-FR" sz="2400" b="1" dirty="0">
                  <a:solidFill>
                    <a:schemeClr val="dk1"/>
                  </a:solidFill>
                </a:rPr>
                <a:t>’affinage </a:t>
              </a:r>
              <a:r>
                <a:rPr lang="fr-FR" sz="2400" dirty="0">
                  <a:solidFill>
                    <a:schemeClr val="dk1"/>
                  </a:solidFill>
                </a:rPr>
                <a:t>(“</a:t>
              </a:r>
              <a:r>
                <a:rPr lang="fr-FR" sz="2400" dirty="0" err="1">
                  <a:solidFill>
                    <a:schemeClr val="dk1"/>
                  </a:solidFill>
                </a:rPr>
                <a:t>refining</a:t>
              </a:r>
              <a:r>
                <a:rPr lang="fr-FR" sz="2400" dirty="0">
                  <a:solidFill>
                    <a:schemeClr val="dk1"/>
                  </a:solidFill>
                </a:rPr>
                <a:t>”) : à partir d’un mélange de concentrés cuivreux issus des mines et de déchets de qualité moindre (fraction peu triée, alliages complexes ou cuivre sous forme non métallique)</a:t>
              </a:r>
              <a:endParaRPr sz="2400" dirty="0">
                <a:solidFill>
                  <a:schemeClr val="dk1"/>
                </a:solidFill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-"/>
              </a:pPr>
              <a:r>
                <a:rPr lang="fr-FR" sz="2400" dirty="0">
                  <a:solidFill>
                    <a:schemeClr val="dk1"/>
                  </a:solidFill>
                </a:rPr>
                <a:t>la </a:t>
              </a:r>
              <a:r>
                <a:rPr lang="fr-FR" sz="2400" b="1" dirty="0">
                  <a:solidFill>
                    <a:schemeClr val="dk1"/>
                  </a:solidFill>
                </a:rPr>
                <a:t>fusion</a:t>
              </a:r>
              <a:r>
                <a:rPr lang="fr-FR" sz="2400" dirty="0">
                  <a:solidFill>
                    <a:schemeClr val="dk1"/>
                  </a:solidFill>
                </a:rPr>
                <a:t> (“</a:t>
              </a:r>
              <a:r>
                <a:rPr lang="fr-FR" sz="2400" dirty="0" err="1">
                  <a:solidFill>
                    <a:schemeClr val="dk1"/>
                  </a:solidFill>
                </a:rPr>
                <a:t>smelting</a:t>
              </a:r>
              <a:r>
                <a:rPr lang="fr-FR" sz="2400" dirty="0">
                  <a:solidFill>
                    <a:schemeClr val="dk1"/>
                  </a:solidFill>
                </a:rPr>
                <a:t>”) : à partir de déchets de qualité supérieure (cuivre métallique, matière première de recyclage), via un procédé de fusion.</a:t>
              </a:r>
              <a:endParaRPr sz="2400" dirty="0">
                <a:solidFill>
                  <a:schemeClr val="dk1"/>
                </a:solidFill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2400" dirty="0">
                  <a:solidFill>
                    <a:schemeClr val="dk1"/>
                  </a:solidFill>
                </a:rPr>
                <a:t>L’utilisation de ces procédés pour le recyclage n’a pas toujours une valeur ajoutée intéressante en France ⇒ les exportations de déchets métalliques sont plus importantes que les importations correspondantes :179 kt versus 55 kt pour le cuivre en 2019 </a:t>
              </a:r>
              <a:endParaRPr dirty="0"/>
            </a:p>
          </p:txBody>
        </p:sp>
        <p:sp>
          <p:nvSpPr>
            <p:cNvPr id="56" name="Google Shape;120;p1">
              <a:extLst>
                <a:ext uri="{FF2B5EF4-FFF2-40B4-BE49-F238E27FC236}">
                  <a16:creationId xmlns:a16="http://schemas.microsoft.com/office/drawing/2014/main" id="{12E18F9A-80BF-4D0F-A0B4-E2356D2030A6}"/>
                </a:ext>
              </a:extLst>
            </p:cNvPr>
            <p:cNvSpPr txBox="1"/>
            <p:nvPr/>
          </p:nvSpPr>
          <p:spPr>
            <a:xfrm>
              <a:off x="11341118" y="6860190"/>
              <a:ext cx="8737804" cy="77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000" b="1" dirty="0">
                  <a:latin typeface="Lora"/>
                  <a:ea typeface="Lora"/>
                  <a:cs typeface="Lora"/>
                  <a:sym typeface="Lora"/>
                </a:rPr>
                <a:t>Comment </a:t>
              </a:r>
              <a:r>
                <a:rPr lang="fr-FR" sz="4000" b="1" dirty="0" err="1">
                  <a:latin typeface="Lora"/>
                  <a:ea typeface="Lora"/>
                  <a:cs typeface="Lora"/>
                  <a:sym typeface="Lora"/>
                </a:rPr>
                <a:t>rend-on</a:t>
              </a:r>
              <a:r>
                <a:rPr lang="fr-FR" sz="4000" b="1" dirty="0">
                  <a:latin typeface="Lora"/>
                  <a:ea typeface="Lora"/>
                  <a:cs typeface="Lora"/>
                  <a:sym typeface="Lora"/>
                </a:rPr>
                <a:t> le cuivre utilisable ? </a:t>
              </a:r>
              <a:endParaRPr sz="4000" b="1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58" name="Google Shape;121;p1">
            <a:extLst>
              <a:ext uri="{FF2B5EF4-FFF2-40B4-BE49-F238E27FC236}">
                <a16:creationId xmlns:a16="http://schemas.microsoft.com/office/drawing/2014/main" id="{99E86E9D-651B-4C12-AB23-D7D09E6D1468}"/>
              </a:ext>
            </a:extLst>
          </p:cNvPr>
          <p:cNvGrpSpPr/>
          <p:nvPr/>
        </p:nvGrpSpPr>
        <p:grpSpPr>
          <a:xfrm>
            <a:off x="251294" y="11633873"/>
            <a:ext cx="10326504" cy="8466012"/>
            <a:chOff x="8010000" y="17212713"/>
            <a:chExt cx="10955919" cy="8707490"/>
          </a:xfrm>
        </p:grpSpPr>
        <p:sp>
          <p:nvSpPr>
            <p:cNvPr id="60" name="Google Shape;122;p1">
              <a:extLst>
                <a:ext uri="{FF2B5EF4-FFF2-40B4-BE49-F238E27FC236}">
                  <a16:creationId xmlns:a16="http://schemas.microsoft.com/office/drawing/2014/main" id="{CFD94CCC-715D-44C3-B7B5-60CD29474D0F}"/>
                </a:ext>
              </a:extLst>
            </p:cNvPr>
            <p:cNvSpPr/>
            <p:nvPr/>
          </p:nvSpPr>
          <p:spPr>
            <a:xfrm>
              <a:off x="8010000" y="17212713"/>
              <a:ext cx="8909400" cy="870749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EBAD63">
                    <a:tint val="66000"/>
                    <a:satMod val="160000"/>
                  </a:srgbClr>
                </a:gs>
                <a:gs pos="50000">
                  <a:srgbClr val="EBAD63">
                    <a:tint val="44500"/>
                    <a:satMod val="160000"/>
                  </a:srgbClr>
                </a:gs>
                <a:gs pos="100000">
                  <a:srgbClr val="EBAD63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endParaRPr lang="fr-FR" sz="2400" dirty="0">
                <a:solidFill>
                  <a:schemeClr val="dk1"/>
                </a:solidFill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dirty="0">
                  <a:solidFill>
                    <a:schemeClr val="dk1"/>
                  </a:solidFill>
                </a:rPr>
                <a:t>Production minière de cuivre dans le monde en 2019 : 20,5 Mt</a:t>
              </a:r>
              <a:endParaRPr sz="2400" dirty="0">
                <a:solidFill>
                  <a:schemeClr val="dk1"/>
                </a:solidFill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dirty="0">
                  <a:solidFill>
                    <a:schemeClr val="dk1"/>
                  </a:solidFill>
                </a:rPr>
                <a:t>Réserves actuelles (gisements découverts et jugés rentables en 2019) : environ 830 Mt</a:t>
              </a:r>
              <a:endParaRPr sz="2400" dirty="0">
                <a:solidFill>
                  <a:schemeClr val="dk1"/>
                </a:solidFill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dirty="0"/>
                <a:t>Ressources mondiales (réserves + gisements potentiels pas encore exploités en 2019) : 2 000 Mt </a:t>
              </a: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endParaRPr lang="fr-FR" sz="2400" dirty="0">
                <a:solidFill>
                  <a:srgbClr val="FF0000"/>
                </a:solidFill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dirty="0">
                  <a:solidFill>
                    <a:schemeClr val="dk1"/>
                  </a:solidFill>
                </a:rPr>
                <a:t>⅔  des 550 millions de tonnes de cuivre produites depuis 1900 sont encore utilisées</a:t>
              </a: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dirty="0">
                  <a:solidFill>
                    <a:schemeClr val="dk1"/>
                  </a:solidFill>
                </a:rPr>
                <a:t>Besoin croissant de cuivre : + 250 % depuis 1960 (5 à 18 millions de tonnes)</a:t>
              </a:r>
              <a:endParaRPr sz="2400" dirty="0">
                <a:solidFill>
                  <a:schemeClr val="dk1"/>
                </a:solidFill>
              </a:endParaRPr>
            </a:p>
            <a:p>
              <a:pPr marL="45720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dirty="0">
                <a:solidFill>
                  <a:schemeClr val="dk1"/>
                </a:solidFill>
              </a:endParaRPr>
            </a:p>
            <a:p>
              <a:pPr marL="457200" lvl="0" indent="-3810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fr-FR" sz="2400" dirty="0">
                  <a:solidFill>
                    <a:schemeClr val="dk1"/>
                  </a:solidFill>
                </a:rPr>
                <a:t>41,5% du cuivre utilisé en Europe provient du recyclage ce qui représente entre 2 et 3 millions de tonnes</a:t>
              </a:r>
              <a:endParaRPr dirty="0"/>
            </a:p>
          </p:txBody>
        </p:sp>
        <p:sp>
          <p:nvSpPr>
            <p:cNvPr id="61" name="Google Shape;123;p1">
              <a:extLst>
                <a:ext uri="{FF2B5EF4-FFF2-40B4-BE49-F238E27FC236}">
                  <a16:creationId xmlns:a16="http://schemas.microsoft.com/office/drawing/2014/main" id="{61AB3CF2-89E8-4E66-93C5-AA2FB848058D}"/>
                </a:ext>
              </a:extLst>
            </p:cNvPr>
            <p:cNvSpPr txBox="1"/>
            <p:nvPr/>
          </p:nvSpPr>
          <p:spPr>
            <a:xfrm>
              <a:off x="8910819" y="17383075"/>
              <a:ext cx="10055100" cy="10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000" b="1" dirty="0">
                  <a:latin typeface="Lora"/>
                  <a:ea typeface="Lora"/>
                  <a:cs typeface="Lora"/>
                  <a:sym typeface="Lora"/>
                </a:rPr>
                <a:t>Le cuivre en quelques chiffres</a:t>
              </a:r>
              <a:endParaRPr sz="4000" b="1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pic>
        <p:nvPicPr>
          <p:cNvPr id="62" name="Google Shape;125;p1">
            <a:extLst>
              <a:ext uri="{FF2B5EF4-FFF2-40B4-BE49-F238E27FC236}">
                <a16:creationId xmlns:a16="http://schemas.microsoft.com/office/drawing/2014/main" id="{F328FB4C-438B-49CC-B307-E5699B074CC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l="20831" t="27074" r="23736" b="9384"/>
          <a:stretch/>
        </p:blipFill>
        <p:spPr>
          <a:xfrm>
            <a:off x="10412896" y="17634283"/>
            <a:ext cx="6307489" cy="4114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126;p1">
            <a:extLst>
              <a:ext uri="{FF2B5EF4-FFF2-40B4-BE49-F238E27FC236}">
                <a16:creationId xmlns:a16="http://schemas.microsoft.com/office/drawing/2014/main" id="{757EF556-293B-472C-8260-FCE7595C16B8}"/>
              </a:ext>
            </a:extLst>
          </p:cNvPr>
          <p:cNvGrpSpPr/>
          <p:nvPr/>
        </p:nvGrpSpPr>
        <p:grpSpPr>
          <a:xfrm>
            <a:off x="18637940" y="11746752"/>
            <a:ext cx="11522100" cy="10405500"/>
            <a:chOff x="17573545" y="14840280"/>
            <a:chExt cx="11522100" cy="10405500"/>
          </a:xfrm>
        </p:grpSpPr>
        <p:grpSp>
          <p:nvGrpSpPr>
            <p:cNvPr id="66" name="Google Shape;127;p1">
              <a:extLst>
                <a:ext uri="{FF2B5EF4-FFF2-40B4-BE49-F238E27FC236}">
                  <a16:creationId xmlns:a16="http://schemas.microsoft.com/office/drawing/2014/main" id="{A366C2D6-D4EB-415F-AF2B-1C5EF8991DF6}"/>
                </a:ext>
              </a:extLst>
            </p:cNvPr>
            <p:cNvGrpSpPr/>
            <p:nvPr/>
          </p:nvGrpSpPr>
          <p:grpSpPr>
            <a:xfrm>
              <a:off x="17573545" y="14840280"/>
              <a:ext cx="11522100" cy="10405500"/>
              <a:chOff x="17573545" y="14840280"/>
              <a:chExt cx="11522100" cy="10405500"/>
            </a:xfrm>
          </p:grpSpPr>
          <p:sp>
            <p:nvSpPr>
              <p:cNvPr id="70" name="Google Shape;128;p1">
                <a:extLst>
                  <a:ext uri="{FF2B5EF4-FFF2-40B4-BE49-F238E27FC236}">
                    <a16:creationId xmlns:a16="http://schemas.microsoft.com/office/drawing/2014/main" id="{E1970B28-196F-4FB1-834A-DF1A4AAEF48C}"/>
                  </a:ext>
                </a:extLst>
              </p:cNvPr>
              <p:cNvSpPr/>
              <p:nvPr/>
            </p:nvSpPr>
            <p:spPr>
              <a:xfrm>
                <a:off x="17573545" y="14840280"/>
                <a:ext cx="11522100" cy="104055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7A2008">
                      <a:tint val="66000"/>
                      <a:satMod val="160000"/>
                    </a:srgbClr>
                  </a:gs>
                  <a:gs pos="50000">
                    <a:srgbClr val="7A2008">
                      <a:tint val="44500"/>
                      <a:satMod val="160000"/>
                    </a:srgbClr>
                  </a:gs>
                  <a:gs pos="100000">
                    <a:srgbClr val="7A2008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400" dirty="0">
                    <a:solidFill>
                      <a:schemeClr val="dk1"/>
                    </a:solidFill>
                  </a:rPr>
                  <a:t>                                 </a:t>
                </a:r>
                <a:r>
                  <a:rPr lang="fr-FR" sz="2800" dirty="0">
                    <a:solidFill>
                      <a:schemeClr val="dk1"/>
                    </a:solidFill>
                  </a:rPr>
                  <a:t>  </a:t>
                </a:r>
                <a:endParaRPr sz="2800" dirty="0">
                  <a:solidFill>
                    <a:schemeClr val="dk1"/>
                  </a:solidFill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u="sng" dirty="0">
                  <a:solidFill>
                    <a:schemeClr val="dk1"/>
                  </a:solidFill>
                </a:endParaRPr>
              </a:p>
              <a:p>
                <a:pPr marL="288000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3300" u="sng" dirty="0">
                    <a:solidFill>
                      <a:schemeClr val="dk1"/>
                    </a:solidFill>
                  </a:rPr>
                  <a:t>Procédé de récupération en fonction de l’objet:</a:t>
                </a:r>
                <a:endParaRPr sz="3300" u="sng" dirty="0">
                  <a:solidFill>
                    <a:schemeClr val="dk1"/>
                  </a:solidFill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00" u="sng" dirty="0">
                  <a:solidFill>
                    <a:schemeClr val="dk1"/>
                  </a:solidFill>
                </a:endParaRPr>
              </a:p>
              <a:p>
                <a:pPr marL="3240000" lvl="0" indent="-38100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-"/>
                </a:pPr>
                <a:r>
                  <a:rPr lang="fr-FR" sz="2400" b="1" u="sng" dirty="0">
                    <a:solidFill>
                      <a:schemeClr val="dk1"/>
                    </a:solidFill>
                  </a:rPr>
                  <a:t>Câble électrique</a:t>
                </a:r>
                <a:r>
                  <a:rPr lang="fr-FR" sz="2400" dirty="0">
                    <a:solidFill>
                      <a:schemeClr val="dk1"/>
                    </a:solidFill>
                  </a:rPr>
                  <a:t> :  granulation, tamisages et fonderie</a:t>
                </a:r>
                <a:endParaRPr sz="2400" dirty="0">
                  <a:solidFill>
                    <a:schemeClr val="dk1"/>
                  </a:solidFill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</a:endParaRPr>
              </a:p>
              <a:p>
                <a:pPr marL="3240000" lvl="0" indent="-38100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-"/>
                </a:pPr>
                <a:r>
                  <a:rPr lang="fr-FR" sz="2400" b="1" u="sng" dirty="0">
                    <a:solidFill>
                      <a:schemeClr val="dk1"/>
                    </a:solidFill>
                  </a:rPr>
                  <a:t>Carte électronique</a:t>
                </a:r>
                <a:r>
                  <a:rPr lang="fr-FR" sz="2400" u="sng" dirty="0">
                    <a:solidFill>
                      <a:schemeClr val="dk1"/>
                    </a:solidFill>
                  </a:rPr>
                  <a:t> :</a:t>
                </a:r>
                <a:r>
                  <a:rPr lang="fr-FR" sz="2400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2859000"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</a:pPr>
                <a:r>
                  <a:rPr lang="fr-FR" sz="2400" i="1" dirty="0" err="1">
                    <a:solidFill>
                      <a:schemeClr val="dk1"/>
                    </a:solidFill>
                  </a:rPr>
                  <a:t>Pyro-métallurgie</a:t>
                </a:r>
                <a:r>
                  <a:rPr lang="fr-FR" sz="2400" dirty="0">
                    <a:solidFill>
                      <a:schemeClr val="dk1"/>
                    </a:solidFill>
                  </a:rPr>
                  <a:t> : broyage et pyrolyse⇒ très consommatrice en énergie (fours chauffés à 500 degrés)</a:t>
                </a:r>
              </a:p>
              <a:p>
                <a:pPr marL="2859000"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</a:pPr>
                <a:r>
                  <a:rPr lang="fr-FR" sz="2400" i="1" dirty="0">
                    <a:solidFill>
                      <a:schemeClr val="dk1"/>
                    </a:solidFill>
                  </a:rPr>
                  <a:t>Hydrométallurgie</a:t>
                </a:r>
                <a:r>
                  <a:rPr lang="fr-FR" sz="2400" dirty="0">
                    <a:solidFill>
                      <a:schemeClr val="dk1"/>
                    </a:solidFill>
                  </a:rPr>
                  <a:t> : dissolution avec acides ⇒ dégage dioxines et furanes, des </a:t>
                </a:r>
                <a:r>
                  <a:rPr lang="fr-FR" sz="2400" dirty="0" err="1">
                    <a:solidFill>
                      <a:schemeClr val="dk1"/>
                    </a:solidFill>
                  </a:rPr>
                  <a:t>gazs</a:t>
                </a:r>
                <a:r>
                  <a:rPr lang="fr-FR" sz="2400" dirty="0">
                    <a:solidFill>
                      <a:schemeClr val="dk1"/>
                    </a:solidFill>
                  </a:rPr>
                  <a:t> nocifs pour l'environnement</a:t>
                </a:r>
              </a:p>
              <a:p>
                <a:pPr marL="2859000"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</a:pPr>
                <a:r>
                  <a:rPr lang="fr-FR" sz="2400" i="1" dirty="0">
                    <a:solidFill>
                      <a:schemeClr val="dk1"/>
                    </a:solidFill>
                  </a:rPr>
                  <a:t>Micronisation</a:t>
                </a:r>
                <a:r>
                  <a:rPr lang="fr-FR" sz="2400" dirty="0">
                    <a:solidFill>
                      <a:schemeClr val="dk1"/>
                    </a:solidFill>
                  </a:rPr>
                  <a:t> : broyage puis séparation par granulométrie ⇒ ne récupère que 90% des métaux contre 98% avec les 2 autres méthodes </a:t>
                </a:r>
                <a:endParaRPr sz="2400" dirty="0">
                  <a:solidFill>
                    <a:srgbClr val="0000FF"/>
                  </a:solidFill>
                </a:endParaRPr>
              </a:p>
              <a:p>
                <a:pPr marL="3240000" lvl="0" indent="-22860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400" dirty="0">
                  <a:solidFill>
                    <a:srgbClr val="0000FF"/>
                  </a:solidFill>
                </a:endParaRPr>
              </a:p>
              <a:p>
                <a:pPr marL="3240000" lvl="0" indent="-38100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-"/>
                </a:pPr>
                <a:r>
                  <a:rPr lang="fr-FR" sz="2400" u="sng" dirty="0" err="1">
                    <a:solidFill>
                      <a:schemeClr val="dk1"/>
                    </a:solidFill>
                  </a:rPr>
                  <a:t>Nanofil</a:t>
                </a:r>
                <a:r>
                  <a:rPr lang="fr-FR" sz="2400" u="sng" dirty="0">
                    <a:solidFill>
                      <a:schemeClr val="dk1"/>
                    </a:solidFill>
                  </a:rPr>
                  <a:t> de cuivre dans les </a:t>
                </a:r>
                <a:r>
                  <a:rPr lang="fr-FR" sz="2400" b="1" u="sng" dirty="0">
                    <a:solidFill>
                      <a:schemeClr val="dk1"/>
                    </a:solidFill>
                  </a:rPr>
                  <a:t>chaussettes</a:t>
                </a:r>
                <a:r>
                  <a:rPr lang="fr-FR" sz="2400" u="sng" dirty="0">
                    <a:solidFill>
                      <a:schemeClr val="dk1"/>
                    </a:solidFill>
                  </a:rPr>
                  <a:t> :</a:t>
                </a:r>
                <a:r>
                  <a:rPr lang="fr-FR" sz="2400" dirty="0">
                    <a:solidFill>
                      <a:schemeClr val="dk1"/>
                    </a:solidFill>
                  </a:rPr>
                  <a:t> pour limiter le développement de bactéries, nous sommes dans un usage dispersif dans lequel </a:t>
                </a:r>
                <a:r>
                  <a:rPr lang="fr-FR" sz="2400" b="1" dirty="0">
                    <a:solidFill>
                      <a:schemeClr val="dk1"/>
                    </a:solidFill>
                  </a:rPr>
                  <a:t>le cuivre ne peut pas être récupéré</a:t>
                </a:r>
                <a:endParaRPr sz="2400" b="1" dirty="0">
                  <a:solidFill>
                    <a:schemeClr val="dk1"/>
                  </a:solidFill>
                </a:endParaRPr>
              </a:p>
              <a:p>
                <a:pPr marL="45720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solidFill>
                    <a:schemeClr val="dk1"/>
                  </a:solidFill>
                </a:endParaRPr>
              </a:p>
              <a:p>
                <a:pPr marL="3240000" lvl="0" indent="-22860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</a:rPr>
                  <a:t>⇒ différence de recyclabilité selon les produits (usage dispersif ou non)</a:t>
                </a:r>
                <a:endParaRPr dirty="0"/>
              </a:p>
            </p:txBody>
          </p:sp>
          <p:sp>
            <p:nvSpPr>
              <p:cNvPr id="71" name="Google Shape;129;p1">
                <a:extLst>
                  <a:ext uri="{FF2B5EF4-FFF2-40B4-BE49-F238E27FC236}">
                    <a16:creationId xmlns:a16="http://schemas.microsoft.com/office/drawing/2014/main" id="{70E34AB3-1A85-485B-B09F-B69BEFAB19E2}"/>
                  </a:ext>
                </a:extLst>
              </p:cNvPr>
              <p:cNvSpPr txBox="1"/>
              <p:nvPr/>
            </p:nvSpPr>
            <p:spPr>
              <a:xfrm>
                <a:off x="19686650" y="15050035"/>
                <a:ext cx="7897800" cy="102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4000" b="1" dirty="0">
                    <a:latin typeface="Lora"/>
                    <a:ea typeface="Lora"/>
                    <a:cs typeface="Lora"/>
                    <a:sym typeface="Lora"/>
                  </a:rPr>
                  <a:t>C’est pas si simple ...</a:t>
                </a:r>
                <a:endParaRPr sz="4000" b="1" dirty="0"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pic>
          <p:nvPicPr>
            <p:cNvPr id="67" name="Google Shape;130;p1">
              <a:extLst>
                <a:ext uri="{FF2B5EF4-FFF2-40B4-BE49-F238E27FC236}">
                  <a16:creationId xmlns:a16="http://schemas.microsoft.com/office/drawing/2014/main" id="{AA5CF9FF-3A38-4DB9-AE6C-B3D5FFCF4DF3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 l="11676" t="25975"/>
            <a:stretch/>
          </p:blipFill>
          <p:spPr>
            <a:xfrm>
              <a:off x="17846300" y="16622138"/>
              <a:ext cx="2944500" cy="24678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8" name="Google Shape;131;p1">
              <a:extLst>
                <a:ext uri="{FF2B5EF4-FFF2-40B4-BE49-F238E27FC236}">
                  <a16:creationId xmlns:a16="http://schemas.microsoft.com/office/drawing/2014/main" id="{D3AC067F-DBEE-44C8-B1A5-549128CAF2F8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 l="13764" t="12194" r="14919" b="17723"/>
            <a:stretch/>
          </p:blipFill>
          <p:spPr>
            <a:xfrm>
              <a:off x="17766501" y="19302575"/>
              <a:ext cx="3104100" cy="22878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69" name="Google Shape;132;p1">
              <a:extLst>
                <a:ext uri="{FF2B5EF4-FFF2-40B4-BE49-F238E27FC236}">
                  <a16:creationId xmlns:a16="http://schemas.microsoft.com/office/drawing/2014/main" id="{A1A330DD-3E4A-46BC-924B-A871A1F2A08F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8725387" y="22055975"/>
              <a:ext cx="1848600" cy="24678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</p:pic>
      </p:grpSp>
      <p:grpSp>
        <p:nvGrpSpPr>
          <p:cNvPr id="72" name="Google Shape;133;p1">
            <a:extLst>
              <a:ext uri="{FF2B5EF4-FFF2-40B4-BE49-F238E27FC236}">
                <a16:creationId xmlns:a16="http://schemas.microsoft.com/office/drawing/2014/main" id="{4C83786D-BCFF-422E-9D5D-F5A1EBE7C0C9}"/>
              </a:ext>
            </a:extLst>
          </p:cNvPr>
          <p:cNvGrpSpPr/>
          <p:nvPr/>
        </p:nvGrpSpPr>
        <p:grpSpPr>
          <a:xfrm>
            <a:off x="8832476" y="10322380"/>
            <a:ext cx="9690655" cy="7421781"/>
            <a:chOff x="1353961" y="27384247"/>
            <a:chExt cx="8616300" cy="7783371"/>
          </a:xfrm>
        </p:grpSpPr>
        <p:sp>
          <p:nvSpPr>
            <p:cNvPr id="73" name="Google Shape;134;p1">
              <a:extLst>
                <a:ext uri="{FF2B5EF4-FFF2-40B4-BE49-F238E27FC236}">
                  <a16:creationId xmlns:a16="http://schemas.microsoft.com/office/drawing/2014/main" id="{FE08E256-979B-4972-B2E8-EA6303A7B267}"/>
                </a:ext>
              </a:extLst>
            </p:cNvPr>
            <p:cNvSpPr/>
            <p:nvPr/>
          </p:nvSpPr>
          <p:spPr>
            <a:xfrm>
              <a:off x="1353961" y="27384247"/>
              <a:ext cx="8616300" cy="77833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76C11">
                    <a:tint val="66000"/>
                    <a:satMod val="160000"/>
                  </a:srgbClr>
                </a:gs>
                <a:gs pos="50000">
                  <a:srgbClr val="B76C11">
                    <a:tint val="44500"/>
                    <a:satMod val="160000"/>
                  </a:srgbClr>
                </a:gs>
                <a:gs pos="100000">
                  <a:srgbClr val="B76C11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rgbClr val="222222"/>
                </a:solidFill>
              </a:endParaRPr>
            </a:p>
            <a:p>
              <a:pPr marL="457200" lvl="0" indent="-381000" algn="just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22222"/>
                </a:buClr>
                <a:buSzPts val="2400"/>
                <a:buChar char="➔"/>
              </a:pPr>
              <a:r>
                <a:rPr lang="fr-FR" sz="2400" b="1" dirty="0">
                  <a:solidFill>
                    <a:srgbClr val="222222"/>
                  </a:solidFill>
                </a:rPr>
                <a:t>Économie de 31 m</a:t>
              </a:r>
              <a:r>
                <a:rPr lang="fr-FR" sz="2400" b="1" baseline="30000" dirty="0">
                  <a:solidFill>
                    <a:srgbClr val="222222"/>
                  </a:solidFill>
                </a:rPr>
                <a:t>3</a:t>
              </a:r>
              <a:r>
                <a:rPr lang="fr-FR" sz="2400" b="1" dirty="0">
                  <a:solidFill>
                    <a:srgbClr val="222222"/>
                  </a:solidFill>
                </a:rPr>
                <a:t> d’eau</a:t>
              </a:r>
              <a:r>
                <a:rPr lang="fr-FR" sz="2400" dirty="0">
                  <a:solidFill>
                    <a:srgbClr val="222222"/>
                  </a:solidFill>
                </a:rPr>
                <a:t> et de 300 kg CO2 eq par tonne de cuivre recyclé (soit environ </a:t>
              </a:r>
              <a:r>
                <a:rPr lang="fr-FR" sz="2400" b="1" dirty="0">
                  <a:solidFill>
                    <a:srgbClr val="222222"/>
                  </a:solidFill>
                </a:rPr>
                <a:t>40 millions de tonnes de CO2 par an dans le monde</a:t>
              </a:r>
              <a:r>
                <a:rPr lang="fr-FR" sz="2400" dirty="0">
                  <a:solidFill>
                    <a:srgbClr val="222222"/>
                  </a:solidFill>
                </a:rPr>
                <a:t>)</a:t>
              </a:r>
              <a:endParaRPr sz="2400" dirty="0">
                <a:solidFill>
                  <a:srgbClr val="222222"/>
                </a:solidFill>
              </a:endParaRPr>
            </a:p>
            <a:p>
              <a:pPr marL="457200" lvl="0" indent="-38100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2400"/>
                <a:buChar char="➔"/>
              </a:pPr>
              <a:r>
                <a:rPr lang="fr-FR" sz="2400" dirty="0">
                  <a:solidFill>
                    <a:srgbClr val="222222"/>
                  </a:solidFill>
                </a:rPr>
                <a:t>Recyclage du cuivre nécessite jusqu’à 85 % moins d’énergie que la production primaire ➩</a:t>
              </a:r>
              <a:r>
                <a:rPr lang="fr-FR" sz="2400" b="1" dirty="0">
                  <a:solidFill>
                    <a:srgbClr val="222222"/>
                  </a:solidFill>
                </a:rPr>
                <a:t> économie de 100 millions de MWh d’énergie électrique </a:t>
              </a:r>
              <a:endParaRPr sz="2400" b="1" dirty="0">
                <a:solidFill>
                  <a:srgbClr val="222222"/>
                </a:solidFill>
              </a:endParaRPr>
            </a:p>
            <a:p>
              <a:pPr marL="457200" lvl="0" indent="-38100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2400"/>
                <a:buChar char="➔"/>
              </a:pPr>
              <a:r>
                <a:rPr lang="fr-FR" sz="2400" dirty="0">
                  <a:solidFill>
                    <a:srgbClr val="222222"/>
                  </a:solidFill>
                </a:rPr>
                <a:t>Finitude des ressources: en fonction des modélisations, le </a:t>
              </a:r>
              <a:r>
                <a:rPr lang="fr-FR" sz="2400" b="1" dirty="0">
                  <a:solidFill>
                    <a:srgbClr val="222222"/>
                  </a:solidFill>
                </a:rPr>
                <a:t>pic d’extraction serait atteint avant la fin du siècle</a:t>
              </a:r>
              <a:endParaRPr sz="2400" b="1" dirty="0">
                <a:solidFill>
                  <a:srgbClr val="222222"/>
                </a:solidFill>
              </a:endParaRPr>
            </a:p>
            <a:p>
              <a:pPr marL="457200" lvl="0" indent="-38100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2400"/>
                <a:buChar char="➔"/>
              </a:pPr>
              <a:r>
                <a:rPr lang="fr-FR" sz="2400" dirty="0">
                  <a:solidFill>
                    <a:srgbClr val="222222"/>
                  </a:solidFill>
                </a:rPr>
                <a:t>Relation d’exponentielle inverse entre la concentration de cuivre et l’impact environnemental lié à son extraction: </a:t>
              </a:r>
              <a:r>
                <a:rPr lang="fr-FR" sz="2400" b="1" dirty="0">
                  <a:solidFill>
                    <a:srgbClr val="222222"/>
                  </a:solidFill>
                </a:rPr>
                <a:t>dans l’avenir l’extraction traditionnelle sera de plus en plus coûteuse en énergie</a:t>
              </a:r>
              <a:r>
                <a:rPr lang="fr-FR" sz="2400" b="1" dirty="0"/>
                <a:t>.</a:t>
              </a:r>
            </a:p>
            <a:p>
              <a:pPr marL="457200" lvl="0" indent="-38100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2400"/>
                <a:buChar char="➔"/>
              </a:pPr>
              <a:r>
                <a:rPr lang="fr-FR" sz="2400" dirty="0"/>
                <a:t>Transition énergétique entraînera un </a:t>
              </a:r>
              <a:r>
                <a:rPr lang="fr-FR" sz="2400" b="1" dirty="0"/>
                <a:t>besoin croissant de cuivre</a:t>
              </a:r>
              <a:endParaRPr sz="2400" dirty="0"/>
            </a:p>
          </p:txBody>
        </p:sp>
        <p:sp>
          <p:nvSpPr>
            <p:cNvPr id="74" name="Google Shape;135;p1">
              <a:extLst>
                <a:ext uri="{FF2B5EF4-FFF2-40B4-BE49-F238E27FC236}">
                  <a16:creationId xmlns:a16="http://schemas.microsoft.com/office/drawing/2014/main" id="{3FE5CE31-6DAB-4BAC-BDF8-E1271117F73A}"/>
                </a:ext>
              </a:extLst>
            </p:cNvPr>
            <p:cNvSpPr txBox="1"/>
            <p:nvPr/>
          </p:nvSpPr>
          <p:spPr>
            <a:xfrm>
              <a:off x="1757450" y="27667704"/>
              <a:ext cx="8078717" cy="916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4000" b="1" dirty="0">
                  <a:latin typeface="Lora"/>
                  <a:ea typeface="Lora"/>
                  <a:cs typeface="Lora"/>
                  <a:sym typeface="Lora"/>
                </a:rPr>
                <a:t>Pourquoi recycler le cuivre en particulier</a:t>
              </a:r>
              <a:endParaRPr sz="4000" b="1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76" name="Google Shape;122;p1">
            <a:extLst>
              <a:ext uri="{FF2B5EF4-FFF2-40B4-BE49-F238E27FC236}">
                <a16:creationId xmlns:a16="http://schemas.microsoft.com/office/drawing/2014/main" id="{45013493-5CE4-4D60-940B-DD92429061BC}"/>
              </a:ext>
            </a:extLst>
          </p:cNvPr>
          <p:cNvSpPr/>
          <p:nvPr/>
        </p:nvSpPr>
        <p:spPr>
          <a:xfrm>
            <a:off x="330346" y="24261204"/>
            <a:ext cx="14583346" cy="213985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800" b="1" u="sng" dirty="0">
                <a:solidFill>
                  <a:srgbClr val="7030A0"/>
                </a:solidFill>
              </a:rPr>
              <a:t>Constat</a:t>
            </a:r>
            <a:r>
              <a:rPr lang="fr-FR" sz="2800" dirty="0"/>
              <a:t> : la France possède un </a:t>
            </a:r>
            <a:r>
              <a:rPr lang="fr-FR" sz="2800" b="1" dirty="0"/>
              <a:t>stock</a:t>
            </a:r>
            <a:r>
              <a:rPr lang="fr-FR" sz="2800" dirty="0"/>
              <a:t> </a:t>
            </a:r>
            <a:r>
              <a:rPr lang="fr-FR" sz="2800" b="1" dirty="0"/>
              <a:t>de cuivre important </a:t>
            </a:r>
            <a:r>
              <a:rPr lang="fr-FR" sz="2800" dirty="0"/>
              <a:t>sur son territoire</a:t>
            </a:r>
          </a:p>
          <a:p>
            <a:r>
              <a:rPr lang="fr-FR" sz="2800" b="1" u="sng" dirty="0">
                <a:solidFill>
                  <a:srgbClr val="7030A0"/>
                </a:solidFill>
              </a:rPr>
              <a:t>Objectif</a:t>
            </a:r>
            <a:r>
              <a:rPr lang="fr-FR" sz="2800" dirty="0"/>
              <a:t> : établir deux scénarios du recyclage français pour les 30 prochaines années. Comparer alors la consommation et le recyclage en France : est-il réaliste d’pour palier la demande </a:t>
            </a:r>
            <a:r>
              <a:rPr lang="fr-FR" sz="2800" i="1" dirty="0"/>
              <a:t>toujours croissante </a:t>
            </a:r>
            <a:r>
              <a:rPr lang="fr-FR" sz="2800" dirty="0"/>
              <a:t>?</a:t>
            </a:r>
          </a:p>
        </p:txBody>
      </p:sp>
      <p:sp>
        <p:nvSpPr>
          <p:cNvPr id="81" name="Google Shape;122;p1">
            <a:extLst>
              <a:ext uri="{FF2B5EF4-FFF2-40B4-BE49-F238E27FC236}">
                <a16:creationId xmlns:a16="http://schemas.microsoft.com/office/drawing/2014/main" id="{6F9D3B6A-B86A-4395-9865-C0F67342833B}"/>
              </a:ext>
            </a:extLst>
          </p:cNvPr>
          <p:cNvSpPr/>
          <p:nvPr/>
        </p:nvSpPr>
        <p:spPr>
          <a:xfrm>
            <a:off x="267109" y="36559018"/>
            <a:ext cx="5889646" cy="199587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2800" b="1" u="sng" dirty="0">
                <a:solidFill>
                  <a:srgbClr val="7030A0"/>
                </a:solidFill>
              </a:rPr>
              <a:t>Le taux de collecte</a:t>
            </a:r>
            <a:r>
              <a:rPr lang="fr-FR" sz="2800" b="1" dirty="0">
                <a:solidFill>
                  <a:srgbClr val="7030A0"/>
                </a:solidFill>
              </a:rPr>
              <a:t> </a:t>
            </a:r>
            <a:r>
              <a:rPr lang="fr-F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fr-FR" sz="2800" dirty="0"/>
              <a:t>un objet en fin de vie n’est pas nécessairement récupéré pour être recyclé.</a:t>
            </a:r>
            <a:endParaRPr lang="fr-FR" sz="2800" baseline="30000" dirty="0"/>
          </a:p>
        </p:txBody>
      </p:sp>
      <p:sp>
        <p:nvSpPr>
          <p:cNvPr id="82" name="Google Shape;122;p1">
            <a:extLst>
              <a:ext uri="{FF2B5EF4-FFF2-40B4-BE49-F238E27FC236}">
                <a16:creationId xmlns:a16="http://schemas.microsoft.com/office/drawing/2014/main" id="{164EA2A7-4AA8-4575-A21F-270E12FEF62E}"/>
              </a:ext>
            </a:extLst>
          </p:cNvPr>
          <p:cNvSpPr/>
          <p:nvPr/>
        </p:nvSpPr>
        <p:spPr>
          <a:xfrm>
            <a:off x="269826" y="38680689"/>
            <a:ext cx="5859152" cy="194971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2800" b="1" u="sng" dirty="0">
                <a:solidFill>
                  <a:srgbClr val="7030A0"/>
                </a:solidFill>
              </a:rPr>
              <a:t>Le taux de recyclage</a:t>
            </a:r>
            <a:r>
              <a:rPr lang="fr-FR" sz="2800" b="1" dirty="0">
                <a:solidFill>
                  <a:srgbClr val="7030A0"/>
                </a:solidFill>
              </a:rPr>
              <a:t> </a:t>
            </a:r>
            <a:r>
              <a:rPr lang="fr-F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fr-FR" sz="2800" dirty="0"/>
              <a:t>même si un objet est recyclé, on ne peut pas récupérer la totalité du cuivre qu’il contient.</a:t>
            </a:r>
            <a:endParaRPr lang="fr-FR" sz="2800" baseline="30000" dirty="0"/>
          </a:p>
        </p:txBody>
      </p:sp>
      <p:sp>
        <p:nvSpPr>
          <p:cNvPr id="83" name="Google Shape;122;p1">
            <a:extLst>
              <a:ext uri="{FF2B5EF4-FFF2-40B4-BE49-F238E27FC236}">
                <a16:creationId xmlns:a16="http://schemas.microsoft.com/office/drawing/2014/main" id="{52F869A6-3053-4F34-B7EB-D036D273F928}"/>
              </a:ext>
            </a:extLst>
          </p:cNvPr>
          <p:cNvSpPr/>
          <p:nvPr/>
        </p:nvSpPr>
        <p:spPr>
          <a:xfrm>
            <a:off x="357462" y="31736979"/>
            <a:ext cx="14493684" cy="82852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5C97">
                  <a:tint val="66000"/>
                  <a:satMod val="160000"/>
                </a:srgbClr>
              </a:gs>
              <a:gs pos="50000">
                <a:srgbClr val="C85C97">
                  <a:tint val="44500"/>
                  <a:satMod val="160000"/>
                </a:srgbClr>
              </a:gs>
              <a:gs pos="100000">
                <a:srgbClr val="C85C97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fr-FR" sz="2800" b="1" u="sng" dirty="0">
                <a:solidFill>
                  <a:srgbClr val="7030A0"/>
                </a:solidFill>
              </a:rPr>
              <a:t>Le temps de vie de l’objet </a:t>
            </a:r>
            <a:r>
              <a:rPr lang="fr-FR" sz="2800" b="1" dirty="0">
                <a:solidFill>
                  <a:srgbClr val="7030A0"/>
                </a:solidFill>
              </a:rPr>
              <a:t>: </a:t>
            </a:r>
            <a:r>
              <a:rPr lang="fr-FR" sz="2800" dirty="0"/>
              <a:t>quantifie la </a:t>
            </a:r>
            <a:r>
              <a:rPr lang="fr-FR" sz="2800" b="1" dirty="0"/>
              <a:t>vitesse de retour </a:t>
            </a:r>
            <a:r>
              <a:rPr lang="fr-FR" sz="2800" dirty="0"/>
              <a:t>du cuivre dans la production</a:t>
            </a:r>
            <a:endParaRPr lang="fr-FR" sz="2800" dirty="0">
              <a:solidFill>
                <a:srgbClr val="7030A0"/>
              </a:solidFill>
            </a:endParaRPr>
          </a:p>
          <a:p>
            <a:pPr algn="just"/>
            <a:r>
              <a:rPr lang="fr-F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fr-FR" sz="3600" baseline="30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C1ACF9-13BF-48E9-B2A6-DEECEECAC730}"/>
              </a:ext>
            </a:extLst>
          </p:cNvPr>
          <p:cNvSpPr txBox="1"/>
          <p:nvPr/>
        </p:nvSpPr>
        <p:spPr>
          <a:xfrm>
            <a:off x="570248" y="10215699"/>
            <a:ext cx="834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latin typeface="Lora"/>
              </a:rPr>
              <a:t>Un exemple : le cuivre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7BF24D-050D-4576-9CF0-724E6AF90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108" y="29181126"/>
            <a:ext cx="11192375" cy="839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95150" y="26863638"/>
            <a:ext cx="2420700" cy="2420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5" name="Ellipse 74"/>
          <p:cNvSpPr/>
          <p:nvPr/>
        </p:nvSpPr>
        <p:spPr bwMode="auto">
          <a:xfrm>
            <a:off x="4842843" y="27598420"/>
            <a:ext cx="1685918" cy="16859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9" name="Ellipse 78"/>
          <p:cNvSpPr/>
          <p:nvPr/>
        </p:nvSpPr>
        <p:spPr bwMode="auto">
          <a:xfrm>
            <a:off x="8803283" y="28293440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0" name="Ellipse 79"/>
          <p:cNvSpPr/>
          <p:nvPr/>
        </p:nvSpPr>
        <p:spPr bwMode="auto">
          <a:xfrm>
            <a:off x="12331675" y="28985098"/>
            <a:ext cx="259463" cy="25946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2982" y="29672303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Bâtiments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4741657" y="29651713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Véhicules</a:t>
            </a:r>
          </a:p>
        </p:txBody>
      </p:sp>
      <p:sp>
        <p:nvSpPr>
          <p:cNvPr id="113" name="Ellipse 112"/>
          <p:cNvSpPr/>
          <p:nvPr/>
        </p:nvSpPr>
        <p:spPr bwMode="auto">
          <a:xfrm>
            <a:off x="11323563" y="32953114"/>
            <a:ext cx="2420700" cy="2420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7774109" y="29725020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Equipement</a:t>
            </a:r>
          </a:p>
          <a:p>
            <a:r>
              <a:rPr lang="fr-FR" sz="3200" dirty="0">
                <a:latin typeface="Berlin Sans FB" panose="020E0602020502020306" pitchFamily="34" charset="0"/>
              </a:rPr>
              <a:t>électroménager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11035531" y="29672303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Appareils électroniques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108305" y="27676127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20 000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5202883" y="28124666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1 000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8916592" y="28483620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225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12216396" y="28213683"/>
            <a:ext cx="69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852982" y="35524082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Bâtiments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741657" y="35474566"/>
            <a:ext cx="204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Véhicules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7795171" y="35503159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Equipement</a:t>
            </a:r>
          </a:p>
          <a:p>
            <a:r>
              <a:rPr lang="fr-FR" sz="3200" dirty="0">
                <a:latin typeface="Berlin Sans FB" panose="020E0602020502020306" pitchFamily="34" charset="0"/>
              </a:rPr>
              <a:t>électroménager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1035531" y="35520732"/>
            <a:ext cx="302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erlin Sans FB" panose="020E0602020502020306" pitchFamily="34" charset="0"/>
              </a:rPr>
              <a:t>Appareils électroniques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524973" y="34140967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50</a:t>
            </a:r>
          </a:p>
        </p:txBody>
      </p:sp>
      <p:sp>
        <p:nvSpPr>
          <p:cNvPr id="110" name="Ellipse 109"/>
          <p:cNvSpPr/>
          <p:nvPr/>
        </p:nvSpPr>
        <p:spPr bwMode="auto">
          <a:xfrm>
            <a:off x="1674491" y="35099625"/>
            <a:ext cx="259463" cy="2741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1" name="Ellipse 110"/>
          <p:cNvSpPr/>
          <p:nvPr/>
        </p:nvSpPr>
        <p:spPr bwMode="auto">
          <a:xfrm>
            <a:off x="5138080" y="34385378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5352359" y="34556128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12" name="Ellipse 111"/>
          <p:cNvSpPr/>
          <p:nvPr/>
        </p:nvSpPr>
        <p:spPr bwMode="auto">
          <a:xfrm>
            <a:off x="8820497" y="34385378"/>
            <a:ext cx="990898" cy="990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9028046" y="34553827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10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12331675" y="33827558"/>
            <a:ext cx="16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3</a:t>
            </a:r>
          </a:p>
        </p:txBody>
      </p:sp>
      <p:sp>
        <p:nvSpPr>
          <p:cNvPr id="8" name="ZoneTexte 7"/>
          <p:cNvSpPr txBox="1"/>
          <p:nvPr/>
        </p:nvSpPr>
        <p:spPr>
          <a:xfrm rot="16200000">
            <a:off x="12876945" y="27957902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(en milliers de tonnes)</a:t>
            </a:r>
          </a:p>
        </p:txBody>
      </p:sp>
      <p:sp>
        <p:nvSpPr>
          <p:cNvPr id="116" name="ZoneTexte 115"/>
          <p:cNvSpPr txBox="1"/>
          <p:nvPr/>
        </p:nvSpPr>
        <p:spPr>
          <a:xfrm rot="16200000">
            <a:off x="13454026" y="3436559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(en années)</a:t>
            </a: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6876891" y="36788636"/>
            <a:ext cx="8911168" cy="3852104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E5C45-9095-42C3-AC5D-F6A5A8D5ACC8}"/>
              </a:ext>
            </a:extLst>
          </p:cNvPr>
          <p:cNvSpPr txBox="1"/>
          <p:nvPr/>
        </p:nvSpPr>
        <p:spPr>
          <a:xfrm>
            <a:off x="18665899" y="28298446"/>
            <a:ext cx="8825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L’économie circulaire du cuivre en 2018 (en Mt)</a:t>
            </a:r>
          </a:p>
          <a:p>
            <a:r>
              <a:rPr lang="fr-FR" sz="1800" dirty="0"/>
              <a:t>Schéma simplifié d’après « The World Copper </a:t>
            </a:r>
            <a:r>
              <a:rPr lang="fr-FR" sz="1800" dirty="0" err="1"/>
              <a:t>Factbook</a:t>
            </a:r>
            <a:r>
              <a:rPr lang="fr-FR" sz="1800" dirty="0"/>
              <a:t> 2020 », document de l’ICSG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F40174-04FB-40D9-9946-3834B16F92A3}"/>
              </a:ext>
            </a:extLst>
          </p:cNvPr>
          <p:cNvSpPr txBox="1"/>
          <p:nvPr/>
        </p:nvSpPr>
        <p:spPr>
          <a:xfrm>
            <a:off x="9644557" y="21494029"/>
            <a:ext cx="8273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Northey, S., et al. « Modelling Future Copper Ore Grade Decline Based on a Detailed Assessment of Copper Resources and Mining ».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Resources, Conservation and Recycling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, vol. 83,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venirNextLTPro"/>
              </a:rPr>
              <a:t>février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 2014, p. 190‑201.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ScienceDirect</a:t>
            </a:r>
            <a:endParaRPr lang="fr-FR" sz="1800" dirty="0"/>
          </a:p>
        </p:txBody>
      </p:sp>
      <p:sp>
        <p:nvSpPr>
          <p:cNvPr id="89" name="Google Shape;122;p1">
            <a:extLst>
              <a:ext uri="{FF2B5EF4-FFF2-40B4-BE49-F238E27FC236}">
                <a16:creationId xmlns:a16="http://schemas.microsoft.com/office/drawing/2014/main" id="{BA20BB82-CF62-4D9B-B2EF-33B6233F9C34}"/>
              </a:ext>
            </a:extLst>
          </p:cNvPr>
          <p:cNvSpPr/>
          <p:nvPr/>
        </p:nvSpPr>
        <p:spPr>
          <a:xfrm>
            <a:off x="16361004" y="37705792"/>
            <a:ext cx="13464454" cy="304601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fr-FR" sz="2400" dirty="0"/>
              <a:t>La plus grande marge de manœuvre se trouve dans le taux de collecte de produits qui ne représentent pas la part la plus importante des réserves de cuivre recyclable (</a:t>
            </a:r>
            <a:r>
              <a:rPr lang="fr-FR" sz="2400" u="sng" dirty="0"/>
              <a:t>ex :</a:t>
            </a:r>
            <a:r>
              <a:rPr lang="fr-FR" sz="2400" dirty="0"/>
              <a:t> appareils électroniques). </a:t>
            </a:r>
          </a:p>
          <a:p>
            <a:pPr algn="just"/>
            <a:r>
              <a:rPr lang="fr-FR" sz="2400" dirty="0"/>
              <a:t>Même dans le cas le plus optimiste, le cuivre recyclé ne parviendra pas à satisfaire la demande en France. Cependant, les choix en terme de consommation et de recyclage pourront aboutir à un écart décroissant entre la demande et l’approvisionnement en recyclage ce qui permettra de s’adapter à une diminution de la quantité de cuivre extractible.</a:t>
            </a:r>
          </a:p>
        </p:txBody>
      </p:sp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978</Words>
  <Application>Microsoft Office PowerPoint</Application>
  <PresentationFormat>Personnalisé</PresentationFormat>
  <Paragraphs>101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Arial Bold</vt:lpstr>
      <vt:lpstr>AvenirNextLTPro</vt:lpstr>
      <vt:lpstr>Berlin Sans FB</vt:lpstr>
      <vt:lpstr>Berlin Sans FB Demi</vt:lpstr>
      <vt:lpstr>Calibri</vt:lpstr>
      <vt:lpstr>Lora</vt:lpstr>
      <vt:lpstr>ヒラギノ角ゴ Pro W3</vt:lpstr>
      <vt:lpstr>1_IMT_Poster_recherche</vt:lpstr>
      <vt:lpstr>Mines Urbaines &amp; Recyclage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laure.bourguelle@bbox.fr</cp:lastModifiedBy>
  <cp:revision>98</cp:revision>
  <cp:lastPrinted>2018-05-31T13:14:17Z</cp:lastPrinted>
  <dcterms:created xsi:type="dcterms:W3CDTF">2018-05-30T11:30:53Z</dcterms:created>
  <dcterms:modified xsi:type="dcterms:W3CDTF">2020-12-13T18:04:12Z</dcterms:modified>
</cp:coreProperties>
</file>