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8" r:id="rId2"/>
  </p:sldIdLst>
  <p:sldSz cx="30279975" cy="42808525"/>
  <p:notesSz cx="6797675" cy="9926638"/>
  <p:defaultTextStyle>
    <a:defPPr>
      <a:defRPr lang="fr-FR"/>
    </a:defPPr>
    <a:lvl1pPr marL="0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88215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76431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64646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52861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41076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29292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17507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705722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3">
          <p15:clr>
            <a:srgbClr val="A4A3A4"/>
          </p15:clr>
        </p15:guide>
        <p15:guide id="2" pos="953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00"/>
    <a:srgbClr val="336600"/>
    <a:srgbClr val="008000"/>
    <a:srgbClr val="009900"/>
    <a:srgbClr val="EBAD63"/>
    <a:srgbClr val="9F9F1D"/>
    <a:srgbClr val="CACAB3"/>
    <a:srgbClr val="C85C97"/>
    <a:srgbClr val="7A2008"/>
    <a:srgbClr val="A61D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463" autoAdjust="0"/>
    <p:restoredTop sz="96395" autoAdjust="0"/>
  </p:normalViewPr>
  <p:slideViewPr>
    <p:cSldViewPr>
      <p:cViewPr>
        <p:scale>
          <a:sx n="33" d="100"/>
          <a:sy n="33" d="100"/>
        </p:scale>
        <p:origin x="2496" y="-2706"/>
      </p:cViewPr>
      <p:guideLst>
        <p:guide orient="horz" pos="13483"/>
        <p:guide pos="953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283C60-3109-4813-B877-13E1614CDC93}" type="doc">
      <dgm:prSet loTypeId="urn:microsoft.com/office/officeart/2005/8/layout/arrow4" loCatId="process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fr-FR"/>
        </a:p>
      </dgm:t>
    </dgm:pt>
    <dgm:pt modelId="{17BBD623-3721-4BE3-B5FF-A77E851E6C3A}">
      <dgm:prSet phldrT="[Texte]" custT="1"/>
      <dgm:spPr/>
      <dgm:t>
        <a:bodyPr/>
        <a:lstStyle/>
        <a:p>
          <a:pPr algn="just"/>
          <a:r>
            <a:rPr lang="fr-FR" sz="2400" dirty="0">
              <a:latin typeface="Calibri" panose="020F0502020204030204" pitchFamily="34" charset="0"/>
              <a:cs typeface="Calibri" panose="020F0502020204030204" pitchFamily="34" charset="0"/>
            </a:rPr>
            <a:t>Diminuer le temps de vie d’un objet réintègre son cuivre plus vite dans la production… mais </a:t>
          </a:r>
          <a:r>
            <a:rPr lang="fr-FR" sz="2400" b="1" u="sng" dirty="0">
              <a:latin typeface="Calibri" panose="020F0502020204030204" pitchFamily="34" charset="0"/>
              <a:cs typeface="Calibri" panose="020F0502020204030204" pitchFamily="34" charset="0"/>
            </a:rPr>
            <a:t>l’expose plus souvent à des pertes</a:t>
          </a:r>
          <a:r>
            <a:rPr lang="fr-FR" sz="2400" u="none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fr-FR" sz="2400" dirty="0">
              <a:latin typeface="Calibri" panose="020F0502020204030204" pitchFamily="34" charset="0"/>
              <a:cs typeface="Calibri" panose="020F0502020204030204" pitchFamily="34" charset="0"/>
            </a:rPr>
            <a:t>(taux de collecte et de recyclage) </a:t>
          </a:r>
        </a:p>
      </dgm:t>
    </dgm:pt>
    <dgm:pt modelId="{325CCC3D-332C-4DE6-AB10-163FF393F513}" type="parTrans" cxnId="{C5489E2D-8BB1-440A-A12A-64B5F996DFA9}">
      <dgm:prSet/>
      <dgm:spPr/>
      <dgm:t>
        <a:bodyPr/>
        <a:lstStyle/>
        <a:p>
          <a:endParaRPr lang="fr-FR"/>
        </a:p>
      </dgm:t>
    </dgm:pt>
    <dgm:pt modelId="{F5113C04-32F2-4C70-B297-10FE83FD3990}" type="sibTrans" cxnId="{C5489E2D-8BB1-440A-A12A-64B5F996DFA9}">
      <dgm:prSet/>
      <dgm:spPr/>
      <dgm:t>
        <a:bodyPr/>
        <a:lstStyle/>
        <a:p>
          <a:endParaRPr lang="fr-FR"/>
        </a:p>
      </dgm:t>
    </dgm:pt>
    <dgm:pt modelId="{E0C05CFD-A0F4-4469-80A1-D3C82E738803}">
      <dgm:prSet phldrT="[Texte]" custT="1"/>
      <dgm:spPr/>
      <dgm:t>
        <a:bodyPr/>
        <a:lstStyle/>
        <a:p>
          <a:pPr algn="just"/>
          <a:r>
            <a:rPr lang="fr-FR" sz="2400" dirty="0">
              <a:latin typeface="Calibri" panose="020F0502020204030204" pitchFamily="34" charset="0"/>
              <a:cs typeface="Calibri" panose="020F0502020204030204" pitchFamily="34" charset="0"/>
            </a:rPr>
            <a:t>Augmenter le temps de vie d’un objet </a:t>
          </a:r>
          <a:r>
            <a:rPr lang="fr-FR" sz="2400" b="0" dirty="0">
              <a:latin typeface="Calibri" panose="020F0502020204030204" pitchFamily="34" charset="0"/>
              <a:cs typeface="Calibri" panose="020F0502020204030204" pitchFamily="34" charset="0"/>
            </a:rPr>
            <a:t>empêche de le récupérer rapidement</a:t>
          </a:r>
          <a:r>
            <a:rPr lang="fr-FR" sz="2400" dirty="0">
              <a:latin typeface="Calibri" panose="020F0502020204030204" pitchFamily="34" charset="0"/>
              <a:cs typeface="Calibri" panose="020F0502020204030204" pitchFamily="34" charset="0"/>
            </a:rPr>
            <a:t>… mais </a:t>
          </a:r>
          <a:r>
            <a:rPr lang="fr-FR" sz="2400" b="1" u="sng" dirty="0">
              <a:latin typeface="Calibri" panose="020F0502020204030204" pitchFamily="34" charset="0"/>
              <a:cs typeface="Calibri" panose="020F0502020204030204" pitchFamily="34" charset="0"/>
            </a:rPr>
            <a:t>diminue les pertes</a:t>
          </a:r>
        </a:p>
      </dgm:t>
    </dgm:pt>
    <dgm:pt modelId="{D7FBCCD6-7AB3-4158-89FA-121B2FC05415}" type="parTrans" cxnId="{9F93F595-404B-417B-9B5C-8EEC8250C40D}">
      <dgm:prSet/>
      <dgm:spPr/>
      <dgm:t>
        <a:bodyPr/>
        <a:lstStyle/>
        <a:p>
          <a:endParaRPr lang="fr-FR"/>
        </a:p>
      </dgm:t>
    </dgm:pt>
    <dgm:pt modelId="{B627ABA9-4BDA-4297-9FAC-496080351108}" type="sibTrans" cxnId="{9F93F595-404B-417B-9B5C-8EEC8250C40D}">
      <dgm:prSet/>
      <dgm:spPr/>
      <dgm:t>
        <a:bodyPr/>
        <a:lstStyle/>
        <a:p>
          <a:endParaRPr lang="fr-FR"/>
        </a:p>
      </dgm:t>
    </dgm:pt>
    <dgm:pt modelId="{2F932DFC-8D37-483E-A0D8-A2CDC6234D5A}" type="pres">
      <dgm:prSet presAssocID="{62283C60-3109-4813-B877-13E1614CDC93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2D99AE35-4FB4-4D7D-98F5-32707679D85C}" type="pres">
      <dgm:prSet presAssocID="{E0C05CFD-A0F4-4469-80A1-D3C82E738803}" presName="upArrow" presStyleLbl="node1" presStyleIdx="0" presStyleCnt="2"/>
      <dgm:spPr/>
    </dgm:pt>
    <dgm:pt modelId="{B7F1DF16-F3B8-4818-87F6-0E05AF45A2C7}" type="pres">
      <dgm:prSet presAssocID="{E0C05CFD-A0F4-4469-80A1-D3C82E738803}" presName="upArrowText" presStyleLbl="revTx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19A29E1-E739-4CD4-BCD6-86B4881388E5}" type="pres">
      <dgm:prSet presAssocID="{17BBD623-3721-4BE3-B5FF-A77E851E6C3A}" presName="downArrow" presStyleLbl="node1" presStyleIdx="1" presStyleCnt="2"/>
      <dgm:spPr/>
    </dgm:pt>
    <dgm:pt modelId="{F3542F7E-34C6-4CCA-B44D-663D3A574EF0}" type="pres">
      <dgm:prSet presAssocID="{17BBD623-3721-4BE3-B5FF-A77E851E6C3A}" presName="downArrowText" presStyleLbl="revTx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9F93F595-404B-417B-9B5C-8EEC8250C40D}" srcId="{62283C60-3109-4813-B877-13E1614CDC93}" destId="{E0C05CFD-A0F4-4469-80A1-D3C82E738803}" srcOrd="0" destOrd="0" parTransId="{D7FBCCD6-7AB3-4158-89FA-121B2FC05415}" sibTransId="{B627ABA9-4BDA-4297-9FAC-496080351108}"/>
    <dgm:cxn modelId="{2D6CA433-2A32-43C9-BD15-14B82591FCDB}" type="presOf" srcId="{E0C05CFD-A0F4-4469-80A1-D3C82E738803}" destId="{B7F1DF16-F3B8-4818-87F6-0E05AF45A2C7}" srcOrd="0" destOrd="0" presId="urn:microsoft.com/office/officeart/2005/8/layout/arrow4"/>
    <dgm:cxn modelId="{C5489E2D-8BB1-440A-A12A-64B5F996DFA9}" srcId="{62283C60-3109-4813-B877-13E1614CDC93}" destId="{17BBD623-3721-4BE3-B5FF-A77E851E6C3A}" srcOrd="1" destOrd="0" parTransId="{325CCC3D-332C-4DE6-AB10-163FF393F513}" sibTransId="{F5113C04-32F2-4C70-B297-10FE83FD3990}"/>
    <dgm:cxn modelId="{19630F6B-1AA5-4421-B2C3-BC00822E03AE}" type="presOf" srcId="{62283C60-3109-4813-B877-13E1614CDC93}" destId="{2F932DFC-8D37-483E-A0D8-A2CDC6234D5A}" srcOrd="0" destOrd="0" presId="urn:microsoft.com/office/officeart/2005/8/layout/arrow4"/>
    <dgm:cxn modelId="{8E820344-BBFA-4455-A55B-A2E3B52E6C66}" type="presOf" srcId="{17BBD623-3721-4BE3-B5FF-A77E851E6C3A}" destId="{F3542F7E-34C6-4CCA-B44D-663D3A574EF0}" srcOrd="0" destOrd="0" presId="urn:microsoft.com/office/officeart/2005/8/layout/arrow4"/>
    <dgm:cxn modelId="{8D6EDFC7-32D9-40DF-BC54-8AD0E201BB9B}" type="presParOf" srcId="{2F932DFC-8D37-483E-A0D8-A2CDC6234D5A}" destId="{2D99AE35-4FB4-4D7D-98F5-32707679D85C}" srcOrd="0" destOrd="0" presId="urn:microsoft.com/office/officeart/2005/8/layout/arrow4"/>
    <dgm:cxn modelId="{06BE6F60-0356-421A-B37B-CF72DFA04755}" type="presParOf" srcId="{2F932DFC-8D37-483E-A0D8-A2CDC6234D5A}" destId="{B7F1DF16-F3B8-4818-87F6-0E05AF45A2C7}" srcOrd="1" destOrd="0" presId="urn:microsoft.com/office/officeart/2005/8/layout/arrow4"/>
    <dgm:cxn modelId="{ECB84A54-727D-4257-BE2E-0734579BDFC8}" type="presParOf" srcId="{2F932DFC-8D37-483E-A0D8-A2CDC6234D5A}" destId="{F19A29E1-E739-4CD4-BCD6-86B4881388E5}" srcOrd="2" destOrd="0" presId="urn:microsoft.com/office/officeart/2005/8/layout/arrow4"/>
    <dgm:cxn modelId="{149B93FD-7A6C-468D-9315-C5813EE00126}" type="presParOf" srcId="{2F932DFC-8D37-483E-A0D8-A2CDC6234D5A}" destId="{F3542F7E-34C6-4CCA-B44D-663D3A574EF0}" srcOrd="3" destOrd="0" presId="urn:microsoft.com/office/officeart/2005/8/layout/arrow4"/>
  </dgm:cxnLst>
  <dgm:bg/>
  <dgm:whole>
    <a:ln w="57150">
      <a:noFill/>
    </a:ln>
  </dgm:whole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99AE35-4FB4-4D7D-98F5-32707679D85C}">
      <dsp:nvSpPr>
        <dsp:cNvPr id="0" name=""/>
        <dsp:cNvSpPr/>
      </dsp:nvSpPr>
      <dsp:spPr>
        <a:xfrm>
          <a:off x="656059" y="0"/>
          <a:ext cx="2273144" cy="1704858"/>
        </a:xfrm>
        <a:prstGeom prst="upArrow">
          <a:avLst/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F1DF16-F3B8-4818-87F6-0E05AF45A2C7}">
      <dsp:nvSpPr>
        <dsp:cNvPr id="0" name=""/>
        <dsp:cNvSpPr/>
      </dsp:nvSpPr>
      <dsp:spPr>
        <a:xfrm>
          <a:off x="2997398" y="0"/>
          <a:ext cx="5517784" cy="17048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0" rIns="170688" bIns="170688" numCol="1" spcCol="1270" anchor="ctr" anchorCtr="0">
          <a:noAutofit/>
        </a:bodyPr>
        <a:lstStyle/>
        <a:p>
          <a:pPr lvl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>
              <a:latin typeface="Calibri" panose="020F0502020204030204" pitchFamily="34" charset="0"/>
              <a:cs typeface="Calibri" panose="020F0502020204030204" pitchFamily="34" charset="0"/>
            </a:rPr>
            <a:t>Augmenter le temps de vie d’un objet </a:t>
          </a:r>
          <a:r>
            <a:rPr lang="fr-FR" sz="2400" b="0" kern="1200" dirty="0">
              <a:latin typeface="Calibri" panose="020F0502020204030204" pitchFamily="34" charset="0"/>
              <a:cs typeface="Calibri" panose="020F0502020204030204" pitchFamily="34" charset="0"/>
            </a:rPr>
            <a:t>empêche de le récupérer rapidement</a:t>
          </a:r>
          <a:r>
            <a:rPr lang="fr-FR" sz="2400" kern="1200" dirty="0">
              <a:latin typeface="Calibri" panose="020F0502020204030204" pitchFamily="34" charset="0"/>
              <a:cs typeface="Calibri" panose="020F0502020204030204" pitchFamily="34" charset="0"/>
            </a:rPr>
            <a:t>… mais </a:t>
          </a:r>
          <a:r>
            <a:rPr lang="fr-FR" sz="2400" b="1" u="sng" kern="1200" dirty="0">
              <a:latin typeface="Calibri" panose="020F0502020204030204" pitchFamily="34" charset="0"/>
              <a:cs typeface="Calibri" panose="020F0502020204030204" pitchFamily="34" charset="0"/>
            </a:rPr>
            <a:t>diminue les pertes</a:t>
          </a:r>
        </a:p>
      </dsp:txBody>
      <dsp:txXfrm>
        <a:off x="2997398" y="0"/>
        <a:ext cx="5517784" cy="1704858"/>
      </dsp:txXfrm>
    </dsp:sp>
    <dsp:sp modelId="{F19A29E1-E739-4CD4-BCD6-86B4881388E5}">
      <dsp:nvSpPr>
        <dsp:cNvPr id="0" name=""/>
        <dsp:cNvSpPr/>
      </dsp:nvSpPr>
      <dsp:spPr>
        <a:xfrm>
          <a:off x="1338003" y="1846930"/>
          <a:ext cx="2273144" cy="1704858"/>
        </a:xfrm>
        <a:prstGeom prst="downArrow">
          <a:avLst/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542F7E-34C6-4CCA-B44D-663D3A574EF0}">
      <dsp:nvSpPr>
        <dsp:cNvPr id="0" name=""/>
        <dsp:cNvSpPr/>
      </dsp:nvSpPr>
      <dsp:spPr>
        <a:xfrm>
          <a:off x="3679342" y="1846930"/>
          <a:ext cx="5517784" cy="17048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0" rIns="170688" bIns="170688" numCol="1" spcCol="1270" anchor="ctr" anchorCtr="0">
          <a:noAutofit/>
        </a:bodyPr>
        <a:lstStyle/>
        <a:p>
          <a:pPr lvl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>
              <a:latin typeface="Calibri" panose="020F0502020204030204" pitchFamily="34" charset="0"/>
              <a:cs typeface="Calibri" panose="020F0502020204030204" pitchFamily="34" charset="0"/>
            </a:rPr>
            <a:t>Diminuer le temps de vie d’un objet réintègre son cuivre plus vite dans la production… mais </a:t>
          </a:r>
          <a:r>
            <a:rPr lang="fr-FR" sz="2400" b="1" u="sng" kern="1200" dirty="0">
              <a:latin typeface="Calibri" panose="020F0502020204030204" pitchFamily="34" charset="0"/>
              <a:cs typeface="Calibri" panose="020F0502020204030204" pitchFamily="34" charset="0"/>
            </a:rPr>
            <a:t>l’expose plus souvent à des pertes</a:t>
          </a:r>
          <a:r>
            <a:rPr lang="fr-FR" sz="2400" u="none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fr-FR" sz="2400" kern="1200" dirty="0">
              <a:latin typeface="Calibri" panose="020F0502020204030204" pitchFamily="34" charset="0"/>
              <a:cs typeface="Calibri" panose="020F0502020204030204" pitchFamily="34" charset="0"/>
            </a:rPr>
            <a:t>(taux de collecte et de recyclage) </a:t>
          </a:r>
        </a:p>
      </dsp:txBody>
      <dsp:txXfrm>
        <a:off x="3679342" y="1846930"/>
        <a:ext cx="5517784" cy="17048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4">
  <dgm:title val=""/>
  <dgm:desc val=""/>
  <dgm:catLst>
    <dgm:cat type="relationship" pri="8000"/>
    <dgm:cat type="process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b" for="ch" forName="upArrowText" refType="h" fact="0.48"/>
              <dgm:constr type="l" for="ch" forName="upArrowText" refType="w" refFor="ch" refForName="upArrow" fact="1.03"/>
            </dgm:constrLst>
          </dgm:if>
          <dgm:else name="Name4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b" for="ch" forName="upArrowText" refType="h" fact="0.48"/>
              <dgm:constr type="l" for="ch" forName="upArrowText" refType="w" refFor="ch" refForName="upArrow" fact="1.03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refFor="ch" refForName="downArrow" fact="0.3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 refType="w" refFor="ch" refForName="downArrow" fact="1.33"/>
            </dgm:constrLst>
          </dgm:else>
        </dgm:choose>
      </dgm:if>
      <dgm:else name="Name5">
        <dgm:choose name="Name6">
          <dgm:if name="Name7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t" for="ch" forName="upArrowText"/>
              <dgm:constr type="l" for="ch" forName="upArrowText" refType="w" fact="0.1"/>
            </dgm:constrLst>
          </dgm:if>
          <dgm:else name="Name8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t" for="ch" forName="upArrowText"/>
              <dgm:constr type="l" for="ch" forName="upArrowText" refType="w" fact="0.1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fact="0.57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/>
            </dgm:constrLst>
          </dgm:else>
        </dgm:choose>
      </dgm:else>
    </dgm:choose>
    <dgm:ruleLst/>
    <dgm:forEach name="Name9" axis="ch" ptType="node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chMax val="0"/>
          <dgm:bulletEnabled val="1"/>
        </dgm:varLst>
        <dgm:choose name="Name10">
          <dgm:if name="Name1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2">
            <dgm:choose name="Name13">
              <dgm:if name="Name14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15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  <dgm:forEach name="Name16" axis="ch" ptType="node" st="2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chMax val="0"/>
          <dgm:bulletEnabled val="1"/>
        </dgm:varLst>
        <dgm:choose name="Name17">
          <dgm:if name="Name18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9">
            <dgm:choose name="Name20">
              <dgm:if name="Name21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22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01968E-8C69-45DB-A237-BCB9D76C0F09}" type="datetimeFigureOut">
              <a:rPr lang="fr-FR" smtClean="0"/>
              <a:t>14/12/2020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082800" y="744538"/>
            <a:ext cx="26320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4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206D64-EC76-45C8-B9AB-9C0F2345D6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0470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17643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1pPr>
    <a:lvl2pPr marL="2088215" algn="l" defTabSz="417643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2pPr>
    <a:lvl3pPr marL="4176431" algn="l" defTabSz="417643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3pPr>
    <a:lvl4pPr marL="6264646" algn="l" defTabSz="417643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4pPr>
    <a:lvl5pPr marL="8352861" algn="l" defTabSz="417643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5pPr>
    <a:lvl6pPr marL="10441076" algn="l" defTabSz="417643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6pPr>
    <a:lvl7pPr marL="12529292" algn="l" defTabSz="417643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7pPr>
    <a:lvl8pPr marL="14617507" algn="l" defTabSz="417643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8pPr>
    <a:lvl9pPr marL="16705722" algn="l" defTabSz="417643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2082800" y="744538"/>
            <a:ext cx="2632075" cy="3722687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0E748B-04A9-0943-94B2-1BADEB584342}" type="slidenum">
              <a:rPr lang="fr-FR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fr-FR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270164" y="13297446"/>
            <a:ext cx="25739648" cy="9177974"/>
          </a:xfrm>
          <a:prstGeom prst="rect">
            <a:avLst/>
          </a:prstGeom>
        </p:spPr>
        <p:txBody>
          <a:bodyPr lIns="132597" tIns="66299" rIns="132597" bIns="66299"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542554" y="24259108"/>
            <a:ext cx="21194868" cy="10938069"/>
          </a:xfrm>
        </p:spPr>
        <p:txBody>
          <a:bodyPr/>
          <a:lstStyle>
            <a:lvl1pPr marL="0" indent="0" algn="ctr">
              <a:buNone/>
              <a:defRPr/>
            </a:lvl1pPr>
            <a:lvl2pPr marL="662986" indent="0" algn="ctr">
              <a:buNone/>
              <a:defRPr/>
            </a:lvl2pPr>
            <a:lvl3pPr marL="1325971" indent="0" algn="ctr">
              <a:buNone/>
              <a:defRPr/>
            </a:lvl3pPr>
            <a:lvl4pPr marL="1988957" indent="0" algn="ctr">
              <a:buNone/>
              <a:defRPr/>
            </a:lvl4pPr>
            <a:lvl5pPr marL="2651943" indent="0" algn="ctr">
              <a:buNone/>
              <a:defRPr/>
            </a:lvl5pPr>
            <a:lvl6pPr marL="3314929" indent="0" algn="ctr">
              <a:buNone/>
              <a:defRPr/>
            </a:lvl6pPr>
            <a:lvl7pPr marL="3977914" indent="0" algn="ctr">
              <a:buNone/>
              <a:defRPr/>
            </a:lvl7pPr>
            <a:lvl8pPr marL="4640900" indent="0" algn="ctr">
              <a:buNone/>
              <a:defRPr/>
            </a:lvl8pPr>
            <a:lvl9pPr marL="5303886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8F9103-A02B-B545-A1DF-9C9C3B53BC12}" type="slidenum">
              <a:rPr lang="fr-FR">
                <a:solidFill>
                  <a:srgbClr val="000000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352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03042" y="0"/>
            <a:ext cx="15063202" cy="5889003"/>
          </a:xfrm>
          <a:prstGeom prst="rect">
            <a:avLst/>
          </a:prstGeom>
        </p:spPr>
        <p:txBody>
          <a:bodyPr lIns="132597" tIns="66299" rIns="132597" bIns="66299"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5620A4-3C42-684F-B26E-32B610C725F1}" type="slidenum">
              <a:rPr lang="fr-FR">
                <a:solidFill>
                  <a:srgbClr val="000000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551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21575456" y="0"/>
            <a:ext cx="6434356" cy="38052022"/>
          </a:xfrm>
          <a:prstGeom prst="rect">
            <a:avLst/>
          </a:prstGeom>
        </p:spPr>
        <p:txBody>
          <a:bodyPr vert="eaVert" lIns="132597" tIns="66299" rIns="132597" bIns="66299"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2270164" y="0"/>
            <a:ext cx="19091630" cy="38052022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79CEC6-41A0-E747-AD4F-2943F5F64700}" type="slidenum">
              <a:rPr lang="fr-FR">
                <a:solidFill>
                  <a:srgbClr val="000000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899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03042" y="0"/>
            <a:ext cx="15063202" cy="5889003"/>
          </a:xfrm>
          <a:prstGeom prst="rect">
            <a:avLst/>
          </a:prstGeom>
        </p:spPr>
        <p:txBody>
          <a:bodyPr lIns="132597" tIns="66299" rIns="132597" bIns="66299"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C27057-8F4C-C541-BEAE-EA843218F2F4}" type="slidenum">
              <a:rPr lang="fr-FR">
                <a:solidFill>
                  <a:srgbClr val="000000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481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92575" y="27507970"/>
            <a:ext cx="25737422" cy="8503192"/>
          </a:xfrm>
          <a:prstGeom prst="rect">
            <a:avLst/>
          </a:prstGeom>
        </p:spPr>
        <p:txBody>
          <a:bodyPr lIns="132597" tIns="66299" rIns="132597" bIns="66299" anchor="t"/>
          <a:lstStyle>
            <a:lvl1pPr algn="l">
              <a:defRPr sz="5800" b="1" cap="all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392575" y="18143604"/>
            <a:ext cx="25737422" cy="9364366"/>
          </a:xfrm>
        </p:spPr>
        <p:txBody>
          <a:bodyPr anchor="b"/>
          <a:lstStyle>
            <a:lvl1pPr marL="0" indent="0">
              <a:buNone/>
              <a:defRPr sz="2900"/>
            </a:lvl1pPr>
            <a:lvl2pPr marL="662986" indent="0">
              <a:buNone/>
              <a:defRPr sz="2600"/>
            </a:lvl2pPr>
            <a:lvl3pPr marL="1325971" indent="0">
              <a:buNone/>
              <a:defRPr sz="2300"/>
            </a:lvl3pPr>
            <a:lvl4pPr marL="1988957" indent="0">
              <a:buNone/>
              <a:defRPr sz="2000"/>
            </a:lvl4pPr>
            <a:lvl5pPr marL="2651943" indent="0">
              <a:buNone/>
              <a:defRPr sz="2000"/>
            </a:lvl5pPr>
            <a:lvl6pPr marL="3314929" indent="0">
              <a:buNone/>
              <a:defRPr sz="2000"/>
            </a:lvl6pPr>
            <a:lvl7pPr marL="3977914" indent="0">
              <a:buNone/>
              <a:defRPr sz="2000"/>
            </a:lvl7pPr>
            <a:lvl8pPr marL="4640900" indent="0">
              <a:buNone/>
              <a:defRPr sz="2000"/>
            </a:lvl8pPr>
            <a:lvl9pPr marL="5303886" indent="0">
              <a:buNone/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65F821-1A40-874D-9149-870921B3392A}" type="slidenum">
              <a:rPr lang="fr-FR">
                <a:solidFill>
                  <a:srgbClr val="000000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144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03042" y="0"/>
            <a:ext cx="15063202" cy="5889003"/>
          </a:xfrm>
          <a:prstGeom prst="rect">
            <a:avLst/>
          </a:prstGeom>
        </p:spPr>
        <p:txBody>
          <a:bodyPr lIns="132597" tIns="66299" rIns="132597" bIns="66299"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270164" y="12367852"/>
            <a:ext cx="12761880" cy="25684171"/>
          </a:xfrm>
        </p:spPr>
        <p:txBody>
          <a:bodyPr/>
          <a:lstStyle>
            <a:lvl1pPr>
              <a:defRPr sz="4100"/>
            </a:lvl1pPr>
            <a:lvl2pPr>
              <a:defRPr sz="35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5245706" y="12367852"/>
            <a:ext cx="12764106" cy="25684171"/>
          </a:xfrm>
        </p:spPr>
        <p:txBody>
          <a:bodyPr/>
          <a:lstStyle>
            <a:lvl1pPr>
              <a:defRPr sz="4100"/>
            </a:lvl1pPr>
            <a:lvl2pPr>
              <a:defRPr sz="35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40887A-4AA7-CA48-8DFF-3F19DF9B3878}" type="slidenum">
              <a:rPr lang="fr-FR">
                <a:solidFill>
                  <a:srgbClr val="000000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937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13443" y="1715267"/>
            <a:ext cx="27253090" cy="7134754"/>
          </a:xfrm>
          <a:prstGeom prst="rect">
            <a:avLst/>
          </a:prstGeom>
        </p:spPr>
        <p:txBody>
          <a:bodyPr lIns="132597" tIns="66299" rIns="132597" bIns="66299"/>
          <a:lstStyle>
            <a:lvl1pPr>
              <a:defRPr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513443" y="9581429"/>
            <a:ext cx="13378386" cy="3994423"/>
          </a:xfrm>
        </p:spPr>
        <p:txBody>
          <a:bodyPr anchor="b"/>
          <a:lstStyle>
            <a:lvl1pPr marL="0" indent="0">
              <a:buNone/>
              <a:defRPr sz="3500" b="1"/>
            </a:lvl1pPr>
            <a:lvl2pPr marL="662986" indent="0">
              <a:buNone/>
              <a:defRPr sz="2900" b="1"/>
            </a:lvl2pPr>
            <a:lvl3pPr marL="1325971" indent="0">
              <a:buNone/>
              <a:defRPr sz="2600" b="1"/>
            </a:lvl3pPr>
            <a:lvl4pPr marL="1988957" indent="0">
              <a:buNone/>
              <a:defRPr sz="2300" b="1"/>
            </a:lvl4pPr>
            <a:lvl5pPr marL="2651943" indent="0">
              <a:buNone/>
              <a:defRPr sz="2300" b="1"/>
            </a:lvl5pPr>
            <a:lvl6pPr marL="3314929" indent="0">
              <a:buNone/>
              <a:defRPr sz="2300" b="1"/>
            </a:lvl6pPr>
            <a:lvl7pPr marL="3977914" indent="0">
              <a:buNone/>
              <a:defRPr sz="2300" b="1"/>
            </a:lvl7pPr>
            <a:lvl8pPr marL="4640900" indent="0">
              <a:buNone/>
              <a:defRPr sz="2300" b="1"/>
            </a:lvl8pPr>
            <a:lvl9pPr marL="5303886" indent="0">
              <a:buNone/>
              <a:defRPr sz="23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513443" y="13575852"/>
            <a:ext cx="13378386" cy="24664921"/>
          </a:xfrm>
        </p:spPr>
        <p:txBody>
          <a:bodyPr/>
          <a:lstStyle>
            <a:lvl1pPr>
              <a:defRPr sz="35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15381472" y="9581429"/>
            <a:ext cx="13385062" cy="3994423"/>
          </a:xfrm>
        </p:spPr>
        <p:txBody>
          <a:bodyPr anchor="b"/>
          <a:lstStyle>
            <a:lvl1pPr marL="0" indent="0">
              <a:buNone/>
              <a:defRPr sz="3500" b="1"/>
            </a:lvl1pPr>
            <a:lvl2pPr marL="662986" indent="0">
              <a:buNone/>
              <a:defRPr sz="2900" b="1"/>
            </a:lvl2pPr>
            <a:lvl3pPr marL="1325971" indent="0">
              <a:buNone/>
              <a:defRPr sz="2600" b="1"/>
            </a:lvl3pPr>
            <a:lvl4pPr marL="1988957" indent="0">
              <a:buNone/>
              <a:defRPr sz="2300" b="1"/>
            </a:lvl4pPr>
            <a:lvl5pPr marL="2651943" indent="0">
              <a:buNone/>
              <a:defRPr sz="2300" b="1"/>
            </a:lvl5pPr>
            <a:lvl6pPr marL="3314929" indent="0">
              <a:buNone/>
              <a:defRPr sz="2300" b="1"/>
            </a:lvl6pPr>
            <a:lvl7pPr marL="3977914" indent="0">
              <a:buNone/>
              <a:defRPr sz="2300" b="1"/>
            </a:lvl7pPr>
            <a:lvl8pPr marL="4640900" indent="0">
              <a:buNone/>
              <a:defRPr sz="2300" b="1"/>
            </a:lvl8pPr>
            <a:lvl9pPr marL="5303886" indent="0">
              <a:buNone/>
              <a:defRPr sz="23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15381472" y="13575852"/>
            <a:ext cx="13385062" cy="24664921"/>
          </a:xfrm>
        </p:spPr>
        <p:txBody>
          <a:bodyPr/>
          <a:lstStyle>
            <a:lvl1pPr>
              <a:defRPr sz="35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B13808-FF3C-644C-ACF3-C6E5FBE8D70A}" type="slidenum">
              <a:rPr lang="fr-FR">
                <a:solidFill>
                  <a:srgbClr val="000000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253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03042" y="0"/>
            <a:ext cx="15063202" cy="5889003"/>
          </a:xfrm>
          <a:prstGeom prst="rect">
            <a:avLst/>
          </a:prstGeom>
        </p:spPr>
        <p:txBody>
          <a:bodyPr lIns="132597" tIns="66299" rIns="132597" bIns="66299"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C6AA2C-0AD8-784D-BE8D-579D4BFFF8C2}" type="slidenum">
              <a:rPr lang="fr-FR">
                <a:solidFill>
                  <a:srgbClr val="000000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000000"/>
              </a:solidFill>
            </a:endParaRP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3"/>
          </p:nvPr>
        </p:nvSpPr>
        <p:spPr>
          <a:xfrm>
            <a:off x="16148098" y="7875588"/>
            <a:ext cx="13068000" cy="29522737"/>
          </a:xfrm>
        </p:spPr>
        <p:txBody>
          <a:bodyPr/>
          <a:lstStyle>
            <a:lvl1pPr algn="l">
              <a:defRPr sz="10200"/>
            </a:lvl1pPr>
            <a:lvl2pPr algn="l">
              <a:defRPr sz="9600"/>
            </a:lvl2pPr>
            <a:lvl3pPr algn="l">
              <a:defRPr sz="8800"/>
            </a:lvl3pPr>
            <a:lvl4pPr algn="l">
              <a:defRPr sz="8000"/>
            </a:lvl4pPr>
            <a:lvl5pPr algn="l">
              <a:defRPr sz="8000"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8" name="Espace réservé du texte 6"/>
          <p:cNvSpPr>
            <a:spLocks noGrp="1"/>
          </p:cNvSpPr>
          <p:nvPr>
            <p:ph type="body" sz="quarter" idx="14"/>
          </p:nvPr>
        </p:nvSpPr>
        <p:spPr>
          <a:xfrm>
            <a:off x="1322388" y="7875588"/>
            <a:ext cx="13068000" cy="29522737"/>
          </a:xfrm>
        </p:spPr>
        <p:txBody>
          <a:bodyPr/>
          <a:lstStyle>
            <a:lvl1pPr algn="l">
              <a:defRPr sz="10200"/>
            </a:lvl1pPr>
            <a:lvl2pPr algn="l">
              <a:defRPr sz="9600"/>
            </a:lvl2pPr>
            <a:lvl3pPr algn="l">
              <a:defRPr sz="8800"/>
            </a:lvl3pPr>
            <a:lvl4pPr algn="l">
              <a:defRPr sz="8000"/>
            </a:lvl4pPr>
            <a:lvl5pPr algn="l">
              <a:defRPr sz="8000"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29442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38137D-E752-FC48-8FEA-6597468D75DC}" type="slidenum">
              <a:rPr lang="fr-FR">
                <a:solidFill>
                  <a:srgbClr val="000000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702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13442" y="1703471"/>
            <a:ext cx="9962011" cy="7255083"/>
          </a:xfrm>
          <a:prstGeom prst="rect">
            <a:avLst/>
          </a:prstGeom>
        </p:spPr>
        <p:txBody>
          <a:bodyPr lIns="132597" tIns="66299" rIns="132597" bIns="66299" anchor="b"/>
          <a:lstStyle>
            <a:lvl1pPr algn="l">
              <a:defRPr sz="29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838236" y="1703470"/>
            <a:ext cx="16928297" cy="36537303"/>
          </a:xfrm>
        </p:spPr>
        <p:txBody>
          <a:bodyPr/>
          <a:lstStyle>
            <a:lvl1pPr>
              <a:defRPr sz="4600"/>
            </a:lvl1pPr>
            <a:lvl2pPr>
              <a:defRPr sz="4100"/>
            </a:lvl2pPr>
            <a:lvl3pPr>
              <a:defRPr sz="35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513442" y="8958553"/>
            <a:ext cx="9962011" cy="29282219"/>
          </a:xfrm>
        </p:spPr>
        <p:txBody>
          <a:bodyPr/>
          <a:lstStyle>
            <a:lvl1pPr marL="0" indent="0">
              <a:buNone/>
              <a:defRPr sz="2000"/>
            </a:lvl1pPr>
            <a:lvl2pPr marL="662986" indent="0">
              <a:buNone/>
              <a:defRPr sz="1700"/>
            </a:lvl2pPr>
            <a:lvl3pPr marL="1325971" indent="0">
              <a:buNone/>
              <a:defRPr sz="1500"/>
            </a:lvl3pPr>
            <a:lvl4pPr marL="1988957" indent="0">
              <a:buNone/>
              <a:defRPr sz="1300"/>
            </a:lvl4pPr>
            <a:lvl5pPr marL="2651943" indent="0">
              <a:buNone/>
              <a:defRPr sz="1300"/>
            </a:lvl5pPr>
            <a:lvl6pPr marL="3314929" indent="0">
              <a:buNone/>
              <a:defRPr sz="1300"/>
            </a:lvl6pPr>
            <a:lvl7pPr marL="3977914" indent="0">
              <a:buNone/>
              <a:defRPr sz="1300"/>
            </a:lvl7pPr>
            <a:lvl8pPr marL="4640900" indent="0">
              <a:buNone/>
              <a:defRPr sz="1300"/>
            </a:lvl8pPr>
            <a:lvl9pPr marL="5303886" indent="0">
              <a:buNone/>
              <a:defRPr sz="13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9C5191-D2ED-F84C-9257-0530A71945A8}" type="slidenum">
              <a:rPr lang="fr-FR">
                <a:solidFill>
                  <a:srgbClr val="000000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77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935810" y="29966440"/>
            <a:ext cx="18167984" cy="3536704"/>
          </a:xfrm>
          <a:prstGeom prst="rect">
            <a:avLst/>
          </a:prstGeom>
        </p:spPr>
        <p:txBody>
          <a:bodyPr lIns="132597" tIns="66299" rIns="132597" bIns="66299" anchor="b"/>
          <a:lstStyle>
            <a:lvl1pPr algn="l">
              <a:defRPr sz="29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5935810" y="3824550"/>
            <a:ext cx="18167984" cy="25686530"/>
          </a:xfrm>
        </p:spPr>
        <p:txBody>
          <a:bodyPr/>
          <a:lstStyle>
            <a:lvl1pPr marL="0" indent="0">
              <a:buNone/>
              <a:defRPr sz="4600"/>
            </a:lvl1pPr>
            <a:lvl2pPr marL="662986" indent="0">
              <a:buNone/>
              <a:defRPr sz="4100"/>
            </a:lvl2pPr>
            <a:lvl3pPr marL="1325971" indent="0">
              <a:buNone/>
              <a:defRPr sz="3500"/>
            </a:lvl3pPr>
            <a:lvl4pPr marL="1988957" indent="0">
              <a:buNone/>
              <a:defRPr sz="2900"/>
            </a:lvl4pPr>
            <a:lvl5pPr marL="2651943" indent="0">
              <a:buNone/>
              <a:defRPr sz="2900"/>
            </a:lvl5pPr>
            <a:lvl6pPr marL="3314929" indent="0">
              <a:buNone/>
              <a:defRPr sz="2900"/>
            </a:lvl6pPr>
            <a:lvl7pPr marL="3977914" indent="0">
              <a:buNone/>
              <a:defRPr sz="2900"/>
            </a:lvl7pPr>
            <a:lvl8pPr marL="4640900" indent="0">
              <a:buNone/>
              <a:defRPr sz="2900"/>
            </a:lvl8pPr>
            <a:lvl9pPr marL="5303886" indent="0">
              <a:buNone/>
              <a:defRPr sz="29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935810" y="33503145"/>
            <a:ext cx="18167984" cy="5025472"/>
          </a:xfrm>
        </p:spPr>
        <p:txBody>
          <a:bodyPr/>
          <a:lstStyle>
            <a:lvl1pPr marL="0" indent="0">
              <a:buNone/>
              <a:defRPr sz="2000"/>
            </a:lvl1pPr>
            <a:lvl2pPr marL="662986" indent="0">
              <a:buNone/>
              <a:defRPr sz="1700"/>
            </a:lvl2pPr>
            <a:lvl3pPr marL="1325971" indent="0">
              <a:buNone/>
              <a:defRPr sz="1500"/>
            </a:lvl3pPr>
            <a:lvl4pPr marL="1988957" indent="0">
              <a:buNone/>
              <a:defRPr sz="1300"/>
            </a:lvl4pPr>
            <a:lvl5pPr marL="2651943" indent="0">
              <a:buNone/>
              <a:defRPr sz="1300"/>
            </a:lvl5pPr>
            <a:lvl6pPr marL="3314929" indent="0">
              <a:buNone/>
              <a:defRPr sz="1300"/>
            </a:lvl6pPr>
            <a:lvl7pPr marL="3977914" indent="0">
              <a:buNone/>
              <a:defRPr sz="1300"/>
            </a:lvl7pPr>
            <a:lvl8pPr marL="4640900" indent="0">
              <a:buNone/>
              <a:defRPr sz="1300"/>
            </a:lvl8pPr>
            <a:lvl9pPr marL="5303886" indent="0">
              <a:buNone/>
              <a:defRPr sz="13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55D1FD-F75C-6249-98BA-B26D0352989A}" type="slidenum">
              <a:rPr lang="fr-FR">
                <a:solidFill>
                  <a:srgbClr val="000000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116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70164" y="12367852"/>
            <a:ext cx="25739648" cy="25684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17642" tIns="208820" rIns="417642" bIns="2088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70164" y="39002853"/>
            <a:ext cx="6309720" cy="2854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17642" tIns="208820" rIns="417642" bIns="208820" numCol="1" anchor="t" anchorCtr="0" compatLnSpc="1">
            <a:prstTxWarp prst="textNoShape">
              <a:avLst/>
            </a:prstTxWarp>
          </a:bodyPr>
          <a:lstStyle>
            <a:lvl1pPr>
              <a:defRPr sz="6400"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fr-F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344824" y="39002853"/>
            <a:ext cx="9590328" cy="2854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17642" tIns="208820" rIns="417642" bIns="208820" numCol="1" anchor="t" anchorCtr="0" compatLnSpc="1">
            <a:prstTxWarp prst="textNoShape">
              <a:avLst/>
            </a:prstTxWarp>
          </a:bodyPr>
          <a:lstStyle>
            <a:lvl1pPr algn="ctr">
              <a:defRPr sz="6400"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fr-F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1700092" y="39002853"/>
            <a:ext cx="6309720" cy="2854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17642" tIns="208820" rIns="417642" bIns="208820" numCol="1" anchor="t" anchorCtr="0" compatLnSpc="1">
            <a:prstTxWarp prst="textNoShape">
              <a:avLst/>
            </a:prstTxWarp>
          </a:bodyPr>
          <a:lstStyle>
            <a:lvl1pPr algn="r">
              <a:defRPr sz="6400"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3971F9F-AC45-D34C-B6A5-6AD08EB9FF72}" type="slidenum">
              <a:rPr lang="fr-FR">
                <a:solidFill>
                  <a:srgbClr val="000000"/>
                </a:solidFill>
                <a:cs typeface="Arial" charset="0"/>
              </a:rPr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‹N°›</a:t>
            </a:fld>
            <a:endParaRPr lang="fr-F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 rot="16200000">
            <a:off x="17156530" y="29680361"/>
            <a:ext cx="1920532" cy="24326359"/>
          </a:xfrm>
          <a:prstGeom prst="rect">
            <a:avLst/>
          </a:prstGeom>
          <a:solidFill>
            <a:srgbClr val="C5C5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9" name="Grouper 18"/>
          <p:cNvGrpSpPr/>
          <p:nvPr/>
        </p:nvGrpSpPr>
        <p:grpSpPr>
          <a:xfrm>
            <a:off x="1" y="40883275"/>
            <a:ext cx="6806039" cy="1920532"/>
            <a:chOff x="0" y="27508200"/>
            <a:chExt cx="4246563" cy="1292225"/>
          </a:xfrm>
        </p:grpSpPr>
        <p:sp>
          <p:nvSpPr>
            <p:cNvPr id="26" name="Rectangle 25"/>
            <p:cNvSpPr/>
            <p:nvPr userDrawn="1"/>
          </p:nvSpPr>
          <p:spPr bwMode="auto">
            <a:xfrm rot="16200000">
              <a:off x="61119" y="27447081"/>
              <a:ext cx="1292225" cy="1414463"/>
            </a:xfrm>
            <a:prstGeom prst="rect">
              <a:avLst/>
            </a:prstGeom>
            <a:solidFill>
              <a:srgbClr val="1C159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 userDrawn="1"/>
          </p:nvSpPr>
          <p:spPr bwMode="auto">
            <a:xfrm rot="16200000">
              <a:off x="1476375" y="27446288"/>
              <a:ext cx="1292225" cy="14160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 userDrawn="1"/>
          </p:nvSpPr>
          <p:spPr bwMode="auto">
            <a:xfrm rot="16200000">
              <a:off x="2892425" y="27446288"/>
              <a:ext cx="1292225" cy="1416050"/>
            </a:xfrm>
            <a:prstGeom prst="rect">
              <a:avLst/>
            </a:prstGeom>
            <a:solidFill>
              <a:srgbClr val="6D504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933679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175889" rtl="0" eaLnBrk="0" fontAlgn="base" hangingPunct="0">
        <a:spcBef>
          <a:spcPct val="0"/>
        </a:spcBef>
        <a:spcAft>
          <a:spcPct val="0"/>
        </a:spcAft>
        <a:defRPr sz="8300">
          <a:solidFill>
            <a:schemeClr val="bg1"/>
          </a:solidFill>
          <a:latin typeface="+mj-lt"/>
          <a:ea typeface="+mj-ea"/>
          <a:cs typeface="+mj-cs"/>
        </a:defRPr>
      </a:lvl1pPr>
      <a:lvl2pPr algn="l" defTabSz="4175889" rtl="0" eaLnBrk="0" fontAlgn="base" hangingPunct="0">
        <a:spcBef>
          <a:spcPct val="0"/>
        </a:spcBef>
        <a:spcAft>
          <a:spcPct val="0"/>
        </a:spcAft>
        <a:defRPr sz="8300">
          <a:solidFill>
            <a:schemeClr val="bg1"/>
          </a:solidFill>
          <a:latin typeface="Arial Bold" pitchFamily="80" charset="0"/>
          <a:ea typeface="ヒラギノ角ゴ Pro W3" charset="-128"/>
          <a:cs typeface="ヒラギノ角ゴ Pro W3" charset="-128"/>
        </a:defRPr>
      </a:lvl2pPr>
      <a:lvl3pPr algn="l" defTabSz="4175889" rtl="0" eaLnBrk="0" fontAlgn="base" hangingPunct="0">
        <a:spcBef>
          <a:spcPct val="0"/>
        </a:spcBef>
        <a:spcAft>
          <a:spcPct val="0"/>
        </a:spcAft>
        <a:defRPr sz="8300">
          <a:solidFill>
            <a:schemeClr val="bg1"/>
          </a:solidFill>
          <a:latin typeface="Arial Bold" pitchFamily="80" charset="0"/>
          <a:ea typeface="ヒラギノ角ゴ Pro W3" charset="-128"/>
          <a:cs typeface="ヒラギノ角ゴ Pro W3" charset="-128"/>
        </a:defRPr>
      </a:lvl3pPr>
      <a:lvl4pPr algn="l" defTabSz="4175889" rtl="0" eaLnBrk="0" fontAlgn="base" hangingPunct="0">
        <a:spcBef>
          <a:spcPct val="0"/>
        </a:spcBef>
        <a:spcAft>
          <a:spcPct val="0"/>
        </a:spcAft>
        <a:defRPr sz="8300">
          <a:solidFill>
            <a:schemeClr val="bg1"/>
          </a:solidFill>
          <a:latin typeface="Arial Bold" pitchFamily="80" charset="0"/>
          <a:ea typeface="ヒラギノ角ゴ Pro W3" charset="-128"/>
          <a:cs typeface="ヒラギノ角ゴ Pro W3" charset="-128"/>
        </a:defRPr>
      </a:lvl4pPr>
      <a:lvl5pPr algn="l" defTabSz="4175889" rtl="0" eaLnBrk="0" fontAlgn="base" hangingPunct="0">
        <a:spcBef>
          <a:spcPct val="0"/>
        </a:spcBef>
        <a:spcAft>
          <a:spcPct val="0"/>
        </a:spcAft>
        <a:defRPr sz="8300">
          <a:solidFill>
            <a:schemeClr val="bg1"/>
          </a:solidFill>
          <a:latin typeface="Arial Bold" pitchFamily="80" charset="0"/>
          <a:ea typeface="ヒラギノ角ゴ Pro W3" charset="-128"/>
          <a:cs typeface="ヒラギノ角ゴ Pro W3" charset="-128"/>
        </a:defRPr>
      </a:lvl5pPr>
      <a:lvl6pPr marL="662986" algn="l" defTabSz="4175889" rtl="0" fontAlgn="base">
        <a:spcBef>
          <a:spcPct val="0"/>
        </a:spcBef>
        <a:spcAft>
          <a:spcPct val="0"/>
        </a:spcAft>
        <a:defRPr sz="8300">
          <a:solidFill>
            <a:schemeClr val="bg1"/>
          </a:solidFill>
          <a:latin typeface="Arial Bold" pitchFamily="80" charset="0"/>
          <a:ea typeface="ヒラギノ角ゴ Pro W3" charset="-128"/>
          <a:cs typeface="ヒラギノ角ゴ Pro W3" charset="-128"/>
        </a:defRPr>
      </a:lvl6pPr>
      <a:lvl7pPr marL="1325971" algn="l" defTabSz="4175889" rtl="0" fontAlgn="base">
        <a:spcBef>
          <a:spcPct val="0"/>
        </a:spcBef>
        <a:spcAft>
          <a:spcPct val="0"/>
        </a:spcAft>
        <a:defRPr sz="8300">
          <a:solidFill>
            <a:schemeClr val="bg1"/>
          </a:solidFill>
          <a:latin typeface="Arial Bold" pitchFamily="80" charset="0"/>
          <a:ea typeface="ヒラギノ角ゴ Pro W3" charset="-128"/>
          <a:cs typeface="ヒラギノ角ゴ Pro W3" charset="-128"/>
        </a:defRPr>
      </a:lvl7pPr>
      <a:lvl8pPr marL="1988957" algn="l" defTabSz="4175889" rtl="0" fontAlgn="base">
        <a:spcBef>
          <a:spcPct val="0"/>
        </a:spcBef>
        <a:spcAft>
          <a:spcPct val="0"/>
        </a:spcAft>
        <a:defRPr sz="8300">
          <a:solidFill>
            <a:schemeClr val="bg1"/>
          </a:solidFill>
          <a:latin typeface="Arial Bold" pitchFamily="80" charset="0"/>
          <a:ea typeface="ヒラギノ角ゴ Pro W3" charset="-128"/>
          <a:cs typeface="ヒラギノ角ゴ Pro W3" charset="-128"/>
        </a:defRPr>
      </a:lvl8pPr>
      <a:lvl9pPr marL="2651943" algn="l" defTabSz="4175889" rtl="0" fontAlgn="base">
        <a:spcBef>
          <a:spcPct val="0"/>
        </a:spcBef>
        <a:spcAft>
          <a:spcPct val="0"/>
        </a:spcAft>
        <a:defRPr sz="8300">
          <a:solidFill>
            <a:schemeClr val="bg1"/>
          </a:solidFill>
          <a:latin typeface="Arial Bold" pitchFamily="80" charset="0"/>
          <a:ea typeface="ヒラギノ角ゴ Pro W3" charset="-128"/>
          <a:cs typeface="ヒラギノ角ゴ Pro W3" charset="-128"/>
        </a:defRPr>
      </a:lvl9pPr>
    </p:titleStyle>
    <p:bodyStyle>
      <a:lvl1pPr marL="1565383" indent="-1565383" algn="l" defTabSz="4175889" rtl="0" eaLnBrk="0" fontAlgn="base" hangingPunct="0">
        <a:spcBef>
          <a:spcPct val="20000"/>
        </a:spcBef>
        <a:spcAft>
          <a:spcPct val="0"/>
        </a:spcAft>
        <a:buChar char="•"/>
        <a:defRPr sz="14600">
          <a:solidFill>
            <a:schemeClr val="tx1"/>
          </a:solidFill>
          <a:latin typeface="+mn-lt"/>
          <a:ea typeface="+mn-ea"/>
          <a:cs typeface="+mn-cs"/>
        </a:defRPr>
      </a:lvl1pPr>
      <a:lvl2pPr marL="3393198" indent="-1305254" algn="l" defTabSz="4175889" rtl="0" eaLnBrk="0" fontAlgn="base" hangingPunct="0">
        <a:spcBef>
          <a:spcPct val="20000"/>
        </a:spcBef>
        <a:spcAft>
          <a:spcPct val="0"/>
        </a:spcAft>
        <a:buChar char="–"/>
        <a:defRPr sz="12800">
          <a:solidFill>
            <a:schemeClr val="tx1"/>
          </a:solidFill>
          <a:latin typeface="+mn-lt"/>
          <a:ea typeface="+mn-ea"/>
        </a:defRPr>
      </a:lvl2pPr>
      <a:lvl3pPr marL="5221013" indent="-1045123" algn="l" defTabSz="4175889" rtl="0" eaLnBrk="0" fontAlgn="base" hangingPunct="0">
        <a:spcBef>
          <a:spcPct val="20000"/>
        </a:spcBef>
        <a:spcAft>
          <a:spcPct val="0"/>
        </a:spcAft>
        <a:buChar char="•"/>
        <a:defRPr sz="11000">
          <a:solidFill>
            <a:schemeClr val="tx1"/>
          </a:solidFill>
          <a:latin typeface="+mn-lt"/>
          <a:ea typeface="+mn-ea"/>
        </a:defRPr>
      </a:lvl3pPr>
      <a:lvl4pPr marL="7308958" indent="-1045123" algn="l" defTabSz="4175889" rtl="0" eaLnBrk="0" fontAlgn="base" hangingPunct="0">
        <a:spcBef>
          <a:spcPct val="20000"/>
        </a:spcBef>
        <a:spcAft>
          <a:spcPct val="0"/>
        </a:spcAft>
        <a:buChar char="–"/>
        <a:defRPr sz="9100">
          <a:solidFill>
            <a:schemeClr val="tx1"/>
          </a:solidFill>
          <a:latin typeface="+mn-lt"/>
          <a:ea typeface="+mn-ea"/>
        </a:defRPr>
      </a:lvl4pPr>
      <a:lvl5pPr marL="9396902" indent="-1045123" algn="l" defTabSz="4175889" rtl="0" eaLnBrk="0" fontAlgn="base" hangingPunct="0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ea typeface="+mn-ea"/>
        </a:defRPr>
      </a:lvl5pPr>
      <a:lvl6pPr marL="10059887" indent="-1045123" algn="l" defTabSz="4175889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ea typeface="+mn-ea"/>
        </a:defRPr>
      </a:lvl6pPr>
      <a:lvl7pPr marL="10722873" indent="-1045123" algn="l" defTabSz="4175889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ea typeface="+mn-ea"/>
        </a:defRPr>
      </a:lvl7pPr>
      <a:lvl8pPr marL="11385859" indent="-1045123" algn="l" defTabSz="4175889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ea typeface="+mn-ea"/>
        </a:defRPr>
      </a:lvl8pPr>
      <a:lvl9pPr marL="12048845" indent="-1045123" algn="l" defTabSz="4175889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fr-FR"/>
      </a:defPPr>
      <a:lvl1pPr marL="0" algn="l" defTabSz="66298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62986" algn="l" defTabSz="66298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25971" algn="l" defTabSz="66298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88957" algn="l" defTabSz="66298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51943" algn="l" defTabSz="66298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14929" algn="l" defTabSz="66298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77914" algn="l" defTabSz="66298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640900" algn="l" defTabSz="66298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303886" algn="l" defTabSz="66298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13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diagramLayout" Target="../diagrams/layout1.xml"/><Relationship Id="rId12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diagramData" Target="../diagrams/data1.xml"/><Relationship Id="rId11" Type="http://schemas.openxmlformats.org/officeDocument/2006/relationships/image" Target="../media/image4.png"/><Relationship Id="rId5" Type="http://schemas.openxmlformats.org/officeDocument/2006/relationships/image" Target="../media/image3.png"/><Relationship Id="rId15" Type="http://schemas.openxmlformats.org/officeDocument/2006/relationships/image" Target="../media/image8.png"/><Relationship Id="rId10" Type="http://schemas.microsoft.com/office/2007/relationships/diagramDrawing" Target="../diagrams/drawing1.xml"/><Relationship Id="rId4" Type="http://schemas.openxmlformats.org/officeDocument/2006/relationships/image" Target="../media/image2.png"/><Relationship Id="rId9" Type="http://schemas.openxmlformats.org/officeDocument/2006/relationships/diagramColors" Target="../diagrams/colors1.xml"/><Relationship Id="rId1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0" y="2"/>
            <a:ext cx="21473075" cy="5884285"/>
            <a:chOff x="0" y="0"/>
            <a:chExt cx="9648" cy="2494"/>
          </a:xfrm>
          <a:solidFill>
            <a:schemeClr val="bg1">
              <a:lumMod val="85000"/>
            </a:schemeClr>
          </a:solidFill>
        </p:grpSpPr>
        <p:grpSp>
          <p:nvGrpSpPr>
            <p:cNvPr id="3" name="Group 10"/>
            <p:cNvGrpSpPr>
              <a:grpSpLocks/>
            </p:cNvGrpSpPr>
            <p:nvPr/>
          </p:nvGrpSpPr>
          <p:grpSpPr bwMode="auto">
            <a:xfrm>
              <a:off x="0" y="0"/>
              <a:ext cx="9648" cy="2494"/>
              <a:chOff x="0" y="0"/>
              <a:chExt cx="9648" cy="2494"/>
            </a:xfrm>
            <a:grpFill/>
          </p:grpSpPr>
          <p:sp>
            <p:nvSpPr>
              <p:cNvPr id="77" name="AutoShape 8"/>
              <p:cNvSpPr>
                <a:spLocks noChangeArrowheads="1"/>
              </p:cNvSpPr>
              <p:nvPr/>
            </p:nvSpPr>
            <p:spPr bwMode="auto">
              <a:xfrm>
                <a:off x="2736" y="0"/>
                <a:ext cx="6912" cy="2494"/>
              </a:xfrm>
              <a:prstGeom prst="roundRect">
                <a:avLst>
                  <a:gd name="adj" fmla="val 16667"/>
                </a:avLst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fr-FR" sz="3500">
                  <a:solidFill>
                    <a:srgbClr val="000000"/>
                  </a:solidFill>
                  <a:cs typeface="Arial" charset="0"/>
                </a:endParaRPr>
              </a:p>
            </p:txBody>
          </p:sp>
          <p:sp>
            <p:nvSpPr>
              <p:cNvPr id="78" name="Rectangle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401" cy="2494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fr-FR" sz="3500" dirty="0">
                  <a:solidFill>
                    <a:srgbClr val="000000"/>
                  </a:solidFill>
                  <a:cs typeface="Arial" charset="0"/>
                </a:endParaRPr>
              </a:p>
            </p:txBody>
          </p:sp>
        </p:grpSp>
        <p:sp>
          <p:nvSpPr>
            <p:cNvPr id="59" name="Rectangle 19"/>
            <p:cNvSpPr>
              <a:spLocks noChangeArrowheads="1"/>
            </p:cNvSpPr>
            <p:nvPr/>
          </p:nvSpPr>
          <p:spPr bwMode="auto">
            <a:xfrm>
              <a:off x="4224" y="0"/>
              <a:ext cx="5424" cy="1056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fr-FR" sz="3500">
                <a:solidFill>
                  <a:srgbClr val="000000"/>
                </a:solidFill>
                <a:cs typeface="Arial" charset="0"/>
              </a:endParaRPr>
            </a:p>
          </p:txBody>
        </p:sp>
      </p:grp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303042" y="0"/>
            <a:ext cx="15063202" cy="5314903"/>
          </a:xfrm>
        </p:spPr>
        <p:txBody>
          <a:bodyPr anchor="ctr"/>
          <a:lstStyle/>
          <a:p>
            <a:pPr eaLnBrk="1" hangingPunct="1"/>
            <a:r>
              <a:rPr lang="fr-FR" sz="7500" dirty="0">
                <a:solidFill>
                  <a:srgbClr val="00458A"/>
                </a:solidFill>
              </a:rPr>
              <a:t>Mines Urbaines &amp; Recyclage</a:t>
            </a:r>
          </a:p>
        </p:txBody>
      </p:sp>
      <p:sp>
        <p:nvSpPr>
          <p:cNvPr id="14339" name="Rectangle 5"/>
          <p:cNvSpPr>
            <a:spLocks noChangeArrowheads="1"/>
          </p:cNvSpPr>
          <p:nvPr/>
        </p:nvSpPr>
        <p:spPr bwMode="auto">
          <a:xfrm>
            <a:off x="6245175" y="41142806"/>
            <a:ext cx="267808" cy="672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2577" tIns="66288" rIns="132577" bIns="66288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35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92" name="Rectangle 4"/>
          <p:cNvSpPr>
            <a:spLocks noChangeArrowheads="1"/>
          </p:cNvSpPr>
          <p:nvPr/>
        </p:nvSpPr>
        <p:spPr bwMode="auto">
          <a:xfrm>
            <a:off x="0" y="-336240"/>
            <a:ext cx="267808" cy="672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32577" tIns="66288" rIns="132577" bIns="66288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35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4" name="Text Box 4"/>
          <p:cNvSpPr txBox="1">
            <a:spLocks noChangeArrowheads="1"/>
          </p:cNvSpPr>
          <p:nvPr/>
        </p:nvSpPr>
        <p:spPr bwMode="auto">
          <a:xfrm>
            <a:off x="18488373" y="41529549"/>
            <a:ext cx="9876602" cy="580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32577" tIns="66288" rIns="132577" bIns="66288" anchor="ctr">
            <a:prstTxWarp prst="textNoShape">
              <a:avLst/>
            </a:prstTxWarp>
            <a:spAutoFit/>
          </a:bodyPr>
          <a:lstStyle/>
          <a:p>
            <a:pPr algn="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2900" dirty="0" err="1">
                <a:solidFill>
                  <a:srgbClr val="6D505B"/>
                </a:solidFill>
                <a:cs typeface="Arial" charset="0"/>
              </a:rPr>
              <a:t>www.mines-paristech.fr</a:t>
            </a:r>
            <a:endParaRPr lang="fr-FR" sz="2900" dirty="0">
              <a:solidFill>
                <a:srgbClr val="6D505B"/>
              </a:solidFill>
              <a:cs typeface="Arial" charset="0"/>
            </a:endParaRPr>
          </a:p>
        </p:txBody>
      </p:sp>
      <p:pic>
        <p:nvPicPr>
          <p:cNvPr id="55" name="Picture 3" descr="D:\Users\gkarin\___PERSEE\AERES\____Presentation_F I N A L\Posters\flashcode-perse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41806" y="41045895"/>
            <a:ext cx="1523600" cy="1615144"/>
          </a:xfrm>
          <a:prstGeom prst="rect">
            <a:avLst/>
          </a:prstGeom>
          <a:noFill/>
        </p:spPr>
      </p:pic>
      <p:sp>
        <p:nvSpPr>
          <p:cNvPr id="57" name="Rectangle 2"/>
          <p:cNvSpPr txBox="1">
            <a:spLocks noChangeArrowheads="1"/>
          </p:cNvSpPr>
          <p:nvPr/>
        </p:nvSpPr>
        <p:spPr>
          <a:xfrm>
            <a:off x="8832476" y="3455251"/>
            <a:ext cx="9544389" cy="1859652"/>
          </a:xfrm>
          <a:prstGeom prst="rect">
            <a:avLst/>
          </a:prstGeom>
        </p:spPr>
        <p:txBody>
          <a:bodyPr lIns="132577" tIns="66288" rIns="132577" bIns="66288" anchor="ctr"/>
          <a:lstStyle>
            <a:lvl1pPr algn="l" defTabSz="2879725" rtl="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defTabSz="2879725" rtl="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bg1"/>
                </a:solidFill>
                <a:latin typeface="Arial Bold" pitchFamily="80" charset="0"/>
                <a:ea typeface="ヒラギノ角ゴ Pro W3" charset="-128"/>
                <a:cs typeface="ヒラギノ角ゴ Pro W3" charset="-128"/>
              </a:defRPr>
            </a:lvl2pPr>
            <a:lvl3pPr algn="l" defTabSz="2879725" rtl="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bg1"/>
                </a:solidFill>
                <a:latin typeface="Arial Bold" pitchFamily="80" charset="0"/>
                <a:ea typeface="ヒラギノ角ゴ Pro W3" charset="-128"/>
                <a:cs typeface="ヒラギノ角ゴ Pro W3" charset="-128"/>
              </a:defRPr>
            </a:lvl3pPr>
            <a:lvl4pPr algn="l" defTabSz="2879725" rtl="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bg1"/>
                </a:solidFill>
                <a:latin typeface="Arial Bold" pitchFamily="80" charset="0"/>
                <a:ea typeface="ヒラギノ角ゴ Pro W3" charset="-128"/>
                <a:cs typeface="ヒラギノ角ゴ Pro W3" charset="-128"/>
              </a:defRPr>
            </a:lvl4pPr>
            <a:lvl5pPr algn="l" defTabSz="2879725" rtl="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bg1"/>
                </a:solidFill>
                <a:latin typeface="Arial Bold" pitchFamily="80" charset="0"/>
                <a:ea typeface="ヒラギノ角ゴ Pro W3" charset="-128"/>
                <a:cs typeface="ヒラギノ角ゴ Pro W3" charset="-128"/>
              </a:defRPr>
            </a:lvl5pPr>
            <a:lvl6pPr marL="457200" algn="l" defTabSz="2879725" rtl="0" fontAlgn="base">
              <a:spcBef>
                <a:spcPct val="0"/>
              </a:spcBef>
              <a:spcAft>
                <a:spcPct val="0"/>
              </a:spcAft>
              <a:defRPr sz="5700">
                <a:solidFill>
                  <a:schemeClr val="bg1"/>
                </a:solidFill>
                <a:latin typeface="Arial Bold" pitchFamily="80" charset="0"/>
                <a:ea typeface="ヒラギノ角ゴ Pro W3" charset="-128"/>
                <a:cs typeface="ヒラギノ角ゴ Pro W3" charset="-128"/>
              </a:defRPr>
            </a:lvl6pPr>
            <a:lvl7pPr marL="914400" algn="l" defTabSz="2879725" rtl="0" fontAlgn="base">
              <a:spcBef>
                <a:spcPct val="0"/>
              </a:spcBef>
              <a:spcAft>
                <a:spcPct val="0"/>
              </a:spcAft>
              <a:defRPr sz="5700">
                <a:solidFill>
                  <a:schemeClr val="bg1"/>
                </a:solidFill>
                <a:latin typeface="Arial Bold" pitchFamily="80" charset="0"/>
                <a:ea typeface="ヒラギノ角ゴ Pro W3" charset="-128"/>
                <a:cs typeface="ヒラギノ角ゴ Pro W3" charset="-128"/>
              </a:defRPr>
            </a:lvl7pPr>
            <a:lvl8pPr marL="1371600" algn="l" defTabSz="2879725" rtl="0" fontAlgn="base">
              <a:spcBef>
                <a:spcPct val="0"/>
              </a:spcBef>
              <a:spcAft>
                <a:spcPct val="0"/>
              </a:spcAft>
              <a:defRPr sz="5700">
                <a:solidFill>
                  <a:schemeClr val="bg1"/>
                </a:solidFill>
                <a:latin typeface="Arial Bold" pitchFamily="80" charset="0"/>
                <a:ea typeface="ヒラギノ角ゴ Pro W3" charset="-128"/>
                <a:cs typeface="ヒラギノ角ゴ Pro W3" charset="-128"/>
              </a:defRPr>
            </a:lvl8pPr>
            <a:lvl9pPr marL="1828800" algn="l" defTabSz="2879725" rtl="0" fontAlgn="base">
              <a:spcBef>
                <a:spcPct val="0"/>
              </a:spcBef>
              <a:spcAft>
                <a:spcPct val="0"/>
              </a:spcAft>
              <a:defRPr sz="5700">
                <a:solidFill>
                  <a:schemeClr val="bg1"/>
                </a:solidFill>
                <a:latin typeface="Arial Bold" pitchFamily="80" charset="0"/>
                <a:ea typeface="ヒラギノ角ゴ Pro W3" charset="-128"/>
                <a:cs typeface="ヒラギノ角ゴ Pro W3" charset="-128"/>
              </a:defRPr>
            </a:lvl9pPr>
          </a:lstStyle>
          <a:p>
            <a:pPr eaLnBrk="1" hangingPunct="1"/>
            <a:r>
              <a:rPr lang="fr-FR" sz="4600" kern="0" dirty="0">
                <a:solidFill>
                  <a:srgbClr val="000000">
                    <a:lumMod val="50000"/>
                    <a:lumOff val="50000"/>
                  </a:srgbClr>
                </a:solidFill>
              </a:rPr>
              <a:t>Laure </a:t>
            </a:r>
            <a:r>
              <a:rPr lang="fr-FR" sz="4600" kern="0" dirty="0" err="1">
                <a:solidFill>
                  <a:srgbClr val="000000">
                    <a:lumMod val="50000"/>
                    <a:lumOff val="50000"/>
                  </a:srgbClr>
                </a:solidFill>
              </a:rPr>
              <a:t>Bourguelle</a:t>
            </a:r>
            <a:r>
              <a:rPr lang="fr-FR" sz="4600" kern="0" dirty="0">
                <a:solidFill>
                  <a:srgbClr val="000000">
                    <a:lumMod val="50000"/>
                    <a:lumOff val="50000"/>
                  </a:srgbClr>
                </a:solidFill>
              </a:rPr>
              <a:t>, Enol Alvarez, César </a:t>
            </a:r>
            <a:r>
              <a:rPr lang="fr-FR" sz="4600" kern="0" dirty="0" err="1">
                <a:solidFill>
                  <a:srgbClr val="000000">
                    <a:lumMod val="50000"/>
                    <a:lumOff val="50000"/>
                  </a:srgbClr>
                </a:solidFill>
              </a:rPr>
              <a:t>Almecija</a:t>
            </a:r>
            <a:r>
              <a:rPr lang="fr-FR" sz="4600" kern="0" dirty="0">
                <a:solidFill>
                  <a:srgbClr val="000000">
                    <a:lumMod val="50000"/>
                    <a:lumOff val="50000"/>
                  </a:srgbClr>
                </a:solidFill>
              </a:rPr>
              <a:t>, Louis-Justin Tallot</a:t>
            </a:r>
          </a:p>
        </p:txBody>
      </p:sp>
      <p:pic>
        <p:nvPicPr>
          <p:cNvPr id="63" name="Picture 2" descr="C:\local\georges.kariniotakis\Project__GRID4EU\2016_FINAL EVENT\Logo_MINES_ParisTech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9797" y="48063"/>
            <a:ext cx="6250648" cy="5922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0961589" y="41117419"/>
            <a:ext cx="2131642" cy="1446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6F68E18C-D639-4A47-9303-0E7AB8834F67}"/>
              </a:ext>
            </a:extLst>
          </p:cNvPr>
          <p:cNvSpPr txBox="1"/>
          <p:nvPr/>
        </p:nvSpPr>
        <p:spPr>
          <a:xfrm>
            <a:off x="598176" y="781717"/>
            <a:ext cx="5035353" cy="27238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7500" kern="0" dirty="0">
                <a:solidFill>
                  <a:srgbClr val="00458A"/>
                </a:solidFill>
                <a:latin typeface="Arial Bold"/>
              </a:rPr>
              <a:t>UE 14</a:t>
            </a:r>
          </a:p>
          <a:p>
            <a:r>
              <a:rPr lang="en-GB" sz="4800" dirty="0">
                <a:latin typeface="+mn-ea"/>
              </a:rPr>
              <a:t>Terre et </a:t>
            </a:r>
            <a:r>
              <a:rPr lang="en-GB" sz="4800" dirty="0" err="1">
                <a:latin typeface="+mn-ea"/>
              </a:rPr>
              <a:t>société</a:t>
            </a:r>
            <a:endParaRPr lang="en-GB" sz="4800" dirty="0">
              <a:latin typeface="+mn-ea"/>
            </a:endParaRPr>
          </a:p>
          <a:p>
            <a:r>
              <a:rPr lang="en-GB" sz="4800" dirty="0">
                <a:latin typeface="+mn-ea"/>
              </a:rPr>
              <a:t>Mini-</a:t>
            </a:r>
            <a:r>
              <a:rPr lang="en-GB" sz="4800" dirty="0" err="1">
                <a:latin typeface="+mn-ea"/>
              </a:rPr>
              <a:t>projet</a:t>
            </a:r>
            <a:endParaRPr lang="en-GB" sz="4800" dirty="0">
              <a:latin typeface="+mn-ea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292EE661-AA11-B442-88AA-DA8670BBECEC}"/>
              </a:ext>
            </a:extLst>
          </p:cNvPr>
          <p:cNvSpPr txBox="1"/>
          <p:nvPr/>
        </p:nvSpPr>
        <p:spPr>
          <a:xfrm>
            <a:off x="408819" y="3819271"/>
            <a:ext cx="5056192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7500" kern="0" dirty="0">
                <a:solidFill>
                  <a:srgbClr val="00458A"/>
                </a:solidFill>
                <a:latin typeface="Arial Bold"/>
              </a:rPr>
              <a:t>Projet N°14</a:t>
            </a:r>
            <a:endParaRPr lang="en-GB" sz="4800" dirty="0">
              <a:latin typeface="+mn-ea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556704B4-2FE7-4CCA-B852-2F087E6AD34E}"/>
              </a:ext>
            </a:extLst>
          </p:cNvPr>
          <p:cNvSpPr txBox="1"/>
          <p:nvPr/>
        </p:nvSpPr>
        <p:spPr>
          <a:xfrm>
            <a:off x="251294" y="22386240"/>
            <a:ext cx="151767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3600" b="1" dirty="0">
                <a:solidFill>
                  <a:srgbClr val="C85C97"/>
                </a:solidFill>
                <a:latin typeface="Lora"/>
              </a:rPr>
              <a:t>Quelle part de la demande française en cuivre peut être satisfaite à partir du recyclage sur le territoire national des </a:t>
            </a:r>
            <a:r>
              <a:rPr lang="fr-FR" sz="3600" b="1" u="sng" dirty="0">
                <a:solidFill>
                  <a:srgbClr val="C85C97"/>
                </a:solidFill>
                <a:latin typeface="Lora"/>
              </a:rPr>
              <a:t>objets en fin de vie</a:t>
            </a:r>
            <a:r>
              <a:rPr lang="fr-FR" sz="3600" b="1" dirty="0">
                <a:solidFill>
                  <a:srgbClr val="C85C97"/>
                </a:solidFill>
                <a:latin typeface="Lora"/>
              </a:rPr>
              <a:t> ?</a:t>
            </a:r>
          </a:p>
          <a:p>
            <a:pPr algn="r"/>
            <a:r>
              <a:rPr lang="fr-FR" sz="3600" b="1" dirty="0">
                <a:solidFill>
                  <a:srgbClr val="C85C97"/>
                </a:solidFill>
                <a:latin typeface="Lora"/>
              </a:rPr>
              <a:t>La France pourrait-elle-même devenir </a:t>
            </a:r>
            <a:r>
              <a:rPr lang="fr-FR" sz="3600" b="1" u="sng" dirty="0">
                <a:solidFill>
                  <a:srgbClr val="C85C97"/>
                </a:solidFill>
                <a:latin typeface="Lora"/>
              </a:rPr>
              <a:t>autonome</a:t>
            </a:r>
            <a:r>
              <a:rPr lang="fr-FR" sz="3600" b="1" dirty="0">
                <a:solidFill>
                  <a:srgbClr val="C85C97"/>
                </a:solidFill>
                <a:latin typeface="Lora"/>
              </a:rPr>
              <a:t> en cuivre ?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EDCB35CD-F867-4D8D-936D-49C9FF6D1490}"/>
              </a:ext>
            </a:extLst>
          </p:cNvPr>
          <p:cNvSpPr txBox="1"/>
          <p:nvPr/>
        </p:nvSpPr>
        <p:spPr>
          <a:xfrm>
            <a:off x="-557" y="26447262"/>
            <a:ext cx="151399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fr-FR" sz="3200" i="1" dirty="0">
                <a:solidFill>
                  <a:srgbClr val="C85C97"/>
                </a:solidFill>
                <a:latin typeface="Berlin Sans FB Demi" panose="020E0802020502020306" pitchFamily="34" charset="0"/>
              </a:rPr>
              <a:t>Où trouve-t-on du cuivre en France ?</a:t>
            </a:r>
            <a:endParaRPr lang="fr-FR" sz="2800" i="1" dirty="0">
              <a:solidFill>
                <a:srgbClr val="C85C97"/>
              </a:solidFill>
              <a:latin typeface="Arial"/>
            </a:endParaRPr>
          </a:p>
        </p:txBody>
      </p:sp>
      <p:sp>
        <p:nvSpPr>
          <p:cNvPr id="96" name="ZoneTexte 95">
            <a:extLst>
              <a:ext uri="{FF2B5EF4-FFF2-40B4-BE49-F238E27FC236}">
                <a16:creationId xmlns:a16="http://schemas.microsoft.com/office/drawing/2014/main" id="{EDCB35CD-F867-4D8D-936D-49C9FF6D1490}"/>
              </a:ext>
            </a:extLst>
          </p:cNvPr>
          <p:cNvSpPr txBox="1"/>
          <p:nvPr/>
        </p:nvSpPr>
        <p:spPr>
          <a:xfrm>
            <a:off x="-1" y="30972615"/>
            <a:ext cx="151394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fr-FR" sz="3200" i="1" dirty="0">
                <a:solidFill>
                  <a:srgbClr val="C85C97"/>
                </a:solidFill>
                <a:latin typeface="Berlin Sans FB Demi" panose="020E0802020502020306" pitchFamily="34" charset="0"/>
              </a:rPr>
              <a:t>Pour chacun de ces secteurs, quels facteurs prendre en compte ?</a:t>
            </a:r>
            <a:endParaRPr lang="fr-FR" sz="2800" i="1" dirty="0">
              <a:solidFill>
                <a:srgbClr val="C85C97"/>
              </a:solidFill>
              <a:latin typeface="Arial"/>
            </a:endParaRPr>
          </a:p>
        </p:txBody>
      </p:sp>
      <p:graphicFrame>
        <p:nvGraphicFramePr>
          <p:cNvPr id="14337" name="Diagramme 14336"/>
          <p:cNvGraphicFramePr/>
          <p:nvPr>
            <p:extLst>
              <p:ext uri="{D42A27DB-BD31-4B8C-83A1-F6EECF244321}">
                <p14:modId xmlns:p14="http://schemas.microsoft.com/office/powerpoint/2010/main" val="802538704"/>
              </p:ext>
            </p:extLst>
          </p:nvPr>
        </p:nvGraphicFramePr>
        <p:xfrm>
          <a:off x="6528761" y="36944934"/>
          <a:ext cx="9853186" cy="35517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pic>
        <p:nvPicPr>
          <p:cNvPr id="45" name="Google Shape;111;p1">
            <a:extLst>
              <a:ext uri="{FF2B5EF4-FFF2-40B4-BE49-F238E27FC236}">
                <a16:creationId xmlns:a16="http://schemas.microsoft.com/office/drawing/2014/main" id="{01CFA2A8-C94D-4229-8105-FF264702F35F}"/>
              </a:ext>
            </a:extLst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8637940" y="22503226"/>
            <a:ext cx="8524651" cy="638986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6" name="Google Shape;112;p1">
            <a:extLst>
              <a:ext uri="{FF2B5EF4-FFF2-40B4-BE49-F238E27FC236}">
                <a16:creationId xmlns:a16="http://schemas.microsoft.com/office/drawing/2014/main" id="{7AB4EA1E-81F2-433D-9A53-8F2D63387439}"/>
              </a:ext>
            </a:extLst>
          </p:cNvPr>
          <p:cNvGrpSpPr/>
          <p:nvPr/>
        </p:nvGrpSpPr>
        <p:grpSpPr>
          <a:xfrm>
            <a:off x="267800" y="6108304"/>
            <a:ext cx="9876600" cy="3459409"/>
            <a:chOff x="267800" y="6986207"/>
            <a:chExt cx="9876600" cy="4234643"/>
          </a:xfrm>
        </p:grpSpPr>
        <p:sp>
          <p:nvSpPr>
            <p:cNvPr id="47" name="Google Shape;113;p1">
              <a:extLst>
                <a:ext uri="{FF2B5EF4-FFF2-40B4-BE49-F238E27FC236}">
                  <a16:creationId xmlns:a16="http://schemas.microsoft.com/office/drawing/2014/main" id="{F2F4484E-0D35-4A85-8FDB-BBE0F01C8AC8}"/>
                </a:ext>
              </a:extLst>
            </p:cNvPr>
            <p:cNvSpPr/>
            <p:nvPr/>
          </p:nvSpPr>
          <p:spPr>
            <a:xfrm>
              <a:off x="267800" y="7023250"/>
              <a:ext cx="9876600" cy="41976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DCECD5"/>
                </a:gs>
                <a:gs pos="100000">
                  <a:srgbClr val="93BC81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0" lvl="0" indent="0" algn="just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fr-FR" sz="2800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Le recyclage est un procédé de </a:t>
              </a:r>
              <a:r>
                <a:rPr lang="fr-FR" sz="2800" b="1" u="sng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traitement des déchets </a:t>
              </a:r>
              <a:r>
                <a:rPr lang="fr-FR" sz="2800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et de </a:t>
              </a:r>
              <a:r>
                <a:rPr lang="fr-FR" sz="2800" b="1" u="sng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réintroduction des matériaux dans le cycle de production </a:t>
              </a:r>
              <a:r>
                <a:rPr lang="fr-FR" sz="2800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d'autres produits</a:t>
              </a:r>
              <a:r>
                <a:rPr lang="fr-FR" sz="2800" dirty="0" smtClean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endParaRPr lang="fr-FR" sz="28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0" lvl="0" indent="0" algn="just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fr-FR" sz="2800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Trois problèmes principaux apparaissent: </a:t>
              </a:r>
              <a:r>
                <a:rPr lang="fr-FR" sz="2800" b="1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l’usage dispersif</a:t>
              </a:r>
              <a:r>
                <a:rPr lang="fr-FR" sz="2800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, </a:t>
              </a:r>
              <a:r>
                <a:rPr lang="fr-FR" sz="2800" b="1" dirty="0" smtClean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l’accessibilité</a:t>
              </a:r>
              <a:r>
                <a:rPr lang="fr-FR" sz="2800" dirty="0" smtClean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aux </a:t>
              </a:r>
              <a:r>
                <a:rPr lang="fr-FR" sz="2800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déchets et le </a:t>
              </a:r>
              <a:r>
                <a:rPr lang="fr-FR" sz="2800" b="1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rendement</a:t>
              </a:r>
              <a:r>
                <a:rPr lang="fr-FR" sz="2800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lors du processus de recyclage.</a:t>
              </a:r>
              <a:endParaRPr lang="fr-FR" sz="8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8" name="Google Shape;114;p1">
              <a:extLst>
                <a:ext uri="{FF2B5EF4-FFF2-40B4-BE49-F238E27FC236}">
                  <a16:creationId xmlns:a16="http://schemas.microsoft.com/office/drawing/2014/main" id="{38390F01-CDF3-41E5-A5EB-97752D0FAE22}"/>
                </a:ext>
              </a:extLst>
            </p:cNvPr>
            <p:cNvSpPr txBox="1"/>
            <p:nvPr/>
          </p:nvSpPr>
          <p:spPr>
            <a:xfrm>
              <a:off x="2216313" y="6986207"/>
              <a:ext cx="6272092" cy="742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3600" b="1" dirty="0">
                  <a:solidFill>
                    <a:srgbClr val="336600"/>
                  </a:solidFill>
                  <a:latin typeface="Lora"/>
                  <a:ea typeface="Lora"/>
                  <a:cs typeface="Lora"/>
                  <a:sym typeface="Lora"/>
                </a:rPr>
                <a:t>Parlons </a:t>
              </a:r>
              <a:r>
                <a:rPr lang="fr-FR" sz="3600" b="1" dirty="0" smtClean="0">
                  <a:solidFill>
                    <a:srgbClr val="336600"/>
                  </a:solidFill>
                  <a:latin typeface="Lora"/>
                  <a:ea typeface="Lora"/>
                  <a:cs typeface="Lora"/>
                  <a:sym typeface="Lora"/>
                </a:rPr>
                <a:t>recyclage </a:t>
              </a:r>
              <a:r>
                <a:rPr lang="fr-FR" sz="3600" b="1" dirty="0">
                  <a:solidFill>
                    <a:srgbClr val="336600"/>
                  </a:solidFill>
                  <a:latin typeface="Lora"/>
                  <a:ea typeface="Lora"/>
                  <a:cs typeface="Lora"/>
                  <a:sym typeface="Lora"/>
                </a:rPr>
                <a:t>!</a:t>
              </a:r>
              <a:endParaRPr sz="3600" b="1" dirty="0">
                <a:solidFill>
                  <a:srgbClr val="336600"/>
                </a:solidFill>
                <a:latin typeface="Lora"/>
                <a:ea typeface="Lora"/>
                <a:cs typeface="Lora"/>
                <a:sym typeface="Lora"/>
              </a:endParaRPr>
            </a:p>
          </p:txBody>
        </p:sp>
      </p:grpSp>
      <p:grpSp>
        <p:nvGrpSpPr>
          <p:cNvPr id="49" name="Google Shape;115;p1">
            <a:extLst>
              <a:ext uri="{FF2B5EF4-FFF2-40B4-BE49-F238E27FC236}">
                <a16:creationId xmlns:a16="http://schemas.microsoft.com/office/drawing/2014/main" id="{DE6D2AA0-4081-401B-9176-BEC6463598C1}"/>
              </a:ext>
            </a:extLst>
          </p:cNvPr>
          <p:cNvGrpSpPr/>
          <p:nvPr/>
        </p:nvGrpSpPr>
        <p:grpSpPr>
          <a:xfrm>
            <a:off x="10430389" y="6104899"/>
            <a:ext cx="8168105" cy="3856742"/>
            <a:chOff x="21478347" y="6913926"/>
            <a:chExt cx="8168105" cy="3856742"/>
          </a:xfrm>
        </p:grpSpPr>
        <p:sp>
          <p:nvSpPr>
            <p:cNvPr id="50" name="Google Shape;116;p1">
              <a:extLst>
                <a:ext uri="{FF2B5EF4-FFF2-40B4-BE49-F238E27FC236}">
                  <a16:creationId xmlns:a16="http://schemas.microsoft.com/office/drawing/2014/main" id="{EA0E58B5-944A-4EA4-B8EE-AD3D08DF3297}"/>
                </a:ext>
              </a:extLst>
            </p:cNvPr>
            <p:cNvSpPr/>
            <p:nvPr/>
          </p:nvSpPr>
          <p:spPr>
            <a:xfrm>
              <a:off x="21478347" y="6913926"/>
              <a:ext cx="8054400" cy="3856742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DCECD5"/>
                </a:gs>
                <a:gs pos="100000">
                  <a:srgbClr val="93BC81"/>
                </a:gs>
              </a:gsLst>
              <a:lin ang="5400012" scaled="0"/>
            </a:gra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just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800" u="sng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2800" b="1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Avantages du recyclage du </a:t>
              </a:r>
              <a:r>
                <a:rPr lang="fr-FR" sz="2800" b="1" dirty="0" smtClean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cuivre </a:t>
              </a:r>
              <a:r>
                <a:rPr lang="fr-FR" sz="2800" dirty="0" smtClean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:</a:t>
              </a:r>
              <a:endParaRPr lang="fr-FR" sz="2800" dirty="0">
                <a:solidFill>
                  <a:srgbClr val="222222"/>
                </a:solidFill>
                <a:highlight>
                  <a:schemeClr val="lt1"/>
                </a:highlight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0" lvl="0" indent="0" algn="just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 dirty="0">
                <a:solidFill>
                  <a:srgbClr val="222222"/>
                </a:solidFill>
                <a:highlight>
                  <a:schemeClr val="lt1"/>
                </a:highlight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457200" lvl="0" indent="-381000" algn="just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Char char="➔"/>
              </a:pPr>
              <a:r>
                <a:rPr lang="fr-FR" sz="2400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Réduire </a:t>
              </a:r>
              <a:r>
                <a:rPr lang="fr-FR" sz="2400" b="1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l’impact environnemental </a:t>
              </a:r>
              <a:r>
                <a:rPr lang="fr-FR" sz="2400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de l’extraction </a:t>
              </a:r>
            </a:p>
            <a:p>
              <a:pPr marL="457200" lvl="0" indent="-381000" algn="just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Char char="➔"/>
              </a:pPr>
              <a:r>
                <a:rPr lang="fr-FR" sz="2400" b="1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Éviter l’extraction </a:t>
              </a:r>
              <a:r>
                <a:rPr lang="fr-FR" sz="2400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des ressources naturelles</a:t>
              </a:r>
              <a:endParaRPr sz="24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457200" lvl="0" indent="-381000" algn="just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Char char="➔"/>
              </a:pPr>
              <a:r>
                <a:rPr lang="fr-FR" sz="2400" b="1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Créer des emplois </a:t>
              </a:r>
              <a:r>
                <a:rPr lang="fr-FR" sz="2400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localement</a:t>
              </a:r>
            </a:p>
            <a:p>
              <a:pPr marL="457200" lvl="0" indent="-381000" algn="just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Char char="➔"/>
              </a:pPr>
              <a:r>
                <a:rPr lang="fr-FR" sz="2400" b="1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Réduire le volume des déchets </a:t>
              </a:r>
              <a:r>
                <a:rPr lang="fr-FR" sz="2400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et leur </a:t>
              </a:r>
              <a:r>
                <a:rPr lang="fr-FR" sz="2400" b="1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pollution</a:t>
              </a:r>
              <a:endParaRPr sz="2400" b="1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" name="Google Shape;117;p1">
              <a:extLst>
                <a:ext uri="{FF2B5EF4-FFF2-40B4-BE49-F238E27FC236}">
                  <a16:creationId xmlns:a16="http://schemas.microsoft.com/office/drawing/2014/main" id="{2CDB3D15-7739-4D1B-840E-E32D862679CA}"/>
                </a:ext>
              </a:extLst>
            </p:cNvPr>
            <p:cNvSpPr txBox="1"/>
            <p:nvPr/>
          </p:nvSpPr>
          <p:spPr>
            <a:xfrm>
              <a:off x="21651441" y="6951873"/>
              <a:ext cx="7995011" cy="8669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3600" b="1" dirty="0">
                  <a:solidFill>
                    <a:srgbClr val="336600"/>
                  </a:solidFill>
                  <a:latin typeface="Lora"/>
                  <a:ea typeface="Lora"/>
                  <a:cs typeface="Lora"/>
                  <a:sym typeface="Lora"/>
                </a:rPr>
                <a:t>Mais voyons, à quoi bon </a:t>
              </a:r>
              <a:r>
                <a:rPr lang="fr-FR" sz="3600" b="1" dirty="0">
                  <a:solidFill>
                    <a:srgbClr val="336600"/>
                  </a:solidFill>
                  <a:latin typeface="Lora"/>
                  <a:ea typeface="Lora"/>
                  <a:cs typeface="Lora"/>
                  <a:sym typeface="Lora"/>
                </a:rPr>
                <a:t>recycler </a:t>
              </a:r>
              <a:r>
                <a:rPr lang="fr-FR" sz="3600" b="1" dirty="0">
                  <a:solidFill>
                    <a:srgbClr val="336600"/>
                  </a:solidFill>
                  <a:latin typeface="Lora"/>
                  <a:ea typeface="Lora"/>
                  <a:cs typeface="Lora"/>
                  <a:sym typeface="Lora"/>
                </a:rPr>
                <a:t>?</a:t>
              </a:r>
              <a:endParaRPr sz="3600" b="1" dirty="0">
                <a:solidFill>
                  <a:srgbClr val="336600"/>
                </a:solidFill>
                <a:latin typeface="Lora"/>
                <a:ea typeface="Lora"/>
                <a:cs typeface="Lora"/>
                <a:sym typeface="Lora"/>
              </a:endParaRPr>
            </a:p>
          </p:txBody>
        </p:sp>
      </p:grpSp>
      <p:grpSp>
        <p:nvGrpSpPr>
          <p:cNvPr id="52" name="Google Shape;118;p1">
            <a:extLst>
              <a:ext uri="{FF2B5EF4-FFF2-40B4-BE49-F238E27FC236}">
                <a16:creationId xmlns:a16="http://schemas.microsoft.com/office/drawing/2014/main" id="{CF505326-7239-48BC-BCC5-B4D81498F7EB}"/>
              </a:ext>
            </a:extLst>
          </p:cNvPr>
          <p:cNvGrpSpPr/>
          <p:nvPr/>
        </p:nvGrpSpPr>
        <p:grpSpPr>
          <a:xfrm>
            <a:off x="18665899" y="6091001"/>
            <a:ext cx="11274900" cy="5361665"/>
            <a:chOff x="10217235" y="6823536"/>
            <a:chExt cx="11274900" cy="5132573"/>
          </a:xfrm>
        </p:grpSpPr>
        <p:sp>
          <p:nvSpPr>
            <p:cNvPr id="53" name="Google Shape;119;p1">
              <a:extLst>
                <a:ext uri="{FF2B5EF4-FFF2-40B4-BE49-F238E27FC236}">
                  <a16:creationId xmlns:a16="http://schemas.microsoft.com/office/drawing/2014/main" id="{96A0AE13-627F-4DB3-BF4B-E34F54EBB7B4}"/>
                </a:ext>
              </a:extLst>
            </p:cNvPr>
            <p:cNvSpPr/>
            <p:nvPr/>
          </p:nvSpPr>
          <p:spPr>
            <a:xfrm>
              <a:off x="10217235" y="6823536"/>
              <a:ext cx="11274900" cy="5132573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9F9F1D">
                    <a:tint val="66000"/>
                    <a:satMod val="160000"/>
                  </a:srgbClr>
                </a:gs>
                <a:gs pos="50000">
                  <a:srgbClr val="9F9F1D">
                    <a:tint val="44500"/>
                    <a:satMod val="160000"/>
                  </a:srgbClr>
                </a:gs>
                <a:gs pos="100000">
                  <a:srgbClr val="9F9F1D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2400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Il existe </a:t>
              </a:r>
              <a:r>
                <a:rPr lang="fr-FR" sz="2400" b="1" u="sng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 procédés de transformation des </a:t>
              </a:r>
              <a:r>
                <a:rPr lang="fr-FR" sz="2400" b="1" u="sng" dirty="0" smtClean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métaux</a:t>
              </a:r>
              <a:r>
                <a:rPr lang="fr-FR" sz="2400" dirty="0" smtClean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, comme </a:t>
              </a:r>
              <a:r>
                <a:rPr lang="fr-FR" sz="2400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le </a:t>
              </a:r>
              <a:r>
                <a:rPr lang="fr-FR" sz="2400" dirty="0" smtClean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cuivre </a:t>
              </a:r>
              <a:r>
                <a:rPr lang="fr-FR" sz="2400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: </a:t>
              </a:r>
              <a:endParaRPr sz="24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0" lvl="0" indent="0" algn="just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24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419100" lvl="0" indent="-342900" algn="just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 panose="020B0604020202020204" pitchFamily="34" charset="0"/>
                <a:buChar char="•"/>
              </a:pPr>
              <a:r>
                <a:rPr lang="fr-FR" sz="2400" u="sng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fr-FR" sz="2400" b="1" u="sng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’affinage</a:t>
              </a:r>
              <a:r>
                <a:rPr lang="fr-FR" sz="2400" b="1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fr-FR" sz="2400" dirty="0" smtClean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(« </a:t>
              </a:r>
              <a:r>
                <a:rPr lang="fr-FR" sz="2400" dirty="0" err="1" smtClean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refining</a:t>
              </a:r>
              <a:r>
                <a:rPr lang="fr-FR" sz="2400" dirty="0" smtClean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 »</a:t>
              </a:r>
              <a:r>
                <a:rPr lang="fr-FR" sz="2400" dirty="0" smtClean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) </a:t>
              </a:r>
              <a:r>
                <a:rPr lang="fr-FR" sz="2400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: à partir d’un </a:t>
              </a:r>
              <a:r>
                <a:rPr lang="fr-FR" sz="2400" b="1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mélange de concentrés </a:t>
              </a:r>
              <a:r>
                <a:rPr lang="fr-FR" sz="2400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cuivreux issus des mines et de déchets de qualité moindre (fraction peu triée, alliages complexes ou cuivre sous forme non métallique)</a:t>
              </a:r>
              <a:endParaRPr sz="24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419100" lvl="0" indent="-342900" algn="just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 panose="020B0604020202020204" pitchFamily="34" charset="0"/>
                <a:buChar char="•"/>
              </a:pPr>
              <a:r>
                <a:rPr lang="fr-FR" sz="2400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la </a:t>
              </a:r>
              <a:r>
                <a:rPr lang="fr-FR" sz="2400" b="1" u="sng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fusion</a:t>
              </a:r>
              <a:r>
                <a:rPr lang="fr-FR" sz="2400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fr-FR" sz="2400" dirty="0" smtClean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(« </a:t>
              </a:r>
              <a:r>
                <a:rPr lang="fr-FR" sz="2400" dirty="0" err="1" smtClean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smelting</a:t>
              </a:r>
              <a:r>
                <a:rPr lang="fr-FR" sz="2400" dirty="0" smtClean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 »</a:t>
              </a:r>
              <a:r>
                <a:rPr lang="fr-FR" sz="2400" dirty="0" smtClean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) </a:t>
              </a:r>
              <a:r>
                <a:rPr lang="fr-FR" sz="2400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: à partir de </a:t>
              </a:r>
              <a:r>
                <a:rPr lang="fr-FR" sz="2400" b="1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déchets de qualité supérieure </a:t>
              </a:r>
              <a:r>
                <a:rPr lang="fr-FR" sz="2400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(cuivre métallique, matière première de recyclage</a:t>
              </a:r>
              <a:r>
                <a:rPr lang="fr-FR" sz="2400" dirty="0" smtClean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)</a:t>
              </a:r>
            </a:p>
            <a:p>
              <a:pPr marL="76200" lvl="0" algn="just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</a:pPr>
              <a:endParaRPr sz="24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0" lvl="0" indent="0" algn="just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fr-FR" sz="2400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L’utilisation de ces procédés pour le recyclage n’a pas toujours </a:t>
              </a:r>
              <a:r>
                <a:rPr lang="fr-FR" sz="2400" dirty="0" smtClean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de </a:t>
              </a:r>
              <a:r>
                <a:rPr lang="fr-FR" sz="2400" b="1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valeur ajoutée </a:t>
              </a:r>
              <a:r>
                <a:rPr lang="fr-FR" sz="2400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intéressante en </a:t>
              </a:r>
              <a:r>
                <a:rPr lang="fr-FR" sz="2400" dirty="0" smtClean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France </a:t>
              </a:r>
              <a:r>
                <a:rPr lang="fr-FR" sz="2400" dirty="0" smtClean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rPr>
                <a:t> l</a:t>
              </a:r>
              <a:r>
                <a:rPr lang="fr-FR" sz="2400" dirty="0" smtClean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es </a:t>
              </a:r>
              <a:r>
                <a:rPr lang="fr-FR" sz="2400" b="1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exportations de déchets métalliques </a:t>
              </a:r>
              <a:r>
                <a:rPr lang="fr-FR" sz="2400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sont plus importantes que les importations correspondantes </a:t>
              </a:r>
              <a:r>
                <a:rPr lang="fr-FR" sz="2400" dirty="0" smtClean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: 179 </a:t>
              </a:r>
              <a:r>
                <a:rPr lang="fr-FR" sz="2400" dirty="0" err="1" smtClean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kt</a:t>
              </a:r>
              <a:r>
                <a:rPr lang="fr-FR" sz="2400" dirty="0" smtClean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vs </a:t>
              </a:r>
              <a:r>
                <a:rPr lang="fr-FR" sz="2400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55 kt pour le </a:t>
              </a:r>
              <a:r>
                <a:rPr lang="fr-FR" sz="2400" dirty="0" smtClean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cuivre</a:t>
              </a:r>
              <a:endParaRPr sz="8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6" name="Google Shape;120;p1">
              <a:extLst>
                <a:ext uri="{FF2B5EF4-FFF2-40B4-BE49-F238E27FC236}">
                  <a16:creationId xmlns:a16="http://schemas.microsoft.com/office/drawing/2014/main" id="{12E18F9A-80BF-4D0F-A0B4-E2356D2030A6}"/>
                </a:ext>
              </a:extLst>
            </p:cNvPr>
            <p:cNvSpPr txBox="1"/>
            <p:nvPr/>
          </p:nvSpPr>
          <p:spPr>
            <a:xfrm>
              <a:off x="11341117" y="6860190"/>
              <a:ext cx="9823813" cy="7737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3600" b="1" dirty="0">
                  <a:solidFill>
                    <a:srgbClr val="336600"/>
                  </a:solidFill>
                  <a:latin typeface="Lora"/>
                  <a:ea typeface="Lora"/>
                  <a:cs typeface="Lora"/>
                  <a:sym typeface="Lora"/>
                </a:rPr>
                <a:t>Comment rend-on le cuivre utilisable ? </a:t>
              </a:r>
              <a:endParaRPr sz="3600" b="1" dirty="0">
                <a:solidFill>
                  <a:srgbClr val="336600"/>
                </a:solidFill>
                <a:latin typeface="Lora"/>
                <a:ea typeface="Lora"/>
                <a:cs typeface="Lora"/>
                <a:sym typeface="Lora"/>
              </a:endParaRPr>
            </a:p>
          </p:txBody>
        </p:sp>
      </p:grpSp>
      <p:grpSp>
        <p:nvGrpSpPr>
          <p:cNvPr id="58" name="Google Shape;121;p1">
            <a:extLst>
              <a:ext uri="{FF2B5EF4-FFF2-40B4-BE49-F238E27FC236}">
                <a16:creationId xmlns:a16="http://schemas.microsoft.com/office/drawing/2014/main" id="{99E86E9D-651B-4C12-AB23-D7D09E6D1468}"/>
              </a:ext>
            </a:extLst>
          </p:cNvPr>
          <p:cNvGrpSpPr/>
          <p:nvPr/>
        </p:nvGrpSpPr>
        <p:grpSpPr>
          <a:xfrm>
            <a:off x="251294" y="11633873"/>
            <a:ext cx="10326504" cy="8466012"/>
            <a:chOff x="8010000" y="17212713"/>
            <a:chExt cx="10955919" cy="8707490"/>
          </a:xfrm>
        </p:grpSpPr>
        <p:sp>
          <p:nvSpPr>
            <p:cNvPr id="60" name="Google Shape;122;p1">
              <a:extLst>
                <a:ext uri="{FF2B5EF4-FFF2-40B4-BE49-F238E27FC236}">
                  <a16:creationId xmlns:a16="http://schemas.microsoft.com/office/drawing/2014/main" id="{CFD94CCC-715D-44C3-B7B5-60CD29474D0F}"/>
                </a:ext>
              </a:extLst>
            </p:cNvPr>
            <p:cNvSpPr/>
            <p:nvPr/>
          </p:nvSpPr>
          <p:spPr>
            <a:xfrm>
              <a:off x="8010000" y="17212713"/>
              <a:ext cx="8909400" cy="870749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EBAD63">
                    <a:tint val="66000"/>
                    <a:satMod val="160000"/>
                  </a:srgbClr>
                </a:gs>
                <a:gs pos="50000">
                  <a:srgbClr val="EBAD63">
                    <a:tint val="44500"/>
                    <a:satMod val="160000"/>
                  </a:srgbClr>
                </a:gs>
                <a:gs pos="100000">
                  <a:srgbClr val="EBAD63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381000" algn="just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Char char="●"/>
              </a:pPr>
              <a:endParaRPr lang="fr-FR" sz="24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457200" lvl="0" indent="-381000" algn="just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Char char="●"/>
              </a:pPr>
              <a:r>
                <a:rPr lang="fr-FR" sz="2400" b="1" u="sng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Production minière</a:t>
              </a:r>
              <a:r>
                <a:rPr lang="fr-FR" sz="2400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de cuivre dans le monde </a:t>
              </a:r>
              <a:r>
                <a:rPr lang="fr-FR" sz="2400" dirty="0" smtClean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(2019) </a:t>
              </a:r>
              <a:r>
                <a:rPr lang="fr-FR" sz="2400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: </a:t>
              </a:r>
              <a:r>
                <a:rPr lang="fr-FR" sz="2400" b="1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20,5 </a:t>
              </a:r>
              <a:r>
                <a:rPr lang="fr-FR" sz="2400" b="1" dirty="0" smtClean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Mt</a:t>
              </a:r>
              <a:endParaRPr sz="2400" b="1" dirty="0" smtClean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457200" lvl="0" indent="0" algn="just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2400" dirty="0" smtClean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457200" lvl="0" indent="-381000" algn="just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Char char="●"/>
              </a:pPr>
              <a:r>
                <a:rPr lang="fr-FR" sz="2400" b="1" u="sng" dirty="0" smtClean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Réserves </a:t>
              </a:r>
              <a:r>
                <a:rPr lang="fr-FR" sz="2400" b="1" u="sng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actuelles</a:t>
              </a:r>
              <a:r>
                <a:rPr lang="fr-FR" sz="2400" b="1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fr-FR" sz="2400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(gisements découverts et jugés </a:t>
              </a:r>
              <a:r>
                <a:rPr lang="fr-FR" sz="2400" dirty="0" smtClean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rentables, </a:t>
              </a:r>
              <a:r>
                <a:rPr lang="fr-FR" sz="2400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2019) : environ </a:t>
              </a:r>
              <a:r>
                <a:rPr lang="fr-FR" sz="2400" b="1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830 </a:t>
              </a:r>
              <a:r>
                <a:rPr lang="fr-FR" sz="2400" b="1" dirty="0" smtClean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Mt</a:t>
              </a:r>
              <a:endParaRPr sz="2400" b="1" dirty="0" smtClean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45720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 smtClean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457200" lvl="0" indent="-381000" algn="just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Char char="●"/>
              </a:pPr>
              <a:r>
                <a:rPr lang="fr-FR" sz="2400" b="1" u="sng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Ressources </a:t>
              </a:r>
              <a:r>
                <a:rPr lang="fr-FR" sz="2400" b="1" u="sng" dirty="0">
                  <a:latin typeface="Calibri" panose="020F0502020204030204" pitchFamily="34" charset="0"/>
                  <a:cs typeface="Calibri" panose="020F0502020204030204" pitchFamily="34" charset="0"/>
                </a:rPr>
                <a:t>mondiales</a:t>
              </a:r>
              <a:r>
                <a:rPr lang="fr-FR" sz="2400" b="1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fr-FR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(réserves </a:t>
              </a:r>
              <a:r>
                <a:rPr lang="fr-FR" sz="24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et </a:t>
              </a:r>
              <a:r>
                <a:rPr lang="fr-FR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gisements potentiels pas encore exploités en 2019) : </a:t>
              </a:r>
              <a:r>
                <a:rPr lang="fr-FR" sz="2400" b="1" dirty="0">
                  <a:latin typeface="Calibri" panose="020F0502020204030204" pitchFamily="34" charset="0"/>
                  <a:cs typeface="Calibri" panose="020F0502020204030204" pitchFamily="34" charset="0"/>
                </a:rPr>
                <a:t>2 000 Mt </a:t>
              </a:r>
              <a:endParaRPr lang="fr-FR" sz="2400" b="1" dirty="0" smtClean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457200" lvl="0" indent="-381000" algn="just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Char char="●"/>
              </a:pPr>
              <a:endParaRPr lang="fr-FR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457200" lvl="0" indent="-381000" algn="just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Char char="●"/>
              </a:pPr>
              <a:r>
                <a:rPr lang="fr-FR" sz="2400" b="1" dirty="0" smtClean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 / 3 des </a:t>
              </a:r>
              <a:r>
                <a:rPr lang="fr-FR" sz="2400" b="1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550 millions de tonnes de cuivre produites depuis 1900</a:t>
              </a:r>
              <a:r>
                <a:rPr lang="fr-FR" sz="2400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sont </a:t>
              </a:r>
              <a:r>
                <a:rPr lang="fr-FR" sz="2400" b="1" u="sng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encore </a:t>
              </a:r>
              <a:r>
                <a:rPr lang="fr-FR" sz="2400" b="1" u="sng" dirty="0" smtClean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utilisées</a:t>
              </a:r>
            </a:p>
            <a:p>
              <a:pPr marL="457200" lvl="0" indent="0" algn="just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2400" dirty="0" smtClean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457200" lvl="0" indent="-381000" algn="just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Char char="●"/>
              </a:pPr>
              <a:r>
                <a:rPr lang="fr-FR" sz="2400" b="1" u="sng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Besoin croissant </a:t>
              </a:r>
              <a:r>
                <a:rPr lang="fr-FR" sz="2400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de cuivre : </a:t>
              </a:r>
              <a:r>
                <a:rPr lang="fr-FR" sz="2400" b="1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+ 250 % </a:t>
              </a:r>
              <a:r>
                <a:rPr lang="fr-FR" sz="2400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depuis 1960 (5 à 18 millions de tonnes</a:t>
              </a:r>
              <a:r>
                <a:rPr lang="fr-FR" sz="2400" dirty="0" smtClean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)</a:t>
              </a:r>
              <a:endParaRPr sz="2400" dirty="0" smtClean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457200" lvl="0" indent="0" algn="just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2400" dirty="0" smtClean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457200" lvl="0" indent="-381000" algn="just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Char char="●"/>
              </a:pPr>
              <a:r>
                <a:rPr lang="fr-FR" sz="2400" b="1" dirty="0" smtClean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41,5</a:t>
              </a:r>
              <a:r>
                <a:rPr lang="fr-FR" sz="2400" b="1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%</a:t>
              </a:r>
              <a:r>
                <a:rPr lang="fr-FR" sz="2400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du cuivre utilisé en Europe </a:t>
              </a:r>
              <a:r>
                <a:rPr lang="fr-FR" sz="2400" b="1" u="sng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provient du recyclage </a:t>
              </a:r>
              <a:r>
                <a:rPr lang="fr-FR" sz="2400" dirty="0" smtClean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(ce </a:t>
              </a:r>
              <a:r>
                <a:rPr lang="fr-FR" sz="2400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qui représente entre 2 et 3 millions de </a:t>
              </a:r>
              <a:r>
                <a:rPr lang="fr-FR" sz="2400" dirty="0" smtClean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tonnes)</a:t>
              </a:r>
              <a:endParaRPr sz="8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1" name="Google Shape;123;p1">
              <a:extLst>
                <a:ext uri="{FF2B5EF4-FFF2-40B4-BE49-F238E27FC236}">
                  <a16:creationId xmlns:a16="http://schemas.microsoft.com/office/drawing/2014/main" id="{61AB3CF2-89E8-4E66-93C5-AA2FB848058D}"/>
                </a:ext>
              </a:extLst>
            </p:cNvPr>
            <p:cNvSpPr txBox="1"/>
            <p:nvPr/>
          </p:nvSpPr>
          <p:spPr>
            <a:xfrm>
              <a:off x="8910819" y="17383075"/>
              <a:ext cx="10055100" cy="10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3600" b="1" dirty="0">
                  <a:solidFill>
                    <a:srgbClr val="CC6600"/>
                  </a:solidFill>
                  <a:latin typeface="Lora"/>
                  <a:ea typeface="Lora"/>
                  <a:cs typeface="Lora"/>
                  <a:sym typeface="Lora"/>
                </a:rPr>
                <a:t>Le cuivre en quelques chiffres</a:t>
              </a:r>
              <a:endParaRPr sz="3600" b="1" dirty="0">
                <a:solidFill>
                  <a:srgbClr val="CC6600"/>
                </a:solidFill>
                <a:latin typeface="Lora"/>
                <a:ea typeface="Lora"/>
                <a:cs typeface="Lora"/>
                <a:sym typeface="Lora"/>
              </a:endParaRPr>
            </a:p>
          </p:txBody>
        </p:sp>
      </p:grpSp>
      <p:grpSp>
        <p:nvGrpSpPr>
          <p:cNvPr id="65" name="Google Shape;126;p1">
            <a:extLst>
              <a:ext uri="{FF2B5EF4-FFF2-40B4-BE49-F238E27FC236}">
                <a16:creationId xmlns:a16="http://schemas.microsoft.com/office/drawing/2014/main" id="{757EF556-293B-472C-8260-FCE7595C16B8}"/>
              </a:ext>
            </a:extLst>
          </p:cNvPr>
          <p:cNvGrpSpPr/>
          <p:nvPr/>
        </p:nvGrpSpPr>
        <p:grpSpPr>
          <a:xfrm>
            <a:off x="18637940" y="11746752"/>
            <a:ext cx="11522100" cy="10405500"/>
            <a:chOff x="17573545" y="14840280"/>
            <a:chExt cx="11522100" cy="10405500"/>
          </a:xfrm>
        </p:grpSpPr>
        <p:grpSp>
          <p:nvGrpSpPr>
            <p:cNvPr id="66" name="Google Shape;127;p1">
              <a:extLst>
                <a:ext uri="{FF2B5EF4-FFF2-40B4-BE49-F238E27FC236}">
                  <a16:creationId xmlns:a16="http://schemas.microsoft.com/office/drawing/2014/main" id="{A366C2D6-D4EB-415F-AF2B-1C5EF8991DF6}"/>
                </a:ext>
              </a:extLst>
            </p:cNvPr>
            <p:cNvGrpSpPr/>
            <p:nvPr/>
          </p:nvGrpSpPr>
          <p:grpSpPr>
            <a:xfrm>
              <a:off x="17573545" y="14840280"/>
              <a:ext cx="11522100" cy="10405500"/>
              <a:chOff x="17573545" y="14840280"/>
              <a:chExt cx="11522100" cy="10405500"/>
            </a:xfrm>
          </p:grpSpPr>
          <p:sp>
            <p:nvSpPr>
              <p:cNvPr id="70" name="Google Shape;128;p1">
                <a:extLst>
                  <a:ext uri="{FF2B5EF4-FFF2-40B4-BE49-F238E27FC236}">
                    <a16:creationId xmlns:a16="http://schemas.microsoft.com/office/drawing/2014/main" id="{E1970B28-196F-4FB1-834A-DF1A4AAEF48C}"/>
                  </a:ext>
                </a:extLst>
              </p:cNvPr>
              <p:cNvSpPr/>
              <p:nvPr/>
            </p:nvSpPr>
            <p:spPr>
              <a:xfrm>
                <a:off x="17573545" y="14840280"/>
                <a:ext cx="11522100" cy="10405500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rgbClr val="7A2008">
                      <a:tint val="66000"/>
                      <a:satMod val="160000"/>
                    </a:srgbClr>
                  </a:gs>
                  <a:gs pos="50000">
                    <a:srgbClr val="7A2008">
                      <a:tint val="44500"/>
                      <a:satMod val="160000"/>
                    </a:srgbClr>
                  </a:gs>
                  <a:gs pos="100000">
                    <a:srgbClr val="7A2008">
                      <a:tint val="23500"/>
                      <a:satMod val="160000"/>
                    </a:srgbClr>
                  </a:gs>
                </a:gsLst>
                <a:lin ang="2700000" scaled="1"/>
                <a:tileRect/>
              </a:gradFill>
              <a:ln w="9525" cap="flat" cmpd="sng">
                <a:solidFill>
                  <a:srgbClr val="CC66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" name="Google Shape;129;p1">
                <a:extLst>
                  <a:ext uri="{FF2B5EF4-FFF2-40B4-BE49-F238E27FC236}">
                    <a16:creationId xmlns:a16="http://schemas.microsoft.com/office/drawing/2014/main" id="{70E34AB3-1A85-485B-B09F-B69BEFAB19E2}"/>
                  </a:ext>
                </a:extLst>
              </p:cNvPr>
              <p:cNvSpPr txBox="1"/>
              <p:nvPr/>
            </p:nvSpPr>
            <p:spPr>
              <a:xfrm>
                <a:off x="20568702" y="15052271"/>
                <a:ext cx="7897800" cy="1026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3600" b="1" dirty="0">
                    <a:solidFill>
                      <a:srgbClr val="CC6600"/>
                    </a:solidFill>
                    <a:latin typeface="Lora"/>
                    <a:ea typeface="Lora"/>
                    <a:cs typeface="Lora"/>
                    <a:sym typeface="Lora"/>
                  </a:rPr>
                  <a:t>C’est pas si simple ...</a:t>
                </a:r>
                <a:endParaRPr sz="3600" b="1" dirty="0">
                  <a:solidFill>
                    <a:srgbClr val="CC6600"/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</p:grpSp>
        <p:pic>
          <p:nvPicPr>
            <p:cNvPr id="67" name="Google Shape;130;p1">
              <a:extLst>
                <a:ext uri="{FF2B5EF4-FFF2-40B4-BE49-F238E27FC236}">
                  <a16:creationId xmlns:a16="http://schemas.microsoft.com/office/drawing/2014/main" id="{AA5CF9FF-3A38-4DB9-AE6C-B3D5FFCF4DF3}"/>
                </a:ext>
              </a:extLst>
            </p:cNvPr>
            <p:cNvPicPr preferRelativeResize="0"/>
            <p:nvPr/>
          </p:nvPicPr>
          <p:blipFill rotWithShape="1">
            <a:blip r:embed="rId12">
              <a:alphaModFix/>
            </a:blip>
            <a:srcRect l="11676" t="25975"/>
            <a:stretch/>
          </p:blipFill>
          <p:spPr>
            <a:xfrm>
              <a:off x="17846300" y="16622138"/>
              <a:ext cx="2944500" cy="2467800"/>
            </a:xfrm>
            <a:prstGeom prst="ellipse">
              <a:avLst/>
            </a:prstGeom>
            <a:noFill/>
            <a:ln w="57150">
              <a:solidFill>
                <a:srgbClr val="CC6600"/>
              </a:solidFill>
            </a:ln>
          </p:spPr>
        </p:pic>
        <p:pic>
          <p:nvPicPr>
            <p:cNvPr id="68" name="Google Shape;131;p1">
              <a:extLst>
                <a:ext uri="{FF2B5EF4-FFF2-40B4-BE49-F238E27FC236}">
                  <a16:creationId xmlns:a16="http://schemas.microsoft.com/office/drawing/2014/main" id="{D3AC067F-DBEE-44C8-B1A5-549128CAF2F8}"/>
                </a:ext>
              </a:extLst>
            </p:cNvPr>
            <p:cNvPicPr preferRelativeResize="0"/>
            <p:nvPr/>
          </p:nvPicPr>
          <p:blipFill rotWithShape="1">
            <a:blip r:embed="rId13">
              <a:alphaModFix/>
            </a:blip>
            <a:srcRect l="13764" t="12194" r="14919" b="17723"/>
            <a:stretch/>
          </p:blipFill>
          <p:spPr>
            <a:xfrm>
              <a:off x="17766501" y="19302575"/>
              <a:ext cx="3104100" cy="2287800"/>
            </a:xfrm>
            <a:prstGeom prst="roundRect">
              <a:avLst>
                <a:gd name="adj" fmla="val 16667"/>
              </a:avLst>
            </a:prstGeom>
            <a:noFill/>
            <a:ln w="57150">
              <a:solidFill>
                <a:srgbClr val="CC6600"/>
              </a:solidFill>
            </a:ln>
          </p:spPr>
        </p:pic>
        <p:pic>
          <p:nvPicPr>
            <p:cNvPr id="69" name="Google Shape;132;p1">
              <a:extLst>
                <a:ext uri="{FF2B5EF4-FFF2-40B4-BE49-F238E27FC236}">
                  <a16:creationId xmlns:a16="http://schemas.microsoft.com/office/drawing/2014/main" id="{A1A330DD-3E4A-46BC-924B-A871A1F2A08F}"/>
                </a:ext>
              </a:extLst>
            </p:cNvPr>
            <p:cNvPicPr preferRelativeResize="0"/>
            <p:nvPr/>
          </p:nvPicPr>
          <p:blipFill rotWithShape="1">
            <a:blip r:embed="rId14">
              <a:alphaModFix/>
            </a:blip>
            <a:srcRect/>
            <a:stretch/>
          </p:blipFill>
          <p:spPr>
            <a:xfrm>
              <a:off x="18725387" y="22055975"/>
              <a:ext cx="1848600" cy="2467800"/>
            </a:xfrm>
            <a:prstGeom prst="round2DiagRect">
              <a:avLst>
                <a:gd name="adj1" fmla="val 16667"/>
                <a:gd name="adj2" fmla="val 0"/>
              </a:avLst>
            </a:prstGeom>
            <a:noFill/>
            <a:ln w="57150">
              <a:solidFill>
                <a:srgbClr val="CC6600"/>
              </a:solidFill>
            </a:ln>
          </p:spPr>
        </p:pic>
      </p:grpSp>
      <p:sp>
        <p:nvSpPr>
          <p:cNvPr id="76" name="Google Shape;122;p1">
            <a:extLst>
              <a:ext uri="{FF2B5EF4-FFF2-40B4-BE49-F238E27FC236}">
                <a16:creationId xmlns:a16="http://schemas.microsoft.com/office/drawing/2014/main" id="{45013493-5CE4-4D60-940B-DD92429061BC}"/>
              </a:ext>
            </a:extLst>
          </p:cNvPr>
          <p:cNvSpPr/>
          <p:nvPr/>
        </p:nvSpPr>
        <p:spPr>
          <a:xfrm>
            <a:off x="330346" y="24261204"/>
            <a:ext cx="14583346" cy="2139853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C85C97">
                  <a:tint val="66000"/>
                  <a:satMod val="160000"/>
                </a:srgbClr>
              </a:gs>
              <a:gs pos="50000">
                <a:srgbClr val="C85C97">
                  <a:tint val="44500"/>
                  <a:satMod val="160000"/>
                </a:srgbClr>
              </a:gs>
              <a:gs pos="100000">
                <a:srgbClr val="C85C97">
                  <a:tint val="23500"/>
                  <a:satMod val="160000"/>
                </a:srgbClr>
              </a:gs>
            </a:gsLst>
            <a:lin ang="2700000" scaled="1"/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fr-FR" sz="3200" b="1" u="sng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Constat</a:t>
            </a:r>
            <a:r>
              <a:rPr lang="fr-FR" sz="3200" dirty="0">
                <a:latin typeface="Calibri" panose="020F0502020204030204" pitchFamily="34" charset="0"/>
                <a:cs typeface="Calibri" panose="020F0502020204030204" pitchFamily="34" charset="0"/>
              </a:rPr>
              <a:t> : la France possède un </a:t>
            </a:r>
            <a:r>
              <a:rPr lang="fr-FR" sz="3200" b="1" dirty="0">
                <a:latin typeface="Calibri" panose="020F0502020204030204" pitchFamily="34" charset="0"/>
                <a:cs typeface="Calibri" panose="020F0502020204030204" pitchFamily="34" charset="0"/>
              </a:rPr>
              <a:t>stock</a:t>
            </a:r>
            <a:r>
              <a:rPr lang="fr-FR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3200" b="1" dirty="0">
                <a:latin typeface="Calibri" panose="020F0502020204030204" pitchFamily="34" charset="0"/>
                <a:cs typeface="Calibri" panose="020F0502020204030204" pitchFamily="34" charset="0"/>
              </a:rPr>
              <a:t>de cuivre important </a:t>
            </a:r>
            <a:r>
              <a:rPr lang="fr-FR" sz="3200" dirty="0">
                <a:latin typeface="Calibri" panose="020F0502020204030204" pitchFamily="34" charset="0"/>
                <a:cs typeface="Calibri" panose="020F0502020204030204" pitchFamily="34" charset="0"/>
              </a:rPr>
              <a:t>sur son territoire</a:t>
            </a:r>
          </a:p>
          <a:p>
            <a:r>
              <a:rPr lang="fr-FR" sz="3200" b="1" u="sng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Objectif</a:t>
            </a:r>
            <a:r>
              <a:rPr lang="fr-FR" sz="3200" dirty="0">
                <a:latin typeface="Calibri" panose="020F0502020204030204" pitchFamily="34" charset="0"/>
                <a:cs typeface="Calibri" panose="020F0502020204030204" pitchFamily="34" charset="0"/>
              </a:rPr>
              <a:t> : établir deux scénarios du recyclage français pour les 30 prochaines années. Comparer alors la consommation et le recyclage en France : est-il réaliste d’pour palier la demande </a:t>
            </a:r>
            <a:r>
              <a:rPr lang="fr-FR" sz="3200" i="1" dirty="0">
                <a:latin typeface="Calibri" panose="020F0502020204030204" pitchFamily="34" charset="0"/>
                <a:cs typeface="Calibri" panose="020F0502020204030204" pitchFamily="34" charset="0"/>
              </a:rPr>
              <a:t>toujours croissante </a:t>
            </a:r>
            <a:r>
              <a:rPr lang="fr-FR" sz="3200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</p:txBody>
      </p:sp>
      <p:sp>
        <p:nvSpPr>
          <p:cNvPr id="81" name="Google Shape;122;p1">
            <a:extLst>
              <a:ext uri="{FF2B5EF4-FFF2-40B4-BE49-F238E27FC236}">
                <a16:creationId xmlns:a16="http://schemas.microsoft.com/office/drawing/2014/main" id="{6F9D3B6A-B86A-4395-9865-C0F67342833B}"/>
              </a:ext>
            </a:extLst>
          </p:cNvPr>
          <p:cNvSpPr/>
          <p:nvPr/>
        </p:nvSpPr>
        <p:spPr>
          <a:xfrm>
            <a:off x="267109" y="36559018"/>
            <a:ext cx="5889646" cy="1995877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C85C97">
                  <a:tint val="66000"/>
                  <a:satMod val="160000"/>
                </a:srgbClr>
              </a:gs>
              <a:gs pos="50000">
                <a:srgbClr val="C85C97">
                  <a:tint val="44500"/>
                  <a:satMod val="160000"/>
                </a:srgbClr>
              </a:gs>
              <a:gs pos="100000">
                <a:srgbClr val="C85C97">
                  <a:tint val="23500"/>
                  <a:satMod val="160000"/>
                </a:srgbClr>
              </a:gs>
            </a:gsLst>
            <a:lin ang="2700000" scaled="1"/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/>
            <a:r>
              <a:rPr lang="fr-FR" sz="3200" b="1" u="sng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 taux de collecte</a:t>
            </a:r>
            <a:r>
              <a:rPr lang="fr-FR" sz="32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32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fr-FR" sz="3200" dirty="0">
                <a:latin typeface="Calibri" panose="020F0502020204030204" pitchFamily="34" charset="0"/>
                <a:cs typeface="Calibri" panose="020F0502020204030204" pitchFamily="34" charset="0"/>
              </a:rPr>
              <a:t>un objet en fin de vie n’est pas nécessairement </a:t>
            </a:r>
            <a:r>
              <a:rPr lang="fr-FR" sz="3200" b="1" dirty="0">
                <a:latin typeface="Calibri" panose="020F0502020204030204" pitchFamily="34" charset="0"/>
                <a:cs typeface="Calibri" panose="020F0502020204030204" pitchFamily="34" charset="0"/>
              </a:rPr>
              <a:t>récupéré</a:t>
            </a:r>
            <a:r>
              <a:rPr lang="fr-FR" sz="3200" dirty="0">
                <a:latin typeface="Calibri" panose="020F0502020204030204" pitchFamily="34" charset="0"/>
                <a:cs typeface="Calibri" panose="020F0502020204030204" pitchFamily="34" charset="0"/>
              </a:rPr>
              <a:t> pour être recyclé.</a:t>
            </a:r>
            <a:endParaRPr lang="fr-FR" sz="3200" baseline="30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2" name="Google Shape;122;p1">
            <a:extLst>
              <a:ext uri="{FF2B5EF4-FFF2-40B4-BE49-F238E27FC236}">
                <a16:creationId xmlns:a16="http://schemas.microsoft.com/office/drawing/2014/main" id="{164EA2A7-4AA8-4575-A21F-270E12FEF62E}"/>
              </a:ext>
            </a:extLst>
          </p:cNvPr>
          <p:cNvSpPr/>
          <p:nvPr/>
        </p:nvSpPr>
        <p:spPr>
          <a:xfrm>
            <a:off x="269826" y="38680689"/>
            <a:ext cx="5859152" cy="194971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C85C97">
                  <a:tint val="66000"/>
                  <a:satMod val="160000"/>
                </a:srgbClr>
              </a:gs>
              <a:gs pos="50000">
                <a:srgbClr val="C85C97">
                  <a:tint val="44500"/>
                  <a:satMod val="160000"/>
                </a:srgbClr>
              </a:gs>
              <a:gs pos="100000">
                <a:srgbClr val="C85C97">
                  <a:tint val="23500"/>
                  <a:satMod val="160000"/>
                </a:srgbClr>
              </a:gs>
            </a:gsLst>
            <a:lin ang="2700000" scaled="1"/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/>
            <a:r>
              <a:rPr lang="fr-FR" sz="3200" b="1" u="sng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 taux de recyclage</a:t>
            </a:r>
            <a:r>
              <a:rPr lang="fr-FR" sz="32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32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fr-FR" sz="3200" dirty="0">
                <a:latin typeface="Calibri" panose="020F0502020204030204" pitchFamily="34" charset="0"/>
                <a:cs typeface="Calibri" panose="020F0502020204030204" pitchFamily="34" charset="0"/>
              </a:rPr>
              <a:t>même si un objet est recyclé, on ne peut pas récupérer la </a:t>
            </a:r>
            <a:r>
              <a:rPr lang="fr-FR" sz="3200" b="1" dirty="0">
                <a:latin typeface="Calibri" panose="020F0502020204030204" pitchFamily="34" charset="0"/>
                <a:cs typeface="Calibri" panose="020F0502020204030204" pitchFamily="34" charset="0"/>
              </a:rPr>
              <a:t>totalité du cuivre</a:t>
            </a:r>
            <a:r>
              <a:rPr lang="fr-FR" sz="3200" dirty="0">
                <a:latin typeface="Calibri" panose="020F0502020204030204" pitchFamily="34" charset="0"/>
                <a:cs typeface="Calibri" panose="020F0502020204030204" pitchFamily="34" charset="0"/>
              </a:rPr>
              <a:t> qu’il contient.</a:t>
            </a:r>
            <a:endParaRPr lang="fr-FR" sz="3200" baseline="30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3" name="Google Shape;122;p1">
            <a:extLst>
              <a:ext uri="{FF2B5EF4-FFF2-40B4-BE49-F238E27FC236}">
                <a16:creationId xmlns:a16="http://schemas.microsoft.com/office/drawing/2014/main" id="{52F869A6-3053-4F34-B7EB-D036D273F928}"/>
              </a:ext>
            </a:extLst>
          </p:cNvPr>
          <p:cNvSpPr/>
          <p:nvPr/>
        </p:nvSpPr>
        <p:spPr>
          <a:xfrm>
            <a:off x="357462" y="31736979"/>
            <a:ext cx="14493684" cy="828523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C85C97">
                  <a:tint val="66000"/>
                  <a:satMod val="160000"/>
                </a:srgbClr>
              </a:gs>
              <a:gs pos="50000">
                <a:srgbClr val="C85C97">
                  <a:tint val="44500"/>
                  <a:satMod val="160000"/>
                </a:srgbClr>
              </a:gs>
              <a:gs pos="100000">
                <a:srgbClr val="C85C97">
                  <a:tint val="23500"/>
                  <a:satMod val="160000"/>
                </a:srgbClr>
              </a:gs>
            </a:gsLst>
            <a:lin ang="2700000" scaled="1"/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fr-FR" sz="3200" b="1" u="sng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 temps de vie de l’objet </a:t>
            </a:r>
            <a:r>
              <a:rPr lang="fr-FR" sz="32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fr-FR" sz="3200" dirty="0">
                <a:latin typeface="Calibri" panose="020F0502020204030204" pitchFamily="34" charset="0"/>
                <a:cs typeface="Calibri" panose="020F0502020204030204" pitchFamily="34" charset="0"/>
              </a:rPr>
              <a:t>quantifie la </a:t>
            </a:r>
            <a:r>
              <a:rPr lang="fr-FR" sz="3200" b="1" dirty="0">
                <a:latin typeface="Calibri" panose="020F0502020204030204" pitchFamily="34" charset="0"/>
                <a:cs typeface="Calibri" panose="020F0502020204030204" pitchFamily="34" charset="0"/>
              </a:rPr>
              <a:t>vitesse de retour </a:t>
            </a:r>
            <a:r>
              <a:rPr lang="fr-FR" sz="3200" dirty="0">
                <a:latin typeface="Calibri" panose="020F0502020204030204" pitchFamily="34" charset="0"/>
                <a:cs typeface="Calibri" panose="020F0502020204030204" pitchFamily="34" charset="0"/>
              </a:rPr>
              <a:t>du cuivre dans la production</a:t>
            </a:r>
            <a:endParaRPr lang="fr-FR" sz="3200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fr-FR" sz="4000" b="1" dirty="0">
              <a:solidFill>
                <a:schemeClr val="accent6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CC1ACF9-13BF-48E9-B2A6-DEECEECAC730}"/>
              </a:ext>
            </a:extLst>
          </p:cNvPr>
          <p:cNvSpPr txBox="1"/>
          <p:nvPr/>
        </p:nvSpPr>
        <p:spPr>
          <a:xfrm>
            <a:off x="312923" y="10055414"/>
            <a:ext cx="8346344" cy="1123712"/>
          </a:xfrm>
          <a:prstGeom prst="roundRect">
            <a:avLst/>
          </a:prstGeom>
          <a:ln w="76200">
            <a:solidFill>
              <a:srgbClr val="CC66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6000" dirty="0">
                <a:latin typeface="Berlin Sans FB Demi" panose="020E0802020502020306" pitchFamily="34" charset="0"/>
              </a:rPr>
              <a:t>Un exemple : </a:t>
            </a:r>
            <a:r>
              <a:rPr lang="fr-FR" sz="6000" dirty="0">
                <a:solidFill>
                  <a:srgbClr val="CC6600"/>
                </a:solidFill>
                <a:latin typeface="Berlin Sans FB Demi" panose="020E0802020502020306" pitchFamily="34" charset="0"/>
              </a:rPr>
              <a:t>le cuivre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F7BF24D-050D-4576-9CF0-724E6AF904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3108" y="29181126"/>
            <a:ext cx="11192375" cy="8394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llipse 4"/>
          <p:cNvSpPr/>
          <p:nvPr/>
        </p:nvSpPr>
        <p:spPr bwMode="auto">
          <a:xfrm>
            <a:off x="695150" y="26863638"/>
            <a:ext cx="2420700" cy="24207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75" name="Ellipse 74"/>
          <p:cNvSpPr/>
          <p:nvPr/>
        </p:nvSpPr>
        <p:spPr bwMode="auto">
          <a:xfrm>
            <a:off x="4842843" y="27598420"/>
            <a:ext cx="1685918" cy="168591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79" name="Ellipse 78"/>
          <p:cNvSpPr/>
          <p:nvPr/>
        </p:nvSpPr>
        <p:spPr bwMode="auto">
          <a:xfrm>
            <a:off x="8803283" y="28293440"/>
            <a:ext cx="990898" cy="99089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80" name="Ellipse 79"/>
          <p:cNvSpPr/>
          <p:nvPr/>
        </p:nvSpPr>
        <p:spPr bwMode="auto">
          <a:xfrm>
            <a:off x="12331675" y="28985098"/>
            <a:ext cx="259463" cy="259463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852982" y="29672303"/>
            <a:ext cx="20454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Berlin Sans FB" panose="020E0602020502020306" pitchFamily="34" charset="0"/>
              </a:rPr>
              <a:t>Bâtiments</a:t>
            </a:r>
          </a:p>
        </p:txBody>
      </p:sp>
      <p:sp>
        <p:nvSpPr>
          <p:cNvPr id="84" name="ZoneTexte 83"/>
          <p:cNvSpPr txBox="1"/>
          <p:nvPr/>
        </p:nvSpPr>
        <p:spPr>
          <a:xfrm>
            <a:off x="4741657" y="29651713"/>
            <a:ext cx="20454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Berlin Sans FB" panose="020E0602020502020306" pitchFamily="34" charset="0"/>
              </a:rPr>
              <a:t>Véhicules</a:t>
            </a:r>
          </a:p>
        </p:txBody>
      </p:sp>
      <p:sp>
        <p:nvSpPr>
          <p:cNvPr id="113" name="Ellipse 112"/>
          <p:cNvSpPr/>
          <p:nvPr/>
        </p:nvSpPr>
        <p:spPr bwMode="auto">
          <a:xfrm>
            <a:off x="11323563" y="32953114"/>
            <a:ext cx="2420700" cy="24207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85" name="ZoneTexte 84"/>
          <p:cNvSpPr txBox="1"/>
          <p:nvPr/>
        </p:nvSpPr>
        <p:spPr>
          <a:xfrm>
            <a:off x="7774109" y="29725020"/>
            <a:ext cx="30243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latin typeface="Berlin Sans FB" panose="020E0602020502020306" pitchFamily="34" charset="0"/>
              </a:rPr>
              <a:t>Equipement</a:t>
            </a:r>
          </a:p>
          <a:p>
            <a:r>
              <a:rPr lang="fr-FR" sz="3200" dirty="0">
                <a:latin typeface="Berlin Sans FB" panose="020E0602020502020306" pitchFamily="34" charset="0"/>
              </a:rPr>
              <a:t>électroménager</a:t>
            </a:r>
          </a:p>
        </p:txBody>
      </p:sp>
      <p:sp>
        <p:nvSpPr>
          <p:cNvPr id="86" name="ZoneTexte 85"/>
          <p:cNvSpPr txBox="1"/>
          <p:nvPr/>
        </p:nvSpPr>
        <p:spPr>
          <a:xfrm>
            <a:off x="11035531" y="29672303"/>
            <a:ext cx="30243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latin typeface="Berlin Sans FB" panose="020E0602020502020306" pitchFamily="34" charset="0"/>
              </a:rPr>
              <a:t>Appareils électroniques</a:t>
            </a:r>
          </a:p>
        </p:txBody>
      </p:sp>
      <p:sp>
        <p:nvSpPr>
          <p:cNvPr id="87" name="ZoneTexte 86"/>
          <p:cNvSpPr txBox="1"/>
          <p:nvPr/>
        </p:nvSpPr>
        <p:spPr>
          <a:xfrm>
            <a:off x="1108305" y="27676127"/>
            <a:ext cx="16148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Berlin Sans FB" panose="020E0602020502020306" pitchFamily="34" charset="0"/>
              </a:rPr>
              <a:t>20 000</a:t>
            </a:r>
          </a:p>
        </p:txBody>
      </p:sp>
      <p:sp>
        <p:nvSpPr>
          <p:cNvPr id="88" name="ZoneTexte 87"/>
          <p:cNvSpPr txBox="1"/>
          <p:nvPr/>
        </p:nvSpPr>
        <p:spPr>
          <a:xfrm>
            <a:off x="5202883" y="28124666"/>
            <a:ext cx="16148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Berlin Sans FB" panose="020E0602020502020306" pitchFamily="34" charset="0"/>
              </a:rPr>
              <a:t>1 000</a:t>
            </a:r>
          </a:p>
        </p:txBody>
      </p:sp>
      <p:sp>
        <p:nvSpPr>
          <p:cNvPr id="91" name="ZoneTexte 90"/>
          <p:cNvSpPr txBox="1"/>
          <p:nvPr/>
        </p:nvSpPr>
        <p:spPr>
          <a:xfrm>
            <a:off x="8916592" y="28483620"/>
            <a:ext cx="16148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Berlin Sans FB" panose="020E0602020502020306" pitchFamily="34" charset="0"/>
              </a:rPr>
              <a:t>225</a:t>
            </a:r>
          </a:p>
        </p:txBody>
      </p:sp>
      <p:sp>
        <p:nvSpPr>
          <p:cNvPr id="97" name="ZoneTexte 96"/>
          <p:cNvSpPr txBox="1"/>
          <p:nvPr/>
        </p:nvSpPr>
        <p:spPr>
          <a:xfrm>
            <a:off x="12216396" y="28213683"/>
            <a:ext cx="6913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Berlin Sans FB" panose="020E0602020502020306" pitchFamily="34" charset="0"/>
              </a:rPr>
              <a:t>10</a:t>
            </a:r>
          </a:p>
        </p:txBody>
      </p:sp>
      <p:sp>
        <p:nvSpPr>
          <p:cNvPr id="102" name="ZoneTexte 101"/>
          <p:cNvSpPr txBox="1"/>
          <p:nvPr/>
        </p:nvSpPr>
        <p:spPr>
          <a:xfrm>
            <a:off x="852982" y="35524082"/>
            <a:ext cx="20454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Berlin Sans FB" panose="020E0602020502020306" pitchFamily="34" charset="0"/>
              </a:rPr>
              <a:t>Bâtiments</a:t>
            </a:r>
          </a:p>
        </p:txBody>
      </p:sp>
      <p:sp>
        <p:nvSpPr>
          <p:cNvPr id="103" name="ZoneTexte 102"/>
          <p:cNvSpPr txBox="1"/>
          <p:nvPr/>
        </p:nvSpPr>
        <p:spPr>
          <a:xfrm>
            <a:off x="4741657" y="35474566"/>
            <a:ext cx="20454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Berlin Sans FB" panose="020E0602020502020306" pitchFamily="34" charset="0"/>
              </a:rPr>
              <a:t>Véhicules</a:t>
            </a:r>
          </a:p>
        </p:txBody>
      </p:sp>
      <p:sp>
        <p:nvSpPr>
          <p:cNvPr id="104" name="ZoneTexte 103"/>
          <p:cNvSpPr txBox="1"/>
          <p:nvPr/>
        </p:nvSpPr>
        <p:spPr>
          <a:xfrm>
            <a:off x="7795171" y="35503159"/>
            <a:ext cx="30243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latin typeface="Berlin Sans FB" panose="020E0602020502020306" pitchFamily="34" charset="0"/>
              </a:rPr>
              <a:t>Equipement</a:t>
            </a:r>
          </a:p>
          <a:p>
            <a:r>
              <a:rPr lang="fr-FR" sz="3200" dirty="0">
                <a:latin typeface="Berlin Sans FB" panose="020E0602020502020306" pitchFamily="34" charset="0"/>
              </a:rPr>
              <a:t>électroménager</a:t>
            </a:r>
          </a:p>
        </p:txBody>
      </p:sp>
      <p:sp>
        <p:nvSpPr>
          <p:cNvPr id="105" name="ZoneTexte 104"/>
          <p:cNvSpPr txBox="1"/>
          <p:nvPr/>
        </p:nvSpPr>
        <p:spPr>
          <a:xfrm>
            <a:off x="11035531" y="35520732"/>
            <a:ext cx="30243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latin typeface="Berlin Sans FB" panose="020E0602020502020306" pitchFamily="34" charset="0"/>
              </a:rPr>
              <a:t>Appareils électroniques</a:t>
            </a:r>
          </a:p>
        </p:txBody>
      </p:sp>
      <p:sp>
        <p:nvSpPr>
          <p:cNvPr id="106" name="ZoneTexte 105"/>
          <p:cNvSpPr txBox="1"/>
          <p:nvPr/>
        </p:nvSpPr>
        <p:spPr>
          <a:xfrm>
            <a:off x="1524973" y="34140967"/>
            <a:ext cx="16148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Berlin Sans FB" panose="020E0602020502020306" pitchFamily="34" charset="0"/>
              </a:rPr>
              <a:t>50</a:t>
            </a:r>
          </a:p>
        </p:txBody>
      </p:sp>
      <p:sp>
        <p:nvSpPr>
          <p:cNvPr id="110" name="Ellipse 109"/>
          <p:cNvSpPr/>
          <p:nvPr/>
        </p:nvSpPr>
        <p:spPr bwMode="auto">
          <a:xfrm>
            <a:off x="1674491" y="35099625"/>
            <a:ext cx="259463" cy="27418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111" name="Ellipse 110"/>
          <p:cNvSpPr/>
          <p:nvPr/>
        </p:nvSpPr>
        <p:spPr bwMode="auto">
          <a:xfrm>
            <a:off x="5138080" y="34385378"/>
            <a:ext cx="990898" cy="99089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107" name="ZoneTexte 106"/>
          <p:cNvSpPr txBox="1"/>
          <p:nvPr/>
        </p:nvSpPr>
        <p:spPr>
          <a:xfrm>
            <a:off x="5352359" y="34556128"/>
            <a:ext cx="16148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Berlin Sans FB" panose="020E0602020502020306" pitchFamily="34" charset="0"/>
              </a:rPr>
              <a:t>10</a:t>
            </a:r>
          </a:p>
        </p:txBody>
      </p:sp>
      <p:sp>
        <p:nvSpPr>
          <p:cNvPr id="112" name="Ellipse 111"/>
          <p:cNvSpPr/>
          <p:nvPr/>
        </p:nvSpPr>
        <p:spPr bwMode="auto">
          <a:xfrm>
            <a:off x="8820497" y="34385378"/>
            <a:ext cx="990898" cy="99089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108" name="ZoneTexte 107"/>
          <p:cNvSpPr txBox="1"/>
          <p:nvPr/>
        </p:nvSpPr>
        <p:spPr>
          <a:xfrm>
            <a:off x="9028046" y="34553827"/>
            <a:ext cx="16148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Berlin Sans FB" panose="020E0602020502020306" pitchFamily="34" charset="0"/>
              </a:rPr>
              <a:t>10</a:t>
            </a:r>
          </a:p>
        </p:txBody>
      </p:sp>
      <p:sp>
        <p:nvSpPr>
          <p:cNvPr id="114" name="ZoneTexte 113"/>
          <p:cNvSpPr txBox="1"/>
          <p:nvPr/>
        </p:nvSpPr>
        <p:spPr>
          <a:xfrm>
            <a:off x="12331675" y="33827558"/>
            <a:ext cx="16148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Berlin Sans FB" panose="020E0602020502020306" pitchFamily="34" charset="0"/>
              </a:rPr>
              <a:t>3</a:t>
            </a:r>
          </a:p>
        </p:txBody>
      </p:sp>
      <p:sp>
        <p:nvSpPr>
          <p:cNvPr id="8" name="ZoneTexte 7"/>
          <p:cNvSpPr txBox="1"/>
          <p:nvPr/>
        </p:nvSpPr>
        <p:spPr>
          <a:xfrm rot="16200000">
            <a:off x="12876945" y="27957902"/>
            <a:ext cx="27061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(en milliers de tonnes)</a:t>
            </a:r>
          </a:p>
        </p:txBody>
      </p:sp>
      <p:sp>
        <p:nvSpPr>
          <p:cNvPr id="116" name="ZoneTexte 115"/>
          <p:cNvSpPr txBox="1"/>
          <p:nvPr/>
        </p:nvSpPr>
        <p:spPr>
          <a:xfrm rot="16200000">
            <a:off x="13454026" y="34365597"/>
            <a:ext cx="15520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(en années)</a:t>
            </a:r>
          </a:p>
        </p:txBody>
      </p:sp>
      <p:sp>
        <p:nvSpPr>
          <p:cNvPr id="14" name="Rectangle à coins arrondis 13"/>
          <p:cNvSpPr/>
          <p:nvPr/>
        </p:nvSpPr>
        <p:spPr bwMode="auto">
          <a:xfrm>
            <a:off x="6876891" y="36788636"/>
            <a:ext cx="8911168" cy="3852104"/>
          </a:xfrm>
          <a:prstGeom prst="roundRect">
            <a:avLst/>
          </a:prstGeom>
          <a:noFill/>
          <a:ln w="76200"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0EE5C45-9095-42C3-AC5D-F6A5A8D5ACC8}"/>
              </a:ext>
            </a:extLst>
          </p:cNvPr>
          <p:cNvSpPr txBox="1"/>
          <p:nvPr/>
        </p:nvSpPr>
        <p:spPr>
          <a:xfrm>
            <a:off x="18665899" y="28298446"/>
            <a:ext cx="882544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L’économie circulaire du cuivre en 2018 (en Mt)</a:t>
            </a:r>
          </a:p>
          <a:p>
            <a:r>
              <a:rPr lang="fr-FR" sz="1800" dirty="0"/>
              <a:t>Schéma simplifié d’après « The World Copper </a:t>
            </a:r>
            <a:r>
              <a:rPr lang="fr-FR" sz="1800" dirty="0" err="1"/>
              <a:t>Factbook</a:t>
            </a:r>
            <a:r>
              <a:rPr lang="fr-FR" sz="1800" dirty="0"/>
              <a:t> 2020 », document de l’ICSG</a:t>
            </a:r>
          </a:p>
        </p:txBody>
      </p:sp>
      <p:sp>
        <p:nvSpPr>
          <p:cNvPr id="89" name="Google Shape;122;p1">
            <a:extLst>
              <a:ext uri="{FF2B5EF4-FFF2-40B4-BE49-F238E27FC236}">
                <a16:creationId xmlns:a16="http://schemas.microsoft.com/office/drawing/2014/main" id="{BA20BB82-CF62-4D9B-B2EF-33B6233F9C34}"/>
              </a:ext>
            </a:extLst>
          </p:cNvPr>
          <p:cNvSpPr/>
          <p:nvPr/>
        </p:nvSpPr>
        <p:spPr>
          <a:xfrm>
            <a:off x="16361004" y="37705792"/>
            <a:ext cx="13464454" cy="3046017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2700000" scaled="1"/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/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La </a:t>
            </a:r>
            <a:r>
              <a:rPr lang="fr-FR" sz="2400" b="1" u="sng" dirty="0">
                <a:latin typeface="Calibri" panose="020F0502020204030204" pitchFamily="34" charset="0"/>
                <a:cs typeface="Calibri" panose="020F0502020204030204" pitchFamily="34" charset="0"/>
              </a:rPr>
              <a:t>plus grande marge de manœuvre </a:t>
            </a:r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se trouve dans le </a:t>
            </a:r>
            <a:r>
              <a:rPr lang="fr-FR" sz="2400" b="1" u="sng" dirty="0">
                <a:latin typeface="Calibri" panose="020F0502020204030204" pitchFamily="34" charset="0"/>
                <a:cs typeface="Calibri" panose="020F0502020204030204" pitchFamily="34" charset="0"/>
              </a:rPr>
              <a:t>taux de collecte</a:t>
            </a:r>
            <a:r>
              <a:rPr lang="fr-FR" sz="2400" u="sng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de produits qui ne représentent pas la part la plus importante des réserves de cuivre recyclable </a:t>
            </a:r>
            <a:r>
              <a:rPr lang="fr-F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(par exemple, les appareils </a:t>
            </a:r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électroniques</a:t>
            </a:r>
            <a:r>
              <a:rPr lang="fr-F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  <a:endParaRPr lang="fr-F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Même dans le cas le plus optimiste, </a:t>
            </a:r>
            <a:r>
              <a:rPr lang="fr-FR" sz="2400" b="1" u="sng" dirty="0">
                <a:latin typeface="Calibri" panose="020F0502020204030204" pitchFamily="34" charset="0"/>
                <a:cs typeface="Calibri" panose="020F0502020204030204" pitchFamily="34" charset="0"/>
              </a:rPr>
              <a:t>le cuivre recyclé ne parviendra pas à satisfaire la demande en </a:t>
            </a:r>
            <a:r>
              <a:rPr lang="fr-FR" sz="2400" b="1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France</a:t>
            </a:r>
            <a:r>
              <a:rPr lang="fr-F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just"/>
            <a:r>
              <a:rPr lang="fr-F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Cependant</a:t>
            </a:r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, les choix en terme de consommation et de recyclage pourront aboutir à un </a:t>
            </a:r>
            <a:r>
              <a:rPr lang="fr-FR" sz="2400" b="1" u="sng" dirty="0">
                <a:latin typeface="Calibri" panose="020F0502020204030204" pitchFamily="34" charset="0"/>
                <a:cs typeface="Calibri" panose="020F0502020204030204" pitchFamily="34" charset="0"/>
              </a:rPr>
              <a:t>écart décroissant entre la demande et l’approvisionnement en </a:t>
            </a:r>
            <a:r>
              <a:rPr lang="fr-FR" sz="2400" b="1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recyclage</a:t>
            </a:r>
            <a:r>
              <a:rPr lang="fr-F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ce qui permettra de </a:t>
            </a:r>
            <a:r>
              <a:rPr lang="fr-FR" sz="2400" b="1" u="sng" dirty="0">
                <a:latin typeface="Calibri" panose="020F0502020204030204" pitchFamily="34" charset="0"/>
                <a:cs typeface="Calibri" panose="020F0502020204030204" pitchFamily="34" charset="0"/>
              </a:rPr>
              <a:t>s’adapter</a:t>
            </a:r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 à une diminution de la quantité de cuivre extractible.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28512668" y="11027769"/>
            <a:ext cx="7777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i="1" dirty="0" smtClean="0"/>
              <a:t>(2019)</a:t>
            </a:r>
            <a:endParaRPr lang="fr-FR" sz="1600" i="1" dirty="0"/>
          </a:p>
        </p:txBody>
      </p:sp>
      <p:grpSp>
        <p:nvGrpSpPr>
          <p:cNvPr id="90" name="Google Shape;133;p1">
            <a:extLst>
              <a:ext uri="{FF2B5EF4-FFF2-40B4-BE49-F238E27FC236}">
                <a16:creationId xmlns:a16="http://schemas.microsoft.com/office/drawing/2014/main" id="{4C83786D-BCFF-422E-9D5D-F5A1EBE7C0C9}"/>
              </a:ext>
            </a:extLst>
          </p:cNvPr>
          <p:cNvGrpSpPr/>
          <p:nvPr/>
        </p:nvGrpSpPr>
        <p:grpSpPr>
          <a:xfrm>
            <a:off x="8803283" y="10171014"/>
            <a:ext cx="9690655" cy="11949384"/>
            <a:chOff x="3562686" y="25673501"/>
            <a:chExt cx="8616300" cy="7650028"/>
          </a:xfrm>
        </p:grpSpPr>
        <p:sp>
          <p:nvSpPr>
            <p:cNvPr id="93" name="Google Shape;134;p1">
              <a:extLst>
                <a:ext uri="{FF2B5EF4-FFF2-40B4-BE49-F238E27FC236}">
                  <a16:creationId xmlns:a16="http://schemas.microsoft.com/office/drawing/2014/main" id="{FE08E256-979B-4972-B2E8-EA6303A7B267}"/>
                </a:ext>
              </a:extLst>
            </p:cNvPr>
            <p:cNvSpPr/>
            <p:nvPr/>
          </p:nvSpPr>
          <p:spPr>
            <a:xfrm>
              <a:off x="3562686" y="25673501"/>
              <a:ext cx="8616300" cy="7650028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B76C11">
                    <a:tint val="66000"/>
                    <a:satMod val="160000"/>
                  </a:srgbClr>
                </a:gs>
                <a:gs pos="50000">
                  <a:srgbClr val="B76C11">
                    <a:tint val="44500"/>
                    <a:satMod val="160000"/>
                  </a:srgbClr>
                </a:gs>
                <a:gs pos="100000">
                  <a:srgbClr val="B76C11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just" rtl="0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endParaRPr sz="2400" u="sng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4" name="Google Shape;135;p1">
              <a:extLst>
                <a:ext uri="{FF2B5EF4-FFF2-40B4-BE49-F238E27FC236}">
                  <a16:creationId xmlns:a16="http://schemas.microsoft.com/office/drawing/2014/main" id="{3FE5CE31-6DAB-4BAC-BDF8-E1271117F73A}"/>
                </a:ext>
              </a:extLst>
            </p:cNvPr>
            <p:cNvSpPr txBox="1"/>
            <p:nvPr/>
          </p:nvSpPr>
          <p:spPr>
            <a:xfrm>
              <a:off x="3883264" y="25956959"/>
              <a:ext cx="8078717" cy="9164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3600" b="1" dirty="0">
                  <a:solidFill>
                    <a:srgbClr val="CC6600"/>
                  </a:solidFill>
                  <a:latin typeface="Lora"/>
                  <a:ea typeface="Lora"/>
                  <a:cs typeface="Lora"/>
                  <a:sym typeface="Lora"/>
                </a:rPr>
                <a:t>Pourquoi recycler le cuivre en particulier</a:t>
              </a:r>
              <a:endParaRPr sz="3600" b="1" dirty="0">
                <a:solidFill>
                  <a:srgbClr val="CC6600"/>
                </a:solidFill>
                <a:latin typeface="Lora"/>
                <a:ea typeface="Lora"/>
                <a:cs typeface="Lora"/>
                <a:sym typeface="Lora"/>
              </a:endParaRPr>
            </a:p>
          </p:txBody>
        </p:sp>
      </p:grpSp>
      <p:sp>
        <p:nvSpPr>
          <p:cNvPr id="12" name="ZoneTexte 11"/>
          <p:cNvSpPr txBox="1"/>
          <p:nvPr/>
        </p:nvSpPr>
        <p:spPr>
          <a:xfrm>
            <a:off x="9245039" y="10882026"/>
            <a:ext cx="8866596" cy="6561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15000"/>
              </a:lnSpc>
              <a:spcBef>
                <a:spcPts val="1200"/>
              </a:spcBef>
            </a:pPr>
            <a:endParaRPr lang="fr-FR" sz="2400" b="1" dirty="0">
              <a:solidFill>
                <a:srgbClr val="22222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19100" lvl="0" indent="-342900" algn="just">
              <a:lnSpc>
                <a:spcPct val="115000"/>
              </a:lnSpc>
              <a:spcBef>
                <a:spcPts val="1200"/>
              </a:spcBef>
              <a:buClr>
                <a:srgbClr val="222222"/>
              </a:buClr>
              <a:buSzPts val="2400"/>
              <a:buFont typeface="Arial" panose="020B0604020202020204" pitchFamily="34" charset="0"/>
              <a:buChar char="•"/>
            </a:pPr>
            <a:r>
              <a:rPr lang="fr-FR" sz="2400" b="1" u="sng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Économie de 31 m</a:t>
            </a:r>
            <a:r>
              <a:rPr lang="fr-FR" sz="2400" b="1" u="sng" baseline="300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fr-FR" sz="2400" b="1" u="sng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d’eau</a:t>
            </a:r>
            <a:r>
              <a:rPr lang="fr-FR" sz="2400" u="sng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24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et de 300 kg eqCO</a:t>
            </a:r>
            <a:r>
              <a:rPr lang="fr-FR" sz="2400" baseline="-250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fr-FR" sz="24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par tonne de cuivre recyclé (soit environ </a:t>
            </a:r>
            <a:r>
              <a:rPr lang="fr-FR" sz="2400" b="1" u="sng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40 millions de tonnes de CO</a:t>
            </a:r>
            <a:r>
              <a:rPr lang="fr-FR" sz="2400" b="1" u="sng" baseline="-250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fr-FR" sz="2400" b="1" u="sng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par an dans le monde</a:t>
            </a:r>
            <a:r>
              <a:rPr lang="fr-FR" sz="24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419100" lvl="0" indent="-342900" algn="just">
              <a:lnSpc>
                <a:spcPct val="115000"/>
              </a:lnSpc>
              <a:buClr>
                <a:srgbClr val="222222"/>
              </a:buClr>
              <a:buSzPts val="2400"/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Recyclage du cuivre nécessite jusqu’à 85 % moins d’énergie que la production primaire ➩</a:t>
            </a:r>
            <a:r>
              <a:rPr lang="fr-FR" sz="2400" b="1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2400" b="1" u="sng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économie de 100 millions de </a:t>
            </a:r>
            <a:r>
              <a:rPr lang="fr-FR" sz="2400" b="1" u="sng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MWh</a:t>
            </a:r>
            <a:r>
              <a:rPr lang="fr-FR" sz="2400" b="1" u="sng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d’énergie électrique</a:t>
            </a:r>
            <a:r>
              <a:rPr lang="fr-FR" sz="2400" b="1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419100" lvl="0" indent="-342900" algn="just">
              <a:lnSpc>
                <a:spcPct val="115000"/>
              </a:lnSpc>
              <a:buClr>
                <a:srgbClr val="222222"/>
              </a:buClr>
              <a:buSzPts val="2400"/>
              <a:buFont typeface="Arial" panose="020B0604020202020204" pitchFamily="34" charset="0"/>
              <a:buChar char="•"/>
            </a:pPr>
            <a:r>
              <a:rPr lang="fr-FR" sz="2400" b="1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Finitude des ressources</a:t>
            </a:r>
            <a:r>
              <a:rPr lang="fr-FR" sz="24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en fonction des modélisations, le </a:t>
            </a:r>
            <a:r>
              <a:rPr lang="fr-FR" sz="2400" b="1" u="sng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pic d’extraction serait atteint avant la fin du siècle</a:t>
            </a:r>
          </a:p>
          <a:p>
            <a:pPr marL="419100" lvl="0" indent="-342900" algn="just">
              <a:lnSpc>
                <a:spcPct val="115000"/>
              </a:lnSpc>
              <a:buClr>
                <a:srgbClr val="222222"/>
              </a:buClr>
              <a:buSzPts val="2400"/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Relation exponentielle inverse entre la concentration de cuivre et l’impact environnemental lié à son extraction : </a:t>
            </a:r>
            <a:r>
              <a:rPr lang="fr-FR" sz="2400" b="1" u="sng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à l’avenir, l’extraction traditionnelle sera de plus en plus coûteuse en énergie</a:t>
            </a:r>
            <a:r>
              <a:rPr lang="fr-FR" sz="2400" b="1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419100" lvl="0" indent="-342900" algn="just">
              <a:lnSpc>
                <a:spcPct val="115000"/>
              </a:lnSpc>
              <a:buClr>
                <a:srgbClr val="222222"/>
              </a:buClr>
              <a:buSzPts val="2400"/>
              <a:buFont typeface="Arial" panose="020B0604020202020204" pitchFamily="34" charset="0"/>
              <a:buChar char="•"/>
            </a:pPr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La transition énergétique entraînera un </a:t>
            </a:r>
            <a:r>
              <a:rPr lang="fr-FR" sz="2400" b="1" u="sng" dirty="0">
                <a:latin typeface="Calibri" panose="020F0502020204030204" pitchFamily="34" charset="0"/>
                <a:cs typeface="Calibri" panose="020F0502020204030204" pitchFamily="34" charset="0"/>
              </a:rPr>
              <a:t>besoin croissant de cuivre</a:t>
            </a:r>
            <a:endParaRPr lang="fr-FR" sz="2400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fr-FR" sz="2400" dirty="0"/>
          </a:p>
        </p:txBody>
      </p:sp>
      <p:pic>
        <p:nvPicPr>
          <p:cNvPr id="62" name="Google Shape;125;p1">
            <a:extLst>
              <a:ext uri="{FF2B5EF4-FFF2-40B4-BE49-F238E27FC236}">
                <a16:creationId xmlns:a16="http://schemas.microsoft.com/office/drawing/2014/main" id="{F328FB4C-438B-49CC-B307-E5699B074CC1}"/>
              </a:ext>
            </a:extLst>
          </p:cNvPr>
          <p:cNvPicPr preferRelativeResize="0"/>
          <p:nvPr/>
        </p:nvPicPr>
        <p:blipFill rotWithShape="1">
          <a:blip r:embed="rId16">
            <a:alphaModFix/>
          </a:blip>
          <a:srcRect l="20831" t="27074" r="23736" b="9384"/>
          <a:stretch/>
        </p:blipFill>
        <p:spPr>
          <a:xfrm>
            <a:off x="10642929" y="17217855"/>
            <a:ext cx="6307489" cy="4114399"/>
          </a:xfrm>
          <a:prstGeom prst="rect">
            <a:avLst/>
          </a:prstGeom>
          <a:noFill/>
          <a:ln w="57150">
            <a:solidFill>
              <a:srgbClr val="CC6600"/>
            </a:solidFill>
          </a:ln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51F40174-04FB-40D9-9946-3834B16F92A3}"/>
              </a:ext>
            </a:extLst>
          </p:cNvPr>
          <p:cNvSpPr txBox="1"/>
          <p:nvPr/>
        </p:nvSpPr>
        <p:spPr>
          <a:xfrm>
            <a:off x="9644557" y="21494029"/>
            <a:ext cx="8273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rgbClr val="222222"/>
                </a:solidFill>
                <a:effectLst/>
                <a:latin typeface="AvenirNextLTPro"/>
              </a:rPr>
              <a:t>Northey, S., et al. « Modelling Future Copper Ore Grade Decline Based on a Detailed Assessment of Copper Resources and Mining ». </a:t>
            </a:r>
            <a:r>
              <a:rPr lang="en-US" sz="1200" b="0" i="1" dirty="0">
                <a:solidFill>
                  <a:srgbClr val="222222"/>
                </a:solidFill>
                <a:effectLst/>
                <a:latin typeface="AvenirNextLTPro"/>
              </a:rPr>
              <a:t>Resources, Conservation and Recycling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AvenirNextLTPro"/>
              </a:rPr>
              <a:t>, vol. 83, </a:t>
            </a:r>
            <a:r>
              <a:rPr lang="en-US" sz="1200" b="0" i="0" dirty="0" err="1">
                <a:solidFill>
                  <a:srgbClr val="222222"/>
                </a:solidFill>
                <a:effectLst/>
                <a:latin typeface="AvenirNextLTPro"/>
              </a:rPr>
              <a:t>février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AvenirNextLTPro"/>
              </a:rPr>
              <a:t> 2014, p. 190‑201. </a:t>
            </a:r>
            <a:r>
              <a:rPr lang="en-US" sz="1200" b="0" i="1" dirty="0">
                <a:solidFill>
                  <a:srgbClr val="222222"/>
                </a:solidFill>
                <a:effectLst/>
                <a:latin typeface="AvenirNextLTPro"/>
              </a:rPr>
              <a:t>ScienceDirect</a:t>
            </a:r>
            <a:endParaRPr lang="fr-FR" sz="1600" dirty="0"/>
          </a:p>
        </p:txBody>
      </p:sp>
      <p:sp>
        <p:nvSpPr>
          <p:cNvPr id="15" name="ZoneTexte 14"/>
          <p:cNvSpPr txBox="1"/>
          <p:nvPr/>
        </p:nvSpPr>
        <p:spPr>
          <a:xfrm>
            <a:off x="20159233" y="12739206"/>
            <a:ext cx="82882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Procédé de récupération en fonction de </a:t>
            </a:r>
            <a:r>
              <a:rPr lang="fr-FR" sz="3200" b="1" dirty="0" smtClean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l’objet :</a:t>
            </a:r>
            <a:endParaRPr lang="fr-FR" sz="3200" b="1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fr-FR" sz="3200" dirty="0"/>
          </a:p>
        </p:txBody>
      </p:sp>
      <p:sp>
        <p:nvSpPr>
          <p:cNvPr id="18" name="ZoneTexte 17"/>
          <p:cNvSpPr txBox="1"/>
          <p:nvPr/>
        </p:nvSpPr>
        <p:spPr>
          <a:xfrm>
            <a:off x="22144700" y="13627398"/>
            <a:ext cx="7796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u="sng" dirty="0">
                <a:latin typeface="Calibri" panose="020F0502020204030204" pitchFamily="34" charset="0"/>
                <a:cs typeface="Calibri" panose="020F0502020204030204" pitchFamily="34" charset="0"/>
              </a:rPr>
              <a:t>Câble électrique</a:t>
            </a:r>
            <a:r>
              <a:rPr lang="fr-FR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28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fr-FR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granulation</a:t>
            </a:r>
            <a:r>
              <a:rPr lang="fr-FR" sz="2800" dirty="0">
                <a:latin typeface="Calibri" panose="020F0502020204030204" pitchFamily="34" charset="0"/>
                <a:cs typeface="Calibri" panose="020F0502020204030204" pitchFamily="34" charset="0"/>
              </a:rPr>
              <a:t>, tamisages et </a:t>
            </a:r>
            <a:r>
              <a:rPr lang="fr-FR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fonderie</a:t>
            </a:r>
            <a:endParaRPr lang="fr-FR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22143883" y="14409608"/>
            <a:ext cx="779691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800" b="1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Carte </a:t>
            </a:r>
            <a:r>
              <a:rPr lang="fr-FR" sz="2800" b="1" u="sng" dirty="0">
                <a:latin typeface="Calibri" panose="020F0502020204030204" pitchFamily="34" charset="0"/>
                <a:cs typeface="Calibri" panose="020F0502020204030204" pitchFamily="34" charset="0"/>
              </a:rPr>
              <a:t>électronique</a:t>
            </a:r>
            <a:r>
              <a:rPr lang="fr-FR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28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algn="just"/>
            <a:r>
              <a:rPr lang="fr-FR" sz="2800" i="1" dirty="0" err="1">
                <a:latin typeface="Calibri" panose="020F0502020204030204" pitchFamily="34" charset="0"/>
                <a:cs typeface="Calibri" panose="020F0502020204030204" pitchFamily="34" charset="0"/>
              </a:rPr>
              <a:t>Pyro</a:t>
            </a:r>
            <a:r>
              <a:rPr lang="fr-FR" sz="2800" i="1" dirty="0">
                <a:latin typeface="Calibri" panose="020F0502020204030204" pitchFamily="34" charset="0"/>
                <a:cs typeface="Calibri" panose="020F0502020204030204" pitchFamily="34" charset="0"/>
              </a:rPr>
              <a:t>-métallurgie</a:t>
            </a:r>
            <a:r>
              <a:rPr lang="fr-FR" sz="2800" dirty="0">
                <a:latin typeface="Calibri" panose="020F0502020204030204" pitchFamily="34" charset="0"/>
                <a:cs typeface="Calibri" panose="020F0502020204030204" pitchFamily="34" charset="0"/>
              </a:rPr>
              <a:t> : broyage et </a:t>
            </a:r>
            <a:r>
              <a:rPr lang="fr-FR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pyrolyse, </a:t>
            </a:r>
            <a:r>
              <a:rPr lang="fr-FR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très énergivore </a:t>
            </a:r>
            <a:r>
              <a:rPr lang="fr-FR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(fours </a:t>
            </a:r>
            <a:r>
              <a:rPr lang="fr-FR" sz="2800" dirty="0">
                <a:latin typeface="Calibri" panose="020F0502020204030204" pitchFamily="34" charset="0"/>
                <a:cs typeface="Calibri" panose="020F0502020204030204" pitchFamily="34" charset="0"/>
              </a:rPr>
              <a:t>chauffés à 500 degrés)</a:t>
            </a:r>
          </a:p>
          <a:p>
            <a:pPr algn="just"/>
            <a:r>
              <a:rPr lang="fr-FR" sz="2800" i="1" dirty="0">
                <a:latin typeface="Calibri" panose="020F0502020204030204" pitchFamily="34" charset="0"/>
                <a:cs typeface="Calibri" panose="020F0502020204030204" pitchFamily="34" charset="0"/>
              </a:rPr>
              <a:t>Hydrométallurgie</a:t>
            </a:r>
            <a:r>
              <a:rPr lang="fr-FR" sz="2800" dirty="0">
                <a:latin typeface="Calibri" panose="020F0502020204030204" pitchFamily="34" charset="0"/>
                <a:cs typeface="Calibri" panose="020F0502020204030204" pitchFamily="34" charset="0"/>
              </a:rPr>
              <a:t> : dissolution avec </a:t>
            </a:r>
            <a:r>
              <a:rPr lang="fr-FR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acides, </a:t>
            </a:r>
            <a:r>
              <a:rPr lang="fr-FR" sz="2800" dirty="0">
                <a:latin typeface="Calibri" panose="020F0502020204030204" pitchFamily="34" charset="0"/>
                <a:cs typeface="Calibri" panose="020F0502020204030204" pitchFamily="34" charset="0"/>
              </a:rPr>
              <a:t>dégage dioxines et furanes, des </a:t>
            </a:r>
            <a:r>
              <a:rPr lang="fr-FR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gaz </a:t>
            </a:r>
            <a:r>
              <a:rPr lang="fr-FR" sz="2800" b="1" dirty="0">
                <a:latin typeface="Calibri" panose="020F0502020204030204" pitchFamily="34" charset="0"/>
                <a:cs typeface="Calibri" panose="020F0502020204030204" pitchFamily="34" charset="0"/>
              </a:rPr>
              <a:t>nocifs </a:t>
            </a:r>
            <a:r>
              <a:rPr lang="fr-FR" sz="2800" dirty="0">
                <a:latin typeface="Calibri" panose="020F0502020204030204" pitchFamily="34" charset="0"/>
                <a:cs typeface="Calibri" panose="020F0502020204030204" pitchFamily="34" charset="0"/>
              </a:rPr>
              <a:t>pour l'environnement</a:t>
            </a:r>
          </a:p>
          <a:p>
            <a:pPr algn="just"/>
            <a:r>
              <a:rPr lang="fr-FR" sz="2800" i="1" dirty="0">
                <a:latin typeface="Calibri" panose="020F0502020204030204" pitchFamily="34" charset="0"/>
                <a:cs typeface="Calibri" panose="020F0502020204030204" pitchFamily="34" charset="0"/>
              </a:rPr>
              <a:t>Micronisation</a:t>
            </a:r>
            <a:r>
              <a:rPr lang="fr-FR" sz="2800" dirty="0">
                <a:latin typeface="Calibri" panose="020F0502020204030204" pitchFamily="34" charset="0"/>
                <a:cs typeface="Calibri" panose="020F0502020204030204" pitchFamily="34" charset="0"/>
              </a:rPr>
              <a:t> : broyage puis séparation par </a:t>
            </a:r>
            <a:r>
              <a:rPr lang="fr-FR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granulométrie, ne </a:t>
            </a:r>
            <a:r>
              <a:rPr lang="fr-FR" sz="2800" dirty="0">
                <a:latin typeface="Calibri" panose="020F0502020204030204" pitchFamily="34" charset="0"/>
                <a:cs typeface="Calibri" panose="020F0502020204030204" pitchFamily="34" charset="0"/>
              </a:rPr>
              <a:t>récupère que 90% des métaux contre 98% avec les 2 autres méthodes 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22143884" y="18580268"/>
            <a:ext cx="768157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800" b="1" u="sng" dirty="0" err="1">
                <a:latin typeface="Calibri" panose="020F0502020204030204" pitchFamily="34" charset="0"/>
                <a:cs typeface="Calibri" panose="020F0502020204030204" pitchFamily="34" charset="0"/>
              </a:rPr>
              <a:t>Nanofil</a:t>
            </a:r>
            <a:r>
              <a:rPr lang="fr-FR" sz="2800" b="1" u="sng" dirty="0">
                <a:latin typeface="Calibri" panose="020F0502020204030204" pitchFamily="34" charset="0"/>
                <a:cs typeface="Calibri" panose="020F0502020204030204" pitchFamily="34" charset="0"/>
              </a:rPr>
              <a:t> de cuivre dans les chaussettes </a:t>
            </a:r>
            <a:r>
              <a:rPr lang="fr-FR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algn="just"/>
            <a:r>
              <a:rPr lang="fr-FR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Utilisés pour </a:t>
            </a:r>
            <a:r>
              <a:rPr lang="fr-FR" sz="2800" dirty="0">
                <a:latin typeface="Calibri" panose="020F0502020204030204" pitchFamily="34" charset="0"/>
                <a:cs typeface="Calibri" panose="020F0502020204030204" pitchFamily="34" charset="0"/>
              </a:rPr>
              <a:t>limiter le développement de </a:t>
            </a:r>
            <a:r>
              <a:rPr lang="fr-FR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bactéries. C’est </a:t>
            </a:r>
            <a:r>
              <a:rPr lang="fr-FR" sz="2800" dirty="0">
                <a:latin typeface="Calibri" panose="020F0502020204030204" pitchFamily="34" charset="0"/>
                <a:cs typeface="Calibri" panose="020F0502020204030204" pitchFamily="34" charset="0"/>
              </a:rPr>
              <a:t>un usage dispersif dans lequel le cuivre ne peut pas être </a:t>
            </a:r>
            <a:r>
              <a:rPr lang="fr-FR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récupéré</a:t>
            </a:r>
            <a:endParaRPr lang="fr-FR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22046682" y="20828198"/>
            <a:ext cx="7206873" cy="1055608"/>
          </a:xfrm>
          <a:prstGeom prst="roundRect">
            <a:avLst/>
          </a:prstGeom>
          <a:noFill/>
          <a:ln w="57150">
            <a:solidFill>
              <a:srgbClr val="CC66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800" b="1" u="sng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fr-FR" sz="2800" b="1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ifférence </a:t>
            </a:r>
            <a:r>
              <a:rPr lang="fr-FR" sz="2800" b="1" u="sng" dirty="0">
                <a:latin typeface="Calibri" panose="020F0502020204030204" pitchFamily="34" charset="0"/>
                <a:cs typeface="Calibri" panose="020F0502020204030204" pitchFamily="34" charset="0"/>
              </a:rPr>
              <a:t>de </a:t>
            </a:r>
            <a:r>
              <a:rPr lang="fr-FR" sz="2800" b="1" u="sng" dirty="0" err="1">
                <a:latin typeface="Calibri" panose="020F0502020204030204" pitchFamily="34" charset="0"/>
                <a:cs typeface="Calibri" panose="020F0502020204030204" pitchFamily="34" charset="0"/>
              </a:rPr>
              <a:t>recyclabilité</a:t>
            </a:r>
            <a:r>
              <a:rPr lang="fr-FR" sz="2800" b="1" u="sng" dirty="0">
                <a:latin typeface="Calibri" panose="020F0502020204030204" pitchFamily="34" charset="0"/>
                <a:cs typeface="Calibri" panose="020F0502020204030204" pitchFamily="34" charset="0"/>
              </a:rPr>
              <a:t> selon les produits (usage dispersif ou non)</a:t>
            </a:r>
          </a:p>
        </p:txBody>
      </p:sp>
    </p:spTree>
    <p:extLst>
      <p:ext uri="{BB962C8B-B14F-4D97-AF65-F5344CB8AC3E}">
        <p14:creationId xmlns:p14="http://schemas.microsoft.com/office/powerpoint/2010/main" val="2631050868"/>
      </p:ext>
    </p:extLst>
  </p:cSld>
  <p:clrMapOvr>
    <a:masterClrMapping/>
  </p:clrMapOvr>
</p:sld>
</file>

<file path=ppt/theme/theme1.xml><?xml version="1.0" encoding="utf-8"?>
<a:theme xmlns:a="http://schemas.openxmlformats.org/drawingml/2006/main" name="1_IMT_Poster_recherche">
  <a:themeElements>
    <a:clrScheme name="Institut-TELECOM-Poster-Model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Institut-TELECOM-Poster-Modele">
      <a:majorFont>
        <a:latin typeface="Arial Bold"/>
        <a:ea typeface="ヒラギノ角ゴ Pro W3"/>
        <a:cs typeface="ヒラギノ角ゴ Pro W3"/>
      </a:majorFont>
      <a:minorFont>
        <a:latin typeface="Arial"/>
        <a:ea typeface="ヒラギノ角ゴ Pro W3"/>
        <a:cs typeface="ヒラギノ角ゴ Pro W3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charset="-128"/>
            <a:cs typeface="ヒラギノ角ゴ Pro W3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charset="-128"/>
            <a:cs typeface="ヒラギノ角ゴ Pro W3" charset="-128"/>
          </a:defRPr>
        </a:defPPr>
      </a:lstStyle>
    </a:lnDef>
  </a:objectDefaults>
  <a:extraClrSchemeLst>
    <a:extraClrScheme>
      <a:clrScheme name="Institut-TELECOM-Poster-Mode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stitut-TELECOM-Poster-Model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stitut-TELECOM-Poster-Model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stitut-TELECOM-Poster-Model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stitut-TELECOM-Poster-Model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stitut-TELECOM-Poster-Model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stitut-TELECOM-Poster-Model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stitut-TELECOM-Poster-Model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stitut-TELECOM-Poster-Model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stitut-TELECOM-Poster-Model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stitut-TELECOM-Poster-Model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stitut-TELECOM-Poster-Model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</TotalTime>
  <Words>979</Words>
  <Application>Microsoft Office PowerPoint</Application>
  <PresentationFormat>Personnalisé</PresentationFormat>
  <Paragraphs>97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11" baseType="lpstr">
      <vt:lpstr>Arial</vt:lpstr>
      <vt:lpstr>Arial Bold</vt:lpstr>
      <vt:lpstr>AvenirNextLTPro</vt:lpstr>
      <vt:lpstr>Berlin Sans FB</vt:lpstr>
      <vt:lpstr>Berlin Sans FB Demi</vt:lpstr>
      <vt:lpstr>Calibri</vt:lpstr>
      <vt:lpstr>Lora</vt:lpstr>
      <vt:lpstr>Wingdings</vt:lpstr>
      <vt:lpstr>ヒラギノ角ゴ Pro W3</vt:lpstr>
      <vt:lpstr>1_IMT_Poster_recherche</vt:lpstr>
      <vt:lpstr>Mines Urbaines &amp; Recyclage</vt:lpstr>
    </vt:vector>
  </TitlesOfParts>
  <Company>MINES ParisTech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Méthodes d’aide à la décision pour la mise en œuvre de la transition énergétique à l’échelle locale</dc:title>
  <dc:creator>Antoine ROGEAU</dc:creator>
  <cp:lastModifiedBy>Cesar</cp:lastModifiedBy>
  <cp:revision>203</cp:revision>
  <cp:lastPrinted>2018-05-31T13:14:17Z</cp:lastPrinted>
  <dcterms:created xsi:type="dcterms:W3CDTF">2018-05-30T11:30:53Z</dcterms:created>
  <dcterms:modified xsi:type="dcterms:W3CDTF">2020-12-14T09:03:53Z</dcterms:modified>
</cp:coreProperties>
</file>