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CED"/>
    <a:srgbClr val="CAC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2"/>
    <p:restoredTop sz="94595"/>
  </p:normalViewPr>
  <p:slideViewPr>
    <p:cSldViewPr>
      <p:cViewPr>
        <p:scale>
          <a:sx n="25" d="100"/>
          <a:sy n="25" d="100"/>
        </p:scale>
        <p:origin x="1176" y="-3666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968E-8C69-45DB-A237-BCB9D76C0F09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6D64-EC76-45C8-B9AB-9C0F2345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E748B-04A9-0943-94B2-1BADEB584342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64" y="13297446"/>
            <a:ext cx="25739648" cy="9177974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2554" y="24259108"/>
            <a:ext cx="21194868" cy="10938069"/>
          </a:xfrm>
        </p:spPr>
        <p:txBody>
          <a:bodyPr/>
          <a:lstStyle>
            <a:lvl1pPr marL="0" indent="0" algn="ctr">
              <a:buNone/>
              <a:defRPr/>
            </a:lvl1pPr>
            <a:lvl2pPr marL="662986" indent="0" algn="ctr">
              <a:buNone/>
              <a:defRPr/>
            </a:lvl2pPr>
            <a:lvl3pPr marL="1325971" indent="0" algn="ctr">
              <a:buNone/>
              <a:defRPr/>
            </a:lvl3pPr>
            <a:lvl4pPr marL="1988957" indent="0" algn="ctr">
              <a:buNone/>
              <a:defRPr/>
            </a:lvl4pPr>
            <a:lvl5pPr marL="2651943" indent="0" algn="ctr">
              <a:buNone/>
              <a:defRPr/>
            </a:lvl5pPr>
            <a:lvl6pPr marL="3314929" indent="0" algn="ctr">
              <a:buNone/>
              <a:defRPr/>
            </a:lvl6pPr>
            <a:lvl7pPr marL="3977914" indent="0" algn="ctr">
              <a:buNone/>
              <a:defRPr/>
            </a:lvl7pPr>
            <a:lvl8pPr marL="4640900" indent="0" algn="ctr">
              <a:buNone/>
              <a:defRPr/>
            </a:lvl8pPr>
            <a:lvl9pPr marL="5303886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103-A02B-B545-A1DF-9C9C3B53BC1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20A4-3C42-684F-B26E-32B610C725F1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575456" y="0"/>
            <a:ext cx="6434356" cy="38052022"/>
          </a:xfrm>
          <a:prstGeom prst="rect">
            <a:avLst/>
          </a:prstGeom>
        </p:spPr>
        <p:txBody>
          <a:bodyPr vert="eaVert"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70164" y="0"/>
            <a:ext cx="19091630" cy="380520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EC6-41A0-E747-AD4F-2943F5F6470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27057-8F4C-C541-BEAE-EA843218F2F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575" y="27507970"/>
            <a:ext cx="25737422" cy="8503192"/>
          </a:xfrm>
          <a:prstGeom prst="rect">
            <a:avLst/>
          </a:prstGeom>
        </p:spPr>
        <p:txBody>
          <a:bodyPr lIns="132597" tIns="66299" rIns="132597" bIns="66299" anchor="t"/>
          <a:lstStyle>
            <a:lvl1pPr algn="l">
              <a:defRPr sz="58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575" y="18143604"/>
            <a:ext cx="25737422" cy="9364366"/>
          </a:xfrm>
        </p:spPr>
        <p:txBody>
          <a:bodyPr anchor="b"/>
          <a:lstStyle>
            <a:lvl1pPr marL="0" indent="0">
              <a:buNone/>
              <a:defRPr sz="2900"/>
            </a:lvl1pPr>
            <a:lvl2pPr marL="662986" indent="0">
              <a:buNone/>
              <a:defRPr sz="2600"/>
            </a:lvl2pPr>
            <a:lvl3pPr marL="1325971" indent="0">
              <a:buNone/>
              <a:defRPr sz="2300"/>
            </a:lvl3pPr>
            <a:lvl4pPr marL="1988957" indent="0">
              <a:buNone/>
              <a:defRPr sz="2000"/>
            </a:lvl4pPr>
            <a:lvl5pPr marL="2651943" indent="0">
              <a:buNone/>
              <a:defRPr sz="2000"/>
            </a:lvl5pPr>
            <a:lvl6pPr marL="3314929" indent="0">
              <a:buNone/>
              <a:defRPr sz="2000"/>
            </a:lvl6pPr>
            <a:lvl7pPr marL="3977914" indent="0">
              <a:buNone/>
              <a:defRPr sz="2000"/>
            </a:lvl7pPr>
            <a:lvl8pPr marL="4640900" indent="0">
              <a:buNone/>
              <a:defRPr sz="2000"/>
            </a:lvl8pPr>
            <a:lvl9pPr marL="5303886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F821-1A40-874D-9149-870921B3392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70164" y="12367852"/>
            <a:ext cx="12761880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5706" y="12367852"/>
            <a:ext cx="12764106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887A-4AA7-CA48-8DFF-3F19DF9B387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3" y="1715267"/>
            <a:ext cx="27253090" cy="7134754"/>
          </a:xfrm>
          <a:prstGeom prst="rect">
            <a:avLst/>
          </a:prstGeom>
        </p:spPr>
        <p:txBody>
          <a:bodyPr lIns="132597" tIns="66299" rIns="132597" bIns="66299"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443" y="9581429"/>
            <a:ext cx="13378386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443" y="13575852"/>
            <a:ext cx="13378386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472" y="9581429"/>
            <a:ext cx="13385062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472" y="13575852"/>
            <a:ext cx="13385062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08-FF3C-644C-ACF3-C6E5FBE8D70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AA2C-0AD8-784D-BE8D-579D4BFFF8C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614809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132238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137D-E752-FC48-8FEA-6597468D7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2" y="1703471"/>
            <a:ext cx="9962011" cy="7255083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236" y="1703470"/>
            <a:ext cx="16928297" cy="36537303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442" y="8958553"/>
            <a:ext cx="9962011" cy="29282219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C5191-D2ED-F84C-9257-0530A71945A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810" y="29966440"/>
            <a:ext cx="18167984" cy="3536704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810" y="3824550"/>
            <a:ext cx="18167984" cy="25686530"/>
          </a:xfrm>
        </p:spPr>
        <p:txBody>
          <a:bodyPr/>
          <a:lstStyle>
            <a:lvl1pPr marL="0" indent="0">
              <a:buNone/>
              <a:defRPr sz="4600"/>
            </a:lvl1pPr>
            <a:lvl2pPr marL="662986" indent="0">
              <a:buNone/>
              <a:defRPr sz="4100"/>
            </a:lvl2pPr>
            <a:lvl3pPr marL="1325971" indent="0">
              <a:buNone/>
              <a:defRPr sz="3500"/>
            </a:lvl3pPr>
            <a:lvl4pPr marL="1988957" indent="0">
              <a:buNone/>
              <a:defRPr sz="2900"/>
            </a:lvl4pPr>
            <a:lvl5pPr marL="2651943" indent="0">
              <a:buNone/>
              <a:defRPr sz="2900"/>
            </a:lvl5pPr>
            <a:lvl6pPr marL="3314929" indent="0">
              <a:buNone/>
              <a:defRPr sz="2900"/>
            </a:lvl6pPr>
            <a:lvl7pPr marL="3977914" indent="0">
              <a:buNone/>
              <a:defRPr sz="2900"/>
            </a:lvl7pPr>
            <a:lvl8pPr marL="4640900" indent="0">
              <a:buNone/>
              <a:defRPr sz="2900"/>
            </a:lvl8pPr>
            <a:lvl9pPr marL="5303886" indent="0">
              <a:buNone/>
              <a:defRPr sz="2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810" y="33503145"/>
            <a:ext cx="18167984" cy="5025472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1FD-F75C-6249-98BA-B26D0352989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64" y="12367852"/>
            <a:ext cx="25739648" cy="256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64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824" y="39002853"/>
            <a:ext cx="9590328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0092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971F9F-AC45-D34C-B6A5-6AD08EB9FF72}" type="slidenum">
              <a:rPr lang="fr-FR">
                <a:solidFill>
                  <a:srgbClr val="000000"/>
                </a:solidFill>
                <a:cs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7156530" y="29680361"/>
            <a:ext cx="1920532" cy="24326359"/>
          </a:xfrm>
          <a:prstGeom prst="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er 18"/>
          <p:cNvGrpSpPr/>
          <p:nvPr/>
        </p:nvGrpSpPr>
        <p:grpSpPr>
          <a:xfrm>
            <a:off x="1" y="40883275"/>
            <a:ext cx="6806039" cy="1920532"/>
            <a:chOff x="0" y="27508200"/>
            <a:chExt cx="4246563" cy="1292225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1119" y="27447081"/>
              <a:ext cx="1292225" cy="1414463"/>
            </a:xfrm>
            <a:prstGeom prst="rect">
              <a:avLst/>
            </a:prstGeom>
            <a:solidFill>
              <a:srgbClr val="1C15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1476375" y="27446288"/>
              <a:ext cx="1292225" cy="1416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2892425" y="27446288"/>
              <a:ext cx="1292225" cy="1416050"/>
            </a:xfrm>
            <a:prstGeom prst="rect">
              <a:avLst/>
            </a:prstGeom>
            <a:solidFill>
              <a:srgbClr val="6D5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33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+mj-lt"/>
          <a:ea typeface="+mj-ea"/>
          <a:cs typeface="+mj-cs"/>
        </a:defRPr>
      </a:lvl1pPr>
      <a:lvl2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662986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1325971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988957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2651943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565383" indent="-156538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198" indent="-1305254" algn="l" defTabSz="4175889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21013" indent="-104512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8958" indent="-1045123" algn="l" defTabSz="4175889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6902" indent="-1045123" algn="l" defTabSz="4175889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0059887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722873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385859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048845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971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957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1943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4929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7914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090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"/>
            <a:ext cx="21473075" cy="5884285"/>
            <a:chOff x="0" y="0"/>
            <a:chExt cx="9648" cy="2494"/>
          </a:xfrm>
          <a:solidFill>
            <a:schemeClr val="bg1">
              <a:lumMod val="85000"/>
            </a:schemeClr>
          </a:solidFill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35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042" y="0"/>
            <a:ext cx="15063202" cy="5314903"/>
          </a:xfrm>
        </p:spPr>
        <p:txBody>
          <a:bodyPr anchor="ctr"/>
          <a:lstStyle/>
          <a:p>
            <a:pPr eaLnBrk="1" hangingPunct="1"/>
            <a:r>
              <a:rPr lang="fr-FR" sz="7500" dirty="0">
                <a:solidFill>
                  <a:srgbClr val="00458A"/>
                </a:solidFill>
              </a:rPr>
              <a:t>Mines Urbaines &amp; Recyclage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245175" y="41142806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2577" tIns="66288" rIns="132577" bIns="6628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0" y="-336240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2577" tIns="66288" rIns="132577" bIns="6628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8488373" y="41529549"/>
            <a:ext cx="9876602" cy="5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2577" tIns="66288" rIns="132577" bIns="66288" anchor="ctr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900" dirty="0" err="1">
                <a:solidFill>
                  <a:srgbClr val="6D505B"/>
                </a:solidFill>
                <a:cs typeface="Arial" charset="0"/>
              </a:rPr>
              <a:t>www.mines-paristech.fr</a:t>
            </a:r>
            <a:endParaRPr lang="fr-FR" sz="2900" dirty="0">
              <a:solidFill>
                <a:srgbClr val="6D505B"/>
              </a:solidFill>
              <a:cs typeface="Arial" charset="0"/>
            </a:endParaRPr>
          </a:p>
        </p:txBody>
      </p:sp>
      <p:pic>
        <p:nvPicPr>
          <p:cNvPr id="55" name="Picture 3" descr="D:\Users\gkarin\___PERSEE\AERES\____Presentation_F I N A L\Posters\flashcode-per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1806" y="41045895"/>
            <a:ext cx="1523600" cy="1615144"/>
          </a:xfrm>
          <a:prstGeom prst="rect">
            <a:avLst/>
          </a:prstGeom>
          <a:noFill/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8832476" y="3455251"/>
            <a:ext cx="9544389" cy="1859652"/>
          </a:xfrm>
          <a:prstGeom prst="rect">
            <a:avLst/>
          </a:prstGeom>
        </p:spPr>
        <p:txBody>
          <a:bodyPr lIns="132577" tIns="66288" rIns="132577" bIns="66288" anchor="ctr"/>
          <a:lstStyle>
            <a:lvl1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2pPr>
            <a:lvl3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3pPr>
            <a:lvl4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4pPr>
            <a:lvl5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5pPr>
            <a:lvl6pPr marL="4572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6pPr>
            <a:lvl7pPr marL="9144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7pPr>
            <a:lvl8pPr marL="13716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8pPr>
            <a:lvl9pPr marL="18288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Laure </a:t>
            </a:r>
            <a:r>
              <a:rPr lang="fr-FR" sz="4600" kern="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Bourguelle</a:t>
            </a:r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, Enol Alvarez, César </a:t>
            </a:r>
            <a:r>
              <a:rPr lang="fr-FR" sz="4600" kern="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Almecija</a:t>
            </a:r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, Louis-Justin Tallot</a:t>
            </a:r>
          </a:p>
        </p:txBody>
      </p:sp>
      <p:pic>
        <p:nvPicPr>
          <p:cNvPr id="63" name="Picture 2" descr="C:\local\georges.kariniotakis\Project__GRID4EU\2016_FINAL EVENT\Logo_MINES_ParisTe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797" y="48063"/>
            <a:ext cx="6250648" cy="592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61589" y="41117419"/>
            <a:ext cx="2131642" cy="144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68E18C-D639-4A47-9303-0E7AB8834F67}"/>
              </a:ext>
            </a:extLst>
          </p:cNvPr>
          <p:cNvSpPr txBox="1"/>
          <p:nvPr/>
        </p:nvSpPr>
        <p:spPr>
          <a:xfrm>
            <a:off x="598176" y="781717"/>
            <a:ext cx="50353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UE 14</a:t>
            </a:r>
          </a:p>
          <a:p>
            <a:r>
              <a:rPr lang="en-GB" sz="4800" dirty="0">
                <a:latin typeface="+mn-ea"/>
              </a:rPr>
              <a:t>Terre et </a:t>
            </a:r>
            <a:r>
              <a:rPr lang="en-GB" sz="4800" dirty="0" err="1">
                <a:latin typeface="+mn-ea"/>
              </a:rPr>
              <a:t>société</a:t>
            </a:r>
            <a:endParaRPr lang="en-GB" sz="4800" dirty="0">
              <a:latin typeface="+mn-ea"/>
            </a:endParaRPr>
          </a:p>
          <a:p>
            <a:r>
              <a:rPr lang="en-GB" sz="4800" dirty="0">
                <a:latin typeface="+mn-ea"/>
              </a:rPr>
              <a:t>Mini-</a:t>
            </a:r>
            <a:r>
              <a:rPr lang="en-GB" sz="4800" dirty="0" err="1">
                <a:latin typeface="+mn-ea"/>
              </a:rPr>
              <a:t>projet</a:t>
            </a:r>
            <a:endParaRPr lang="en-GB" sz="4800" dirty="0">
              <a:latin typeface="+mn-ea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EE661-AA11-B442-88AA-DA8670BBECEC}"/>
              </a:ext>
            </a:extLst>
          </p:cNvPr>
          <p:cNvSpPr txBox="1"/>
          <p:nvPr/>
        </p:nvSpPr>
        <p:spPr>
          <a:xfrm>
            <a:off x="408819" y="3819271"/>
            <a:ext cx="505619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Projet N°14</a:t>
            </a:r>
            <a:endParaRPr lang="en-GB" sz="4800" dirty="0">
              <a:latin typeface="+mn-ea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FAEB5C1-6EFD-438F-A852-79815C4A50A8}"/>
              </a:ext>
            </a:extLst>
          </p:cNvPr>
          <p:cNvCxnSpPr>
            <a:cxnSpLocks/>
          </p:cNvCxnSpPr>
          <p:nvPr/>
        </p:nvCxnSpPr>
        <p:spPr bwMode="auto">
          <a:xfrm>
            <a:off x="0" y="21404262"/>
            <a:ext cx="302799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0795E29-7113-4C75-ABFD-AFDADF8E3621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39987" y="21404262"/>
            <a:ext cx="0" cy="193701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556704B4-2FE7-4CCA-B852-2F087E6AD34E}"/>
              </a:ext>
            </a:extLst>
          </p:cNvPr>
          <p:cNvSpPr txBox="1"/>
          <p:nvPr/>
        </p:nvSpPr>
        <p:spPr>
          <a:xfrm>
            <a:off x="0" y="21427156"/>
            <a:ext cx="151399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Quelle part de la demande française en cuivre peut-elle être satisfaite à partir du recyclage sur le territoire national ?</a:t>
            </a:r>
          </a:p>
          <a:p>
            <a:r>
              <a:rPr lang="fr-FR" sz="3200" b="1" dirty="0"/>
              <a:t>La France pourrait-elle-même devenir autonome en cuivre ?</a:t>
            </a:r>
          </a:p>
          <a:p>
            <a:endParaRPr lang="fr-FR" sz="3200" dirty="0"/>
          </a:p>
          <a:p>
            <a:r>
              <a:rPr lang="fr-FR" sz="3200" dirty="0"/>
              <a:t>Cette question est importante pour ce qui est de la souveraineté de la France en termes d’approvisionnement en matières premières. Aujourd’hui, la majorité </a:t>
            </a:r>
          </a:p>
          <a:p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CB35CD-F867-4D8D-936D-49C9FF6D1490}"/>
              </a:ext>
            </a:extLst>
          </p:cNvPr>
          <p:cNvSpPr txBox="1"/>
          <p:nvPr/>
        </p:nvSpPr>
        <p:spPr>
          <a:xfrm>
            <a:off x="0" y="29469158"/>
            <a:ext cx="15139987" cy="1391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Notre démarche de modélisation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Constat : la majorité du cuivre se trouve dans les catégories de bien suivantes </a:t>
            </a: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</a:t>
            </a:r>
          </a:p>
          <a:p>
            <a:pPr marL="571500" marR="0" lvl="0" indent="-57150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4000" dirty="0">
                <a:solidFill>
                  <a:srgbClr val="000000"/>
                </a:solidFill>
                <a:latin typeface="Arial"/>
              </a:rPr>
              <a:t>Bâtiments</a:t>
            </a:r>
          </a:p>
          <a:p>
            <a:pPr marL="571500" marR="0" lvl="0" indent="-57150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4000" dirty="0" err="1">
                <a:solidFill>
                  <a:srgbClr val="000000"/>
                </a:solidFill>
                <a:latin typeface="Arial"/>
              </a:rPr>
              <a:t>Appareiles</a:t>
            </a:r>
            <a:r>
              <a:rPr lang="fr-FR" sz="4000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4000" dirty="0" err="1">
                <a:solidFill>
                  <a:srgbClr val="000000"/>
                </a:solidFill>
                <a:latin typeface="Arial"/>
              </a:rPr>
              <a:t>electroniques</a:t>
            </a:r>
            <a:endParaRPr lang="fr-FR" sz="4000" dirty="0">
              <a:solidFill>
                <a:srgbClr val="000000"/>
              </a:solidFill>
              <a:latin typeface="Arial"/>
            </a:endParaRPr>
          </a:p>
          <a:p>
            <a:pPr marL="571500" marR="0" lvl="0" indent="-57150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4000" dirty="0">
                <a:solidFill>
                  <a:srgbClr val="000000"/>
                </a:solidFill>
                <a:latin typeface="Arial"/>
              </a:rPr>
              <a:t>Équipements électroménagers</a:t>
            </a:r>
          </a:p>
          <a:p>
            <a:pPr marL="571500" marR="0" lvl="0" indent="-57150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4000" dirty="0">
                <a:solidFill>
                  <a:srgbClr val="000000"/>
                </a:solidFill>
                <a:latin typeface="Arial"/>
              </a:rPr>
              <a:t>Véhicules</a:t>
            </a:r>
          </a:p>
          <a:p>
            <a:pPr marL="571500" marR="0" lvl="0" indent="-57150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4000" dirty="0">
                <a:solidFill>
                  <a:srgbClr val="000000"/>
                </a:solidFill>
                <a:latin typeface="Arial"/>
              </a:rPr>
              <a:t>UN CAMEMBERT DE REPARTITION</a:t>
            </a:r>
          </a:p>
          <a:p>
            <a:pPr marL="571500" marR="0" lvl="0" indent="-57150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sz="4000" dirty="0">
              <a:solidFill>
                <a:srgbClr val="000000"/>
              </a:solidFill>
              <a:latin typeface="Arial"/>
            </a:endParaRPr>
          </a:p>
          <a:p>
            <a:pPr marR="0" lvl="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Dynamique</a:t>
            </a:r>
          </a:p>
          <a:p>
            <a:pPr>
              <a:defRPr/>
            </a:pPr>
            <a:r>
              <a:rPr lang="fr-FR" sz="4000" dirty="0">
                <a:solidFill>
                  <a:srgbClr val="000000"/>
                </a:solidFill>
                <a:latin typeface="Arial"/>
              </a:rPr>
              <a:t>-  usages (dispersif ou non)</a:t>
            </a:r>
          </a:p>
          <a:p>
            <a:pPr marL="571500" marR="0" lvl="0" indent="-57150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4000" dirty="0">
                <a:solidFill>
                  <a:srgbClr val="000000"/>
                </a:solidFill>
                <a:latin typeface="Arial"/>
              </a:rPr>
              <a:t>temps de vie</a:t>
            </a:r>
          </a:p>
          <a:p>
            <a:pPr marL="571500" marR="0" lvl="0" indent="-57150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4000" dirty="0">
                <a:solidFill>
                  <a:srgbClr val="000000"/>
                </a:solidFill>
                <a:latin typeface="Arial"/>
              </a:rPr>
              <a:t>taux de collecte </a:t>
            </a:r>
          </a:p>
          <a:p>
            <a:pPr marL="571500" marR="0" lvl="0" indent="-57150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4000" dirty="0">
                <a:solidFill>
                  <a:srgbClr val="000000"/>
                </a:solidFill>
                <a:latin typeface="Arial"/>
              </a:rPr>
              <a:t>Taux de recyclage</a:t>
            </a:r>
          </a:p>
          <a:p>
            <a:pPr marL="571500" marR="0" lvl="0" indent="-57150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4000">
                <a:solidFill>
                  <a:srgbClr val="000000"/>
                </a:solidFill>
                <a:latin typeface="Arial"/>
              </a:rPr>
              <a:t>GRAPHIQUE EN BARRE TEMPS DE VIE</a:t>
            </a:r>
          </a:p>
          <a:p>
            <a:pPr marR="0" lvl="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4000" dirty="0">
              <a:solidFill>
                <a:srgbClr val="000000"/>
              </a:solidFill>
              <a:latin typeface="Arial"/>
            </a:endParaRPr>
          </a:p>
          <a:p>
            <a:pPr marR="0" lvl="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4000" dirty="0">
              <a:solidFill>
                <a:srgbClr val="000000"/>
              </a:solidFill>
              <a:latin typeface="Arial"/>
            </a:endParaRPr>
          </a:p>
          <a:p>
            <a:pPr marR="0" lvl="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4000" dirty="0">
              <a:solidFill>
                <a:srgbClr val="000000"/>
              </a:solidFill>
              <a:latin typeface="Arial"/>
            </a:endParaRPr>
          </a:p>
          <a:p>
            <a:pPr marL="0" marR="0" lvl="0" indent="0" algn="l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B59B4F5-DEB4-497C-AD79-F94BEDE4B7F0}"/>
              </a:ext>
            </a:extLst>
          </p:cNvPr>
          <p:cNvSpPr txBox="1"/>
          <p:nvPr/>
        </p:nvSpPr>
        <p:spPr>
          <a:xfrm>
            <a:off x="15860067" y="22556390"/>
            <a:ext cx="125049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au meilleur 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9400640-D1CE-48F9-8AE6-56C16A42AC2A}"/>
              </a:ext>
            </a:extLst>
          </p:cNvPr>
          <p:cNvSpPr txBox="1"/>
          <p:nvPr/>
        </p:nvSpPr>
        <p:spPr>
          <a:xfrm>
            <a:off x="16036899" y="24322737"/>
            <a:ext cx="132535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au pire superposés</a:t>
            </a:r>
          </a:p>
        </p:txBody>
      </p:sp>
    </p:spTree>
    <p:extLst>
      <p:ext uri="{BB962C8B-B14F-4D97-AF65-F5344CB8AC3E}">
        <p14:creationId xmlns:p14="http://schemas.microsoft.com/office/powerpoint/2010/main" val="2631050868"/>
      </p:ext>
    </p:extLst>
  </p:cSld>
  <p:clrMapOvr>
    <a:masterClrMapping/>
  </p:clrMapOvr>
</p:sld>
</file>

<file path=ppt/theme/theme1.xml><?xml version="1.0" encoding="utf-8"?>
<a:theme xmlns:a="http://schemas.openxmlformats.org/drawingml/2006/main" name="1_IMT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144</Words>
  <Application>Microsoft Office PowerPoint</Application>
  <PresentationFormat>Personnalisé</PresentationFormat>
  <Paragraphs>32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Bold</vt:lpstr>
      <vt:lpstr>Calibri</vt:lpstr>
      <vt:lpstr>ヒラギノ角ゴ Pro W3</vt:lpstr>
      <vt:lpstr>1_IMT_Poster_recherche</vt:lpstr>
      <vt:lpstr>Mines Urbaines &amp; Recyclage</vt:lpstr>
    </vt:vector>
  </TitlesOfParts>
  <Company>MINES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d’aide à la décision pour la mise en œuvre de la transition énergétique à l’échelle locale</dc:title>
  <dc:creator>Antoine ROGEAU</dc:creator>
  <cp:lastModifiedBy>Louis-Justin Tallot</cp:lastModifiedBy>
  <cp:revision>12</cp:revision>
  <cp:lastPrinted>2018-05-31T13:14:17Z</cp:lastPrinted>
  <dcterms:created xsi:type="dcterms:W3CDTF">2018-05-30T11:30:53Z</dcterms:created>
  <dcterms:modified xsi:type="dcterms:W3CDTF">2020-12-09T16:47:01Z</dcterms:modified>
</cp:coreProperties>
</file>