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8" r:id="rId2"/>
  </p:sldIdLst>
  <p:sldSz cx="30279975" cy="42808525"/>
  <p:notesSz cx="6797675" cy="9926638"/>
  <p:defaultTextStyle>
    <a:defPPr>
      <a:defRPr lang="fr-FR"/>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5C97"/>
    <a:srgbClr val="7A2008"/>
    <a:srgbClr val="A61D16"/>
    <a:srgbClr val="B76C11"/>
    <a:srgbClr val="EBAD63"/>
    <a:srgbClr val="09B4E9"/>
    <a:srgbClr val="CEDCED"/>
    <a:srgbClr val="CACA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463" autoAdjust="0"/>
    <p:restoredTop sz="96395" autoAdjust="0"/>
  </p:normalViewPr>
  <p:slideViewPr>
    <p:cSldViewPr>
      <p:cViewPr>
        <p:scale>
          <a:sx n="33" d="100"/>
          <a:sy n="33" d="100"/>
        </p:scale>
        <p:origin x="2496" y="-3570"/>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83C60-3109-4813-B877-13E1614CDC93}" type="doc">
      <dgm:prSet loTypeId="urn:microsoft.com/office/officeart/2005/8/layout/arrow4" loCatId="process" qsTypeId="urn:microsoft.com/office/officeart/2005/8/quickstyle/simple1" qsCatId="simple" csTypeId="urn:microsoft.com/office/officeart/2005/8/colors/accent2_5" csCatId="accent2" phldr="1"/>
      <dgm:spPr/>
      <dgm:t>
        <a:bodyPr/>
        <a:lstStyle/>
        <a:p>
          <a:endParaRPr lang="fr-FR"/>
        </a:p>
      </dgm:t>
    </dgm:pt>
    <dgm:pt modelId="{17BBD623-3721-4BE3-B5FF-A77E851E6C3A}">
      <dgm:prSet phldrT="[Texte]"/>
      <dgm:spPr/>
      <dgm:t>
        <a:bodyPr/>
        <a:lstStyle/>
        <a:p>
          <a:r>
            <a:rPr lang="fr-FR" dirty="0">
              <a:latin typeface="Berlin Sans FB Demi" panose="020E0802020502020306" pitchFamily="34" charset="0"/>
            </a:rPr>
            <a:t>Diminuer le temps de vie d’un objet réintègre son cuivre plus vite dans la production… mais l’expose plus souvent à des pertes (taux de collecte et de recyclage) </a:t>
          </a:r>
        </a:p>
      </dgm:t>
    </dgm:pt>
    <dgm:pt modelId="{325CCC3D-332C-4DE6-AB10-163FF393F513}" type="parTrans" cxnId="{C5489E2D-8BB1-440A-A12A-64B5F996DFA9}">
      <dgm:prSet/>
      <dgm:spPr/>
      <dgm:t>
        <a:bodyPr/>
        <a:lstStyle/>
        <a:p>
          <a:endParaRPr lang="fr-FR"/>
        </a:p>
      </dgm:t>
    </dgm:pt>
    <dgm:pt modelId="{F5113C04-32F2-4C70-B297-10FE83FD3990}" type="sibTrans" cxnId="{C5489E2D-8BB1-440A-A12A-64B5F996DFA9}">
      <dgm:prSet/>
      <dgm:spPr/>
      <dgm:t>
        <a:bodyPr/>
        <a:lstStyle/>
        <a:p>
          <a:endParaRPr lang="fr-FR"/>
        </a:p>
      </dgm:t>
    </dgm:pt>
    <dgm:pt modelId="{E0C05CFD-A0F4-4469-80A1-D3C82E738803}">
      <dgm:prSet phldrT="[Texte]"/>
      <dgm:spPr/>
      <dgm:t>
        <a:bodyPr/>
        <a:lstStyle/>
        <a:p>
          <a:r>
            <a:rPr lang="fr-FR" dirty="0">
              <a:latin typeface="Berlin Sans FB Demi" panose="020E0802020502020306" pitchFamily="34" charset="0"/>
            </a:rPr>
            <a:t>Augmenter le temps de vie d’un objet empêche de le récupérer rapidement… mais diminue les pertes</a:t>
          </a:r>
        </a:p>
      </dgm:t>
    </dgm:pt>
    <dgm:pt modelId="{D7FBCCD6-7AB3-4158-89FA-121B2FC05415}" type="parTrans" cxnId="{9F93F595-404B-417B-9B5C-8EEC8250C40D}">
      <dgm:prSet/>
      <dgm:spPr/>
      <dgm:t>
        <a:bodyPr/>
        <a:lstStyle/>
        <a:p>
          <a:endParaRPr lang="fr-FR"/>
        </a:p>
      </dgm:t>
    </dgm:pt>
    <dgm:pt modelId="{B627ABA9-4BDA-4297-9FAC-496080351108}" type="sibTrans" cxnId="{9F93F595-404B-417B-9B5C-8EEC8250C40D}">
      <dgm:prSet/>
      <dgm:spPr/>
      <dgm:t>
        <a:bodyPr/>
        <a:lstStyle/>
        <a:p>
          <a:endParaRPr lang="fr-FR"/>
        </a:p>
      </dgm:t>
    </dgm:pt>
    <dgm:pt modelId="{2F932DFC-8D37-483E-A0D8-A2CDC6234D5A}" type="pres">
      <dgm:prSet presAssocID="{62283C60-3109-4813-B877-13E1614CDC93}" presName="compositeShape" presStyleCnt="0">
        <dgm:presLayoutVars>
          <dgm:chMax val="2"/>
          <dgm:dir/>
          <dgm:resizeHandles val="exact"/>
        </dgm:presLayoutVars>
      </dgm:prSet>
      <dgm:spPr/>
      <dgm:t>
        <a:bodyPr/>
        <a:lstStyle/>
        <a:p>
          <a:endParaRPr lang="fr-FR"/>
        </a:p>
      </dgm:t>
    </dgm:pt>
    <dgm:pt modelId="{2D99AE35-4FB4-4D7D-98F5-32707679D85C}" type="pres">
      <dgm:prSet presAssocID="{E0C05CFD-A0F4-4469-80A1-D3C82E738803}" presName="upArrow" presStyleLbl="node1" presStyleIdx="0" presStyleCnt="2"/>
      <dgm:spPr/>
    </dgm:pt>
    <dgm:pt modelId="{B7F1DF16-F3B8-4818-87F6-0E05AF45A2C7}" type="pres">
      <dgm:prSet presAssocID="{E0C05CFD-A0F4-4469-80A1-D3C82E738803}" presName="upArrowText" presStyleLbl="revTx" presStyleIdx="0" presStyleCnt="2">
        <dgm:presLayoutVars>
          <dgm:chMax val="0"/>
          <dgm:bulletEnabled val="1"/>
        </dgm:presLayoutVars>
      </dgm:prSet>
      <dgm:spPr/>
      <dgm:t>
        <a:bodyPr/>
        <a:lstStyle/>
        <a:p>
          <a:endParaRPr lang="fr-FR"/>
        </a:p>
      </dgm:t>
    </dgm:pt>
    <dgm:pt modelId="{F19A29E1-E739-4CD4-BCD6-86B4881388E5}" type="pres">
      <dgm:prSet presAssocID="{17BBD623-3721-4BE3-B5FF-A77E851E6C3A}" presName="downArrow" presStyleLbl="node1" presStyleIdx="1" presStyleCnt="2"/>
      <dgm:spPr/>
    </dgm:pt>
    <dgm:pt modelId="{F3542F7E-34C6-4CCA-B44D-663D3A574EF0}" type="pres">
      <dgm:prSet presAssocID="{17BBD623-3721-4BE3-B5FF-A77E851E6C3A}" presName="downArrowText" presStyleLbl="revTx" presStyleIdx="1" presStyleCnt="2">
        <dgm:presLayoutVars>
          <dgm:chMax val="0"/>
          <dgm:bulletEnabled val="1"/>
        </dgm:presLayoutVars>
      </dgm:prSet>
      <dgm:spPr/>
      <dgm:t>
        <a:bodyPr/>
        <a:lstStyle/>
        <a:p>
          <a:endParaRPr lang="fr-FR"/>
        </a:p>
      </dgm:t>
    </dgm:pt>
  </dgm:ptLst>
  <dgm:cxnLst>
    <dgm:cxn modelId="{9F93F595-404B-417B-9B5C-8EEC8250C40D}" srcId="{62283C60-3109-4813-B877-13E1614CDC93}" destId="{E0C05CFD-A0F4-4469-80A1-D3C82E738803}" srcOrd="0" destOrd="0" parTransId="{D7FBCCD6-7AB3-4158-89FA-121B2FC05415}" sibTransId="{B627ABA9-4BDA-4297-9FAC-496080351108}"/>
    <dgm:cxn modelId="{8E820344-BBFA-4455-A55B-A2E3B52E6C66}" type="presOf" srcId="{17BBD623-3721-4BE3-B5FF-A77E851E6C3A}" destId="{F3542F7E-34C6-4CCA-B44D-663D3A574EF0}" srcOrd="0" destOrd="0" presId="urn:microsoft.com/office/officeart/2005/8/layout/arrow4"/>
    <dgm:cxn modelId="{19630F6B-1AA5-4421-B2C3-BC00822E03AE}" type="presOf" srcId="{62283C60-3109-4813-B877-13E1614CDC93}" destId="{2F932DFC-8D37-483E-A0D8-A2CDC6234D5A}" srcOrd="0" destOrd="0" presId="urn:microsoft.com/office/officeart/2005/8/layout/arrow4"/>
    <dgm:cxn modelId="{C5489E2D-8BB1-440A-A12A-64B5F996DFA9}" srcId="{62283C60-3109-4813-B877-13E1614CDC93}" destId="{17BBD623-3721-4BE3-B5FF-A77E851E6C3A}" srcOrd="1" destOrd="0" parTransId="{325CCC3D-332C-4DE6-AB10-163FF393F513}" sibTransId="{F5113C04-32F2-4C70-B297-10FE83FD3990}"/>
    <dgm:cxn modelId="{2D6CA433-2A32-43C9-BD15-14B82591FCDB}" type="presOf" srcId="{E0C05CFD-A0F4-4469-80A1-D3C82E738803}" destId="{B7F1DF16-F3B8-4818-87F6-0E05AF45A2C7}" srcOrd="0" destOrd="0" presId="urn:microsoft.com/office/officeart/2005/8/layout/arrow4"/>
    <dgm:cxn modelId="{8D6EDFC7-32D9-40DF-BC54-8AD0E201BB9B}" type="presParOf" srcId="{2F932DFC-8D37-483E-A0D8-A2CDC6234D5A}" destId="{2D99AE35-4FB4-4D7D-98F5-32707679D85C}" srcOrd="0" destOrd="0" presId="urn:microsoft.com/office/officeart/2005/8/layout/arrow4"/>
    <dgm:cxn modelId="{06BE6F60-0356-421A-B37B-CF72DFA04755}" type="presParOf" srcId="{2F932DFC-8D37-483E-A0D8-A2CDC6234D5A}" destId="{B7F1DF16-F3B8-4818-87F6-0E05AF45A2C7}" srcOrd="1" destOrd="0" presId="urn:microsoft.com/office/officeart/2005/8/layout/arrow4"/>
    <dgm:cxn modelId="{ECB84A54-727D-4257-BE2E-0734579BDFC8}" type="presParOf" srcId="{2F932DFC-8D37-483E-A0D8-A2CDC6234D5A}" destId="{F19A29E1-E739-4CD4-BCD6-86B4881388E5}" srcOrd="2" destOrd="0" presId="urn:microsoft.com/office/officeart/2005/8/layout/arrow4"/>
    <dgm:cxn modelId="{149B93FD-7A6C-468D-9315-C5813EE00126}" type="presParOf" srcId="{2F932DFC-8D37-483E-A0D8-A2CDC6234D5A}" destId="{F3542F7E-34C6-4CCA-B44D-663D3A574EF0}" srcOrd="3" destOrd="0" presId="urn:microsoft.com/office/officeart/2005/8/layout/arrow4"/>
  </dgm:cxnLst>
  <dgm:bg/>
  <dgm:whole>
    <a:ln w="57150">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9AE35-4FB4-4D7D-98F5-32707679D85C}">
      <dsp:nvSpPr>
        <dsp:cNvPr id="0" name=""/>
        <dsp:cNvSpPr/>
      </dsp:nvSpPr>
      <dsp:spPr>
        <a:xfrm>
          <a:off x="656059" y="0"/>
          <a:ext cx="2273144" cy="1704858"/>
        </a:xfrm>
        <a:prstGeom prst="upArrow">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F1DF16-F3B8-4818-87F6-0E05AF45A2C7}">
      <dsp:nvSpPr>
        <dsp:cNvPr id="0" name=""/>
        <dsp:cNvSpPr/>
      </dsp:nvSpPr>
      <dsp:spPr>
        <a:xfrm>
          <a:off x="2997398" y="0"/>
          <a:ext cx="5517784" cy="1704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0" rIns="163576" bIns="163576" numCol="1" spcCol="1270" anchor="ctr" anchorCtr="0">
          <a:noAutofit/>
        </a:bodyPr>
        <a:lstStyle/>
        <a:p>
          <a:pPr lvl="0" algn="l" defTabSz="1022350">
            <a:lnSpc>
              <a:spcPct val="90000"/>
            </a:lnSpc>
            <a:spcBef>
              <a:spcPct val="0"/>
            </a:spcBef>
            <a:spcAft>
              <a:spcPct val="35000"/>
            </a:spcAft>
          </a:pPr>
          <a:r>
            <a:rPr lang="fr-FR" sz="2300" kern="1200" dirty="0">
              <a:latin typeface="Berlin Sans FB Demi" panose="020E0802020502020306" pitchFamily="34" charset="0"/>
            </a:rPr>
            <a:t>Augmenter le temps de vie d’un objet empêche de le récupérer rapidement… mais diminue les pertes</a:t>
          </a:r>
        </a:p>
      </dsp:txBody>
      <dsp:txXfrm>
        <a:off x="2997398" y="0"/>
        <a:ext cx="5517784" cy="1704858"/>
      </dsp:txXfrm>
    </dsp:sp>
    <dsp:sp modelId="{F19A29E1-E739-4CD4-BCD6-86B4881388E5}">
      <dsp:nvSpPr>
        <dsp:cNvPr id="0" name=""/>
        <dsp:cNvSpPr/>
      </dsp:nvSpPr>
      <dsp:spPr>
        <a:xfrm>
          <a:off x="1338003" y="1846930"/>
          <a:ext cx="2273144" cy="1704858"/>
        </a:xfrm>
        <a:prstGeom prst="downArrow">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542F7E-34C6-4CCA-B44D-663D3A574EF0}">
      <dsp:nvSpPr>
        <dsp:cNvPr id="0" name=""/>
        <dsp:cNvSpPr/>
      </dsp:nvSpPr>
      <dsp:spPr>
        <a:xfrm>
          <a:off x="3679342" y="1846930"/>
          <a:ext cx="5517784" cy="1704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0" rIns="163576" bIns="163576" numCol="1" spcCol="1270" anchor="ctr" anchorCtr="0">
          <a:noAutofit/>
        </a:bodyPr>
        <a:lstStyle/>
        <a:p>
          <a:pPr lvl="0" algn="l" defTabSz="1022350">
            <a:lnSpc>
              <a:spcPct val="90000"/>
            </a:lnSpc>
            <a:spcBef>
              <a:spcPct val="0"/>
            </a:spcBef>
            <a:spcAft>
              <a:spcPct val="35000"/>
            </a:spcAft>
          </a:pPr>
          <a:r>
            <a:rPr lang="fr-FR" sz="2300" kern="1200" dirty="0">
              <a:latin typeface="Berlin Sans FB Demi" panose="020E0802020502020306" pitchFamily="34" charset="0"/>
            </a:rPr>
            <a:t>Diminuer le temps de vie d’un objet réintègre son cuivre plus vite dans la production… mais l’expose plus souvent à des pertes (taux de collecte et de recyclage) </a:t>
          </a:r>
        </a:p>
      </dsp:txBody>
      <dsp:txXfrm>
        <a:off x="3679342" y="1846930"/>
        <a:ext cx="5517784" cy="1704858"/>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A401968E-8C69-45DB-A237-BCB9D76C0F09}" type="datetimeFigureOut">
              <a:rPr lang="fr-FR" smtClean="0"/>
              <a:t>12/12/2020</a:t>
            </a:fld>
            <a:endParaRPr lang="fr-FR"/>
          </a:p>
        </p:txBody>
      </p:sp>
      <p:sp>
        <p:nvSpPr>
          <p:cNvPr id="4" name="Espace réservé de l'image des diapositives 3"/>
          <p:cNvSpPr>
            <a:spLocks noGrp="1" noRot="1" noChangeAspect="1"/>
          </p:cNvSpPr>
          <p:nvPr>
            <p:ph type="sldImg" idx="2"/>
          </p:nvPr>
        </p:nvSpPr>
        <p:spPr>
          <a:xfrm>
            <a:off x="2082800" y="744538"/>
            <a:ext cx="263207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28583"/>
            <a:ext cx="2945659" cy="496332"/>
          </a:xfrm>
          <a:prstGeom prst="rect">
            <a:avLst/>
          </a:prstGeom>
        </p:spPr>
        <p:txBody>
          <a:bodyPr vert="horz" lIns="91440" tIns="45720" rIns="91440" bIns="45720" rtlCol="0" anchor="b"/>
          <a:lstStyle>
            <a:lvl1pPr algn="r">
              <a:defRPr sz="1200"/>
            </a:lvl1pPr>
          </a:lstStyle>
          <a:p>
            <a:fld id="{60206D64-EC76-45C8-B9AB-9C0F2345D6EA}" type="slidenum">
              <a:rPr lang="fr-FR" smtClean="0"/>
              <a:t>‹N°›</a:t>
            </a:fld>
            <a:endParaRPr lang="fr-FR"/>
          </a:p>
        </p:txBody>
      </p:sp>
    </p:spTree>
    <p:extLst>
      <p:ext uri="{BB962C8B-B14F-4D97-AF65-F5344CB8AC3E}">
        <p14:creationId xmlns:p14="http://schemas.microsoft.com/office/powerpoint/2010/main" val="2860470898"/>
      </p:ext>
    </p:extLst>
  </p:cSld>
  <p:clrMap bg1="lt1" tx1="dk1" bg2="lt2" tx2="dk2" accent1="accent1" accent2="accent2" accent3="accent3" accent4="accent4" accent5="accent5" accent6="accent6" hlink="hlink" folHlink="folHlink"/>
  <p:notesStyle>
    <a:lvl1pPr marL="0" algn="l" defTabSz="4176431" rtl="0" eaLnBrk="1" latinLnBrk="0" hangingPunct="1">
      <a:defRPr sz="5500" kern="1200">
        <a:solidFill>
          <a:schemeClr val="tx1"/>
        </a:solidFill>
        <a:latin typeface="+mn-lt"/>
        <a:ea typeface="+mn-ea"/>
        <a:cs typeface="+mn-cs"/>
      </a:defRPr>
    </a:lvl1pPr>
    <a:lvl2pPr marL="2088215" algn="l" defTabSz="4176431" rtl="0" eaLnBrk="1" latinLnBrk="0" hangingPunct="1">
      <a:defRPr sz="5500" kern="1200">
        <a:solidFill>
          <a:schemeClr val="tx1"/>
        </a:solidFill>
        <a:latin typeface="+mn-lt"/>
        <a:ea typeface="+mn-ea"/>
        <a:cs typeface="+mn-cs"/>
      </a:defRPr>
    </a:lvl2pPr>
    <a:lvl3pPr marL="4176431" algn="l" defTabSz="4176431" rtl="0" eaLnBrk="1" latinLnBrk="0" hangingPunct="1">
      <a:defRPr sz="5500" kern="1200">
        <a:solidFill>
          <a:schemeClr val="tx1"/>
        </a:solidFill>
        <a:latin typeface="+mn-lt"/>
        <a:ea typeface="+mn-ea"/>
        <a:cs typeface="+mn-cs"/>
      </a:defRPr>
    </a:lvl3pPr>
    <a:lvl4pPr marL="6264646" algn="l" defTabSz="4176431" rtl="0" eaLnBrk="1" latinLnBrk="0" hangingPunct="1">
      <a:defRPr sz="5500" kern="1200">
        <a:solidFill>
          <a:schemeClr val="tx1"/>
        </a:solidFill>
        <a:latin typeface="+mn-lt"/>
        <a:ea typeface="+mn-ea"/>
        <a:cs typeface="+mn-cs"/>
      </a:defRPr>
    </a:lvl4pPr>
    <a:lvl5pPr marL="8352861" algn="l" defTabSz="4176431" rtl="0" eaLnBrk="1" latinLnBrk="0" hangingPunct="1">
      <a:defRPr sz="5500" kern="1200">
        <a:solidFill>
          <a:schemeClr val="tx1"/>
        </a:solidFill>
        <a:latin typeface="+mn-lt"/>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082800" y="744538"/>
            <a:ext cx="2632075" cy="3722687"/>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7B0E748B-04A9-0943-94B2-1BADEB584342}" type="slidenum">
              <a:rPr lang="fr-FR" smtClean="0">
                <a:solidFill>
                  <a:prstClr val="black"/>
                </a:solidFill>
              </a:rPr>
              <a:pPr>
                <a:defRPr/>
              </a:pPr>
              <a:t>1</a:t>
            </a:fld>
            <a:endParaRPr lang="fr-FR">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270164" y="13297446"/>
            <a:ext cx="25739648" cy="9177974"/>
          </a:xfrm>
          <a:prstGeom prst="rect">
            <a:avLst/>
          </a:prstGeom>
        </p:spPr>
        <p:txBody>
          <a:bodyPr lIns="132597" tIns="66299" rIns="132597" bIns="66299"/>
          <a:lstStyle/>
          <a:p>
            <a:r>
              <a:rPr lang="fr-FR"/>
              <a:t>Cliquez et modifiez le titre</a:t>
            </a:r>
          </a:p>
        </p:txBody>
      </p:sp>
      <p:sp>
        <p:nvSpPr>
          <p:cNvPr id="3" name="Sous-titre 2"/>
          <p:cNvSpPr>
            <a:spLocks noGrp="1"/>
          </p:cNvSpPr>
          <p:nvPr>
            <p:ph type="subTitle" idx="1"/>
          </p:nvPr>
        </p:nvSpPr>
        <p:spPr>
          <a:xfrm>
            <a:off x="4542554" y="24259108"/>
            <a:ext cx="21194868" cy="10938069"/>
          </a:xfrm>
        </p:spPr>
        <p:txBody>
          <a:bodyPr/>
          <a:lstStyle>
            <a:lvl1pPr marL="0" indent="0" algn="ctr">
              <a:buNone/>
              <a:defRPr/>
            </a:lvl1pPr>
            <a:lvl2pPr marL="662986" indent="0" algn="ctr">
              <a:buNone/>
              <a:defRPr/>
            </a:lvl2pPr>
            <a:lvl3pPr marL="1325971" indent="0" algn="ctr">
              <a:buNone/>
              <a:defRPr/>
            </a:lvl3pPr>
            <a:lvl4pPr marL="1988957" indent="0" algn="ctr">
              <a:buNone/>
              <a:defRPr/>
            </a:lvl4pPr>
            <a:lvl5pPr marL="2651943" indent="0" algn="ctr">
              <a:buNone/>
              <a:defRPr/>
            </a:lvl5pPr>
            <a:lvl6pPr marL="3314929" indent="0" algn="ctr">
              <a:buNone/>
              <a:defRPr/>
            </a:lvl6pPr>
            <a:lvl7pPr marL="3977914" indent="0" algn="ctr">
              <a:buNone/>
              <a:defRPr/>
            </a:lvl7pPr>
            <a:lvl8pPr marL="4640900" indent="0" algn="ctr">
              <a:buNone/>
              <a:defRPr/>
            </a:lvl8pPr>
            <a:lvl9pPr marL="5303886" indent="0" algn="ctr">
              <a:buNone/>
              <a:defRPr/>
            </a:lvl9pPr>
          </a:lstStyle>
          <a:p>
            <a:r>
              <a:rPr lang="fr-FR"/>
              <a:t>Cliquez pour modifier le style des sous-titres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B8F9103-A02B-B545-A1DF-9C9C3B53BC12}"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892352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6303042" y="0"/>
            <a:ext cx="15063202" cy="5889003"/>
          </a:xfrm>
          <a:prstGeom prst="rect">
            <a:avLst/>
          </a:prstGeom>
        </p:spPr>
        <p:txBody>
          <a:bodyPr lIns="132597" tIns="66299" rIns="132597" bIns="66299"/>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E5620A4-3C42-684F-B26E-32B610C725F1}"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207155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1575456" y="0"/>
            <a:ext cx="6434356" cy="38052022"/>
          </a:xfrm>
          <a:prstGeom prst="rect">
            <a:avLst/>
          </a:prstGeom>
        </p:spPr>
        <p:txBody>
          <a:bodyPr vert="eaVert" lIns="132597" tIns="66299" rIns="132597" bIns="66299"/>
          <a:lstStyle/>
          <a:p>
            <a:r>
              <a:rPr lang="fr-FR"/>
              <a:t>Cliquez et modifiez le titre</a:t>
            </a:r>
          </a:p>
        </p:txBody>
      </p:sp>
      <p:sp>
        <p:nvSpPr>
          <p:cNvPr id="3" name="Espace réservé du texte vertical 2"/>
          <p:cNvSpPr>
            <a:spLocks noGrp="1"/>
          </p:cNvSpPr>
          <p:nvPr>
            <p:ph type="body" orient="vert" idx="1"/>
          </p:nvPr>
        </p:nvSpPr>
        <p:spPr>
          <a:xfrm>
            <a:off x="2270164" y="0"/>
            <a:ext cx="19091630" cy="3805202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B79CEC6-41A0-E747-AD4F-2943F5F64700}"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2980899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303042" y="0"/>
            <a:ext cx="15063202" cy="5889003"/>
          </a:xfrm>
          <a:prstGeom prst="rect">
            <a:avLst/>
          </a:prstGeom>
        </p:spPr>
        <p:txBody>
          <a:bodyPr lIns="132597" tIns="66299" rIns="132597" bIns="66299"/>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C27057-8F4C-C541-BEAE-EA843218F2F4}"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1821481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392575" y="27507970"/>
            <a:ext cx="25737422" cy="8503192"/>
          </a:xfrm>
          <a:prstGeom prst="rect">
            <a:avLst/>
          </a:prstGeom>
        </p:spPr>
        <p:txBody>
          <a:bodyPr lIns="132597" tIns="66299" rIns="132597" bIns="66299" anchor="t"/>
          <a:lstStyle>
            <a:lvl1pPr algn="l">
              <a:defRPr sz="5800" b="1" cap="all"/>
            </a:lvl1pPr>
          </a:lstStyle>
          <a:p>
            <a:r>
              <a:rPr lang="fr-FR"/>
              <a:t>Cliquez et modifiez le titre</a:t>
            </a:r>
          </a:p>
        </p:txBody>
      </p:sp>
      <p:sp>
        <p:nvSpPr>
          <p:cNvPr id="3" name="Espace réservé du texte 2"/>
          <p:cNvSpPr>
            <a:spLocks noGrp="1"/>
          </p:cNvSpPr>
          <p:nvPr>
            <p:ph type="body" idx="1"/>
          </p:nvPr>
        </p:nvSpPr>
        <p:spPr>
          <a:xfrm>
            <a:off x="2392575" y="18143604"/>
            <a:ext cx="25737422" cy="9364366"/>
          </a:xfrm>
        </p:spPr>
        <p:txBody>
          <a:bodyPr anchor="b"/>
          <a:lstStyle>
            <a:lvl1pPr marL="0" indent="0">
              <a:buNone/>
              <a:defRPr sz="2900"/>
            </a:lvl1pPr>
            <a:lvl2pPr marL="662986" indent="0">
              <a:buNone/>
              <a:defRPr sz="2600"/>
            </a:lvl2pPr>
            <a:lvl3pPr marL="1325971" indent="0">
              <a:buNone/>
              <a:defRPr sz="2300"/>
            </a:lvl3pPr>
            <a:lvl4pPr marL="1988957" indent="0">
              <a:buNone/>
              <a:defRPr sz="2000"/>
            </a:lvl4pPr>
            <a:lvl5pPr marL="2651943" indent="0">
              <a:buNone/>
              <a:defRPr sz="2000"/>
            </a:lvl5pPr>
            <a:lvl6pPr marL="3314929" indent="0">
              <a:buNone/>
              <a:defRPr sz="2000"/>
            </a:lvl6pPr>
            <a:lvl7pPr marL="3977914" indent="0">
              <a:buNone/>
              <a:defRPr sz="2000"/>
            </a:lvl7pPr>
            <a:lvl8pPr marL="4640900" indent="0">
              <a:buNone/>
              <a:defRPr sz="2000"/>
            </a:lvl8pPr>
            <a:lvl9pPr marL="5303886" indent="0">
              <a:buNone/>
              <a:defRPr sz="2000"/>
            </a:lvl9pPr>
          </a:lstStyle>
          <a:p>
            <a:pPr lvl="0"/>
            <a:r>
              <a:rPr lang="fr-FR"/>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565F821-1A40-874D-9149-870921B3392A}"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2822144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303042" y="0"/>
            <a:ext cx="15063202" cy="5889003"/>
          </a:xfrm>
          <a:prstGeom prst="rect">
            <a:avLst/>
          </a:prstGeom>
        </p:spPr>
        <p:txBody>
          <a:bodyPr lIns="132597" tIns="66299" rIns="132597" bIns="66299"/>
          <a:lstStyle/>
          <a:p>
            <a:r>
              <a:rPr lang="fr-FR"/>
              <a:t>Cliquez et modifiez le titre</a:t>
            </a:r>
          </a:p>
        </p:txBody>
      </p:sp>
      <p:sp>
        <p:nvSpPr>
          <p:cNvPr id="3" name="Espace réservé du contenu 2"/>
          <p:cNvSpPr>
            <a:spLocks noGrp="1"/>
          </p:cNvSpPr>
          <p:nvPr>
            <p:ph sz="half" idx="1"/>
          </p:nvPr>
        </p:nvSpPr>
        <p:spPr>
          <a:xfrm>
            <a:off x="2270164" y="12367852"/>
            <a:ext cx="12761880" cy="25684171"/>
          </a:xfrm>
        </p:spPr>
        <p:txBody>
          <a:bodyPr/>
          <a:lstStyle>
            <a:lvl1pPr>
              <a:defRPr sz="4100"/>
            </a:lvl1pPr>
            <a:lvl2pPr>
              <a:defRPr sz="3500"/>
            </a:lvl2pPr>
            <a:lvl3pPr>
              <a:defRPr sz="2900"/>
            </a:lvl3pPr>
            <a:lvl4pPr>
              <a:defRPr sz="2600"/>
            </a:lvl4pPr>
            <a:lvl5pPr>
              <a:defRPr sz="2600"/>
            </a:lvl5pPr>
            <a:lvl6pPr>
              <a:defRPr sz="2600"/>
            </a:lvl6pPr>
            <a:lvl7pPr>
              <a:defRPr sz="2600"/>
            </a:lvl7pPr>
            <a:lvl8pPr>
              <a:defRPr sz="2600"/>
            </a:lvl8pPr>
            <a:lvl9pPr>
              <a:defRPr sz="2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15245706" y="12367852"/>
            <a:ext cx="12764106" cy="25684171"/>
          </a:xfrm>
        </p:spPr>
        <p:txBody>
          <a:bodyPr/>
          <a:lstStyle>
            <a:lvl1pPr>
              <a:defRPr sz="4100"/>
            </a:lvl1pPr>
            <a:lvl2pPr>
              <a:defRPr sz="3500"/>
            </a:lvl2pPr>
            <a:lvl3pPr>
              <a:defRPr sz="2900"/>
            </a:lvl3pPr>
            <a:lvl4pPr>
              <a:defRPr sz="2600"/>
            </a:lvl4pPr>
            <a:lvl5pPr>
              <a:defRPr sz="2600"/>
            </a:lvl5pPr>
            <a:lvl6pPr>
              <a:defRPr sz="2600"/>
            </a:lvl6pPr>
            <a:lvl7pPr>
              <a:defRPr sz="2600"/>
            </a:lvl7pPr>
            <a:lvl8pPr>
              <a:defRPr sz="2600"/>
            </a:lvl8pPr>
            <a:lvl9pPr>
              <a:defRPr sz="2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540887A-4AA7-CA48-8DFF-3F19DF9B3878}"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366193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513443" y="1715267"/>
            <a:ext cx="27253090" cy="7134754"/>
          </a:xfrm>
          <a:prstGeom prst="rect">
            <a:avLst/>
          </a:prstGeom>
        </p:spPr>
        <p:txBody>
          <a:bodyPr lIns="132597" tIns="66299" rIns="132597" bIns="66299"/>
          <a:lstStyle>
            <a:lvl1pPr>
              <a:defRPr/>
            </a:lvl1pPr>
          </a:lstStyle>
          <a:p>
            <a:r>
              <a:rPr lang="fr-FR"/>
              <a:t>Cliquez et modifiez le titre</a:t>
            </a:r>
          </a:p>
        </p:txBody>
      </p:sp>
      <p:sp>
        <p:nvSpPr>
          <p:cNvPr id="3" name="Espace réservé du texte 2"/>
          <p:cNvSpPr>
            <a:spLocks noGrp="1"/>
          </p:cNvSpPr>
          <p:nvPr>
            <p:ph type="body" idx="1"/>
          </p:nvPr>
        </p:nvSpPr>
        <p:spPr>
          <a:xfrm>
            <a:off x="1513443" y="9581429"/>
            <a:ext cx="13378386" cy="3994423"/>
          </a:xfrm>
        </p:spPr>
        <p:txBody>
          <a:bodyPr anchor="b"/>
          <a:lstStyle>
            <a:lvl1pPr marL="0" indent="0">
              <a:buNone/>
              <a:defRPr sz="3500" b="1"/>
            </a:lvl1pPr>
            <a:lvl2pPr marL="662986" indent="0">
              <a:buNone/>
              <a:defRPr sz="2900" b="1"/>
            </a:lvl2pPr>
            <a:lvl3pPr marL="1325971" indent="0">
              <a:buNone/>
              <a:defRPr sz="2600" b="1"/>
            </a:lvl3pPr>
            <a:lvl4pPr marL="1988957" indent="0">
              <a:buNone/>
              <a:defRPr sz="2300" b="1"/>
            </a:lvl4pPr>
            <a:lvl5pPr marL="2651943" indent="0">
              <a:buNone/>
              <a:defRPr sz="2300" b="1"/>
            </a:lvl5pPr>
            <a:lvl6pPr marL="3314929" indent="0">
              <a:buNone/>
              <a:defRPr sz="2300" b="1"/>
            </a:lvl6pPr>
            <a:lvl7pPr marL="3977914" indent="0">
              <a:buNone/>
              <a:defRPr sz="2300" b="1"/>
            </a:lvl7pPr>
            <a:lvl8pPr marL="4640900" indent="0">
              <a:buNone/>
              <a:defRPr sz="2300" b="1"/>
            </a:lvl8pPr>
            <a:lvl9pPr marL="5303886" indent="0">
              <a:buNone/>
              <a:defRPr sz="2300" b="1"/>
            </a:lvl9pPr>
          </a:lstStyle>
          <a:p>
            <a:pPr lvl="0"/>
            <a:r>
              <a:rPr lang="fr-FR"/>
              <a:t>Cliquez pour modifier les styles du texte du masque</a:t>
            </a:r>
          </a:p>
        </p:txBody>
      </p:sp>
      <p:sp>
        <p:nvSpPr>
          <p:cNvPr id="4" name="Espace réservé du contenu 3"/>
          <p:cNvSpPr>
            <a:spLocks noGrp="1"/>
          </p:cNvSpPr>
          <p:nvPr>
            <p:ph sz="half" idx="2"/>
          </p:nvPr>
        </p:nvSpPr>
        <p:spPr>
          <a:xfrm>
            <a:off x="1513443" y="13575852"/>
            <a:ext cx="13378386" cy="24664921"/>
          </a:xfrm>
        </p:spPr>
        <p:txBody>
          <a:bodyPr/>
          <a:lstStyle>
            <a:lvl1pPr>
              <a:defRPr sz="35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15381472" y="9581429"/>
            <a:ext cx="13385062" cy="3994423"/>
          </a:xfrm>
        </p:spPr>
        <p:txBody>
          <a:bodyPr anchor="b"/>
          <a:lstStyle>
            <a:lvl1pPr marL="0" indent="0">
              <a:buNone/>
              <a:defRPr sz="3500" b="1"/>
            </a:lvl1pPr>
            <a:lvl2pPr marL="662986" indent="0">
              <a:buNone/>
              <a:defRPr sz="2900" b="1"/>
            </a:lvl2pPr>
            <a:lvl3pPr marL="1325971" indent="0">
              <a:buNone/>
              <a:defRPr sz="2600" b="1"/>
            </a:lvl3pPr>
            <a:lvl4pPr marL="1988957" indent="0">
              <a:buNone/>
              <a:defRPr sz="2300" b="1"/>
            </a:lvl4pPr>
            <a:lvl5pPr marL="2651943" indent="0">
              <a:buNone/>
              <a:defRPr sz="2300" b="1"/>
            </a:lvl5pPr>
            <a:lvl6pPr marL="3314929" indent="0">
              <a:buNone/>
              <a:defRPr sz="2300" b="1"/>
            </a:lvl6pPr>
            <a:lvl7pPr marL="3977914" indent="0">
              <a:buNone/>
              <a:defRPr sz="2300" b="1"/>
            </a:lvl7pPr>
            <a:lvl8pPr marL="4640900" indent="0">
              <a:buNone/>
              <a:defRPr sz="2300" b="1"/>
            </a:lvl8pPr>
            <a:lvl9pPr marL="5303886" indent="0">
              <a:buNone/>
              <a:defRPr sz="2300" b="1"/>
            </a:lvl9pPr>
          </a:lstStyle>
          <a:p>
            <a:pPr lvl="0"/>
            <a:r>
              <a:rPr lang="fr-FR"/>
              <a:t>Cliquez pour modifier les styles du texte du masque</a:t>
            </a:r>
          </a:p>
        </p:txBody>
      </p:sp>
      <p:sp>
        <p:nvSpPr>
          <p:cNvPr id="6" name="Espace réservé du contenu 5"/>
          <p:cNvSpPr>
            <a:spLocks noGrp="1"/>
          </p:cNvSpPr>
          <p:nvPr>
            <p:ph sz="quarter" idx="4"/>
          </p:nvPr>
        </p:nvSpPr>
        <p:spPr>
          <a:xfrm>
            <a:off x="15381472" y="13575852"/>
            <a:ext cx="13385062" cy="24664921"/>
          </a:xfrm>
        </p:spPr>
        <p:txBody>
          <a:bodyPr/>
          <a:lstStyle>
            <a:lvl1pPr>
              <a:defRPr sz="35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BB13808-FF3C-644C-ACF3-C6E5FBE8D70A}"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61725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6303042" y="0"/>
            <a:ext cx="15063202" cy="5889003"/>
          </a:xfrm>
          <a:prstGeom prst="rect">
            <a:avLst/>
          </a:prstGeom>
        </p:spPr>
        <p:txBody>
          <a:bodyPr lIns="132597" tIns="66299" rIns="132597" bIns="66299"/>
          <a:lstStyle/>
          <a:p>
            <a:r>
              <a:rPr lang="fr-FR"/>
              <a:t>Cliquez et modifiez le titre</a:t>
            </a:r>
          </a:p>
        </p:txBody>
      </p:sp>
      <p:sp>
        <p:nvSpPr>
          <p:cNvPr id="3" name="Rectangle 4"/>
          <p:cNvSpPr>
            <a:spLocks noGrp="1" noChangeArrowheads="1"/>
          </p:cNvSpPr>
          <p:nvPr>
            <p:ph type="dt" sz="half" idx="10"/>
          </p:nvPr>
        </p:nvSpPr>
        <p:spPr>
          <a:ln/>
        </p:spPr>
        <p:txBody>
          <a:bodyPr/>
          <a:lstStyle>
            <a:lvl1pPr>
              <a:defRPr/>
            </a:lvl1pPr>
          </a:lstStyle>
          <a:p>
            <a:pPr>
              <a:defRPr/>
            </a:pPr>
            <a:endParaRPr lang="fr-FR"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A6C6AA2C-0AD8-784D-BE8D-579D4BFFF8C2}" type="slidenum">
              <a:rPr lang="fr-FR">
                <a:solidFill>
                  <a:srgbClr val="000000"/>
                </a:solidFill>
              </a:rPr>
              <a:pPr>
                <a:defRPr/>
              </a:pPr>
              <a:t>‹N°›</a:t>
            </a:fld>
            <a:endParaRPr lang="fr-FR">
              <a:solidFill>
                <a:srgbClr val="000000"/>
              </a:solidFill>
            </a:endParaRPr>
          </a:p>
        </p:txBody>
      </p:sp>
      <p:sp>
        <p:nvSpPr>
          <p:cNvPr id="7" name="Espace réservé du texte 6"/>
          <p:cNvSpPr>
            <a:spLocks noGrp="1"/>
          </p:cNvSpPr>
          <p:nvPr>
            <p:ph type="body" sz="quarter" idx="13"/>
          </p:nvPr>
        </p:nvSpPr>
        <p:spPr>
          <a:xfrm>
            <a:off x="16148098" y="7875588"/>
            <a:ext cx="13068000" cy="29522737"/>
          </a:xfrm>
        </p:spPr>
        <p:txBody>
          <a:bodyPr/>
          <a:lstStyle>
            <a:lvl1pPr algn="l">
              <a:defRPr sz="10200"/>
            </a:lvl1pPr>
            <a:lvl2pPr algn="l">
              <a:defRPr sz="9600"/>
            </a:lvl2pPr>
            <a:lvl3pPr algn="l">
              <a:defRPr sz="8800"/>
            </a:lvl3pPr>
            <a:lvl4pPr algn="l">
              <a:defRPr sz="8000"/>
            </a:lvl4pPr>
            <a:lvl5pPr algn="l">
              <a:defRPr sz="80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Espace réservé du texte 6"/>
          <p:cNvSpPr>
            <a:spLocks noGrp="1"/>
          </p:cNvSpPr>
          <p:nvPr>
            <p:ph type="body" sz="quarter" idx="14"/>
          </p:nvPr>
        </p:nvSpPr>
        <p:spPr>
          <a:xfrm>
            <a:off x="1322388" y="7875588"/>
            <a:ext cx="13068000" cy="29522737"/>
          </a:xfrm>
        </p:spPr>
        <p:txBody>
          <a:bodyPr/>
          <a:lstStyle>
            <a:lvl1pPr algn="l">
              <a:defRPr sz="10200"/>
            </a:lvl1pPr>
            <a:lvl2pPr algn="l">
              <a:defRPr sz="9600"/>
            </a:lvl2pPr>
            <a:lvl3pPr algn="l">
              <a:defRPr sz="8800"/>
            </a:lvl3pPr>
            <a:lvl4pPr algn="l">
              <a:defRPr sz="8000"/>
            </a:lvl4pPr>
            <a:lvl5pPr algn="l">
              <a:defRPr sz="80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2944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E38137D-E752-FC48-8FEA-6597468D75DC}"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370270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513442" y="1703471"/>
            <a:ext cx="9962011" cy="7255083"/>
          </a:xfrm>
          <a:prstGeom prst="rect">
            <a:avLst/>
          </a:prstGeom>
        </p:spPr>
        <p:txBody>
          <a:bodyPr lIns="132597" tIns="66299" rIns="132597" bIns="66299" anchor="b"/>
          <a:lstStyle>
            <a:lvl1pPr algn="l">
              <a:defRPr sz="2900" b="1"/>
            </a:lvl1pPr>
          </a:lstStyle>
          <a:p>
            <a:r>
              <a:rPr lang="fr-FR"/>
              <a:t>Cliquez et modifiez le titre</a:t>
            </a:r>
          </a:p>
        </p:txBody>
      </p:sp>
      <p:sp>
        <p:nvSpPr>
          <p:cNvPr id="3" name="Espace réservé du contenu 2"/>
          <p:cNvSpPr>
            <a:spLocks noGrp="1"/>
          </p:cNvSpPr>
          <p:nvPr>
            <p:ph idx="1"/>
          </p:nvPr>
        </p:nvSpPr>
        <p:spPr>
          <a:xfrm>
            <a:off x="11838236" y="1703470"/>
            <a:ext cx="16928297" cy="36537303"/>
          </a:xfrm>
        </p:spPr>
        <p:txBody>
          <a:bodyPr/>
          <a:lstStyle>
            <a:lvl1pPr>
              <a:defRPr sz="4600"/>
            </a:lvl1pPr>
            <a:lvl2pPr>
              <a:defRPr sz="4100"/>
            </a:lvl2pPr>
            <a:lvl3pPr>
              <a:defRPr sz="3500"/>
            </a:lvl3pPr>
            <a:lvl4pPr>
              <a:defRPr sz="2900"/>
            </a:lvl4pPr>
            <a:lvl5pPr>
              <a:defRPr sz="2900"/>
            </a:lvl5pPr>
            <a:lvl6pPr>
              <a:defRPr sz="2900"/>
            </a:lvl6pPr>
            <a:lvl7pPr>
              <a:defRPr sz="2900"/>
            </a:lvl7pPr>
            <a:lvl8pPr>
              <a:defRPr sz="2900"/>
            </a:lvl8pPr>
            <a:lvl9pPr>
              <a:defRPr sz="29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1513442" y="8958553"/>
            <a:ext cx="9962011" cy="29282219"/>
          </a:xfrm>
        </p:spPr>
        <p:txBody>
          <a:bodyPr/>
          <a:lstStyle>
            <a:lvl1pPr marL="0" indent="0">
              <a:buNone/>
              <a:defRPr sz="2000"/>
            </a:lvl1pPr>
            <a:lvl2pPr marL="662986" indent="0">
              <a:buNone/>
              <a:defRPr sz="1700"/>
            </a:lvl2pPr>
            <a:lvl3pPr marL="1325971" indent="0">
              <a:buNone/>
              <a:defRPr sz="1500"/>
            </a:lvl3pPr>
            <a:lvl4pPr marL="1988957" indent="0">
              <a:buNone/>
              <a:defRPr sz="1300"/>
            </a:lvl4pPr>
            <a:lvl5pPr marL="2651943" indent="0">
              <a:buNone/>
              <a:defRPr sz="1300"/>
            </a:lvl5pPr>
            <a:lvl6pPr marL="3314929" indent="0">
              <a:buNone/>
              <a:defRPr sz="1300"/>
            </a:lvl6pPr>
            <a:lvl7pPr marL="3977914" indent="0">
              <a:buNone/>
              <a:defRPr sz="1300"/>
            </a:lvl7pPr>
            <a:lvl8pPr marL="4640900" indent="0">
              <a:buNone/>
              <a:defRPr sz="1300"/>
            </a:lvl8pPr>
            <a:lvl9pPr marL="5303886" indent="0">
              <a:buNone/>
              <a:defRPr sz="13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E9C5191-D2ED-F84C-9257-0530A71945A8}"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120377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935810" y="29966440"/>
            <a:ext cx="18167984" cy="3536704"/>
          </a:xfrm>
          <a:prstGeom prst="rect">
            <a:avLst/>
          </a:prstGeom>
        </p:spPr>
        <p:txBody>
          <a:bodyPr lIns="132597" tIns="66299" rIns="132597" bIns="66299" anchor="b"/>
          <a:lstStyle>
            <a:lvl1pPr algn="l">
              <a:defRPr sz="2900" b="1"/>
            </a:lvl1pPr>
          </a:lstStyle>
          <a:p>
            <a:r>
              <a:rPr lang="fr-FR"/>
              <a:t>Cliquez et modifiez le titre</a:t>
            </a:r>
          </a:p>
        </p:txBody>
      </p:sp>
      <p:sp>
        <p:nvSpPr>
          <p:cNvPr id="3" name="Espace réservé pour une image  2"/>
          <p:cNvSpPr>
            <a:spLocks noGrp="1"/>
          </p:cNvSpPr>
          <p:nvPr>
            <p:ph type="pic" idx="1"/>
          </p:nvPr>
        </p:nvSpPr>
        <p:spPr>
          <a:xfrm>
            <a:off x="5935810" y="3824550"/>
            <a:ext cx="18167984" cy="25686530"/>
          </a:xfrm>
        </p:spPr>
        <p:txBody>
          <a:bodyPr/>
          <a:lstStyle>
            <a:lvl1pPr marL="0" indent="0">
              <a:buNone/>
              <a:defRPr sz="4600"/>
            </a:lvl1pPr>
            <a:lvl2pPr marL="662986" indent="0">
              <a:buNone/>
              <a:defRPr sz="4100"/>
            </a:lvl2pPr>
            <a:lvl3pPr marL="1325971" indent="0">
              <a:buNone/>
              <a:defRPr sz="3500"/>
            </a:lvl3pPr>
            <a:lvl4pPr marL="1988957" indent="0">
              <a:buNone/>
              <a:defRPr sz="2900"/>
            </a:lvl4pPr>
            <a:lvl5pPr marL="2651943" indent="0">
              <a:buNone/>
              <a:defRPr sz="2900"/>
            </a:lvl5pPr>
            <a:lvl6pPr marL="3314929" indent="0">
              <a:buNone/>
              <a:defRPr sz="2900"/>
            </a:lvl6pPr>
            <a:lvl7pPr marL="3977914" indent="0">
              <a:buNone/>
              <a:defRPr sz="2900"/>
            </a:lvl7pPr>
            <a:lvl8pPr marL="4640900" indent="0">
              <a:buNone/>
              <a:defRPr sz="2900"/>
            </a:lvl8pPr>
            <a:lvl9pPr marL="5303886" indent="0">
              <a:buNone/>
              <a:defRPr sz="2900"/>
            </a:lvl9pPr>
          </a:lstStyle>
          <a:p>
            <a:pPr lvl="0"/>
            <a:endParaRPr lang="fr-FR" noProof="0"/>
          </a:p>
        </p:txBody>
      </p:sp>
      <p:sp>
        <p:nvSpPr>
          <p:cNvPr id="4" name="Espace réservé du texte 3"/>
          <p:cNvSpPr>
            <a:spLocks noGrp="1"/>
          </p:cNvSpPr>
          <p:nvPr>
            <p:ph type="body" sz="half" idx="2"/>
          </p:nvPr>
        </p:nvSpPr>
        <p:spPr>
          <a:xfrm>
            <a:off x="5935810" y="33503145"/>
            <a:ext cx="18167984" cy="5025472"/>
          </a:xfrm>
        </p:spPr>
        <p:txBody>
          <a:bodyPr/>
          <a:lstStyle>
            <a:lvl1pPr marL="0" indent="0">
              <a:buNone/>
              <a:defRPr sz="2000"/>
            </a:lvl1pPr>
            <a:lvl2pPr marL="662986" indent="0">
              <a:buNone/>
              <a:defRPr sz="1700"/>
            </a:lvl2pPr>
            <a:lvl3pPr marL="1325971" indent="0">
              <a:buNone/>
              <a:defRPr sz="1500"/>
            </a:lvl3pPr>
            <a:lvl4pPr marL="1988957" indent="0">
              <a:buNone/>
              <a:defRPr sz="1300"/>
            </a:lvl4pPr>
            <a:lvl5pPr marL="2651943" indent="0">
              <a:buNone/>
              <a:defRPr sz="1300"/>
            </a:lvl5pPr>
            <a:lvl6pPr marL="3314929" indent="0">
              <a:buNone/>
              <a:defRPr sz="1300"/>
            </a:lvl6pPr>
            <a:lvl7pPr marL="3977914" indent="0">
              <a:buNone/>
              <a:defRPr sz="1300"/>
            </a:lvl7pPr>
            <a:lvl8pPr marL="4640900" indent="0">
              <a:buNone/>
              <a:defRPr sz="1300"/>
            </a:lvl8pPr>
            <a:lvl9pPr marL="5303886" indent="0">
              <a:buNone/>
              <a:defRPr sz="13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fr-F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255D1FD-F75C-6249-98BA-B26D0352989A}" type="slidenum">
              <a:rPr lang="fr-FR">
                <a:solidFill>
                  <a:srgbClr val="000000"/>
                </a:solidFill>
              </a:rPr>
              <a:pPr>
                <a:defRPr/>
              </a:pPr>
              <a:t>‹N°›</a:t>
            </a:fld>
            <a:endParaRPr lang="fr-FR">
              <a:solidFill>
                <a:srgbClr val="000000"/>
              </a:solidFill>
            </a:endParaRPr>
          </a:p>
        </p:txBody>
      </p:sp>
    </p:spTree>
    <p:extLst>
      <p:ext uri="{BB962C8B-B14F-4D97-AF65-F5344CB8AC3E}">
        <p14:creationId xmlns:p14="http://schemas.microsoft.com/office/powerpoint/2010/main" val="155711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2270164" y="12367852"/>
            <a:ext cx="25739648" cy="25684171"/>
          </a:xfrm>
          <a:prstGeom prst="rect">
            <a:avLst/>
          </a:prstGeom>
          <a:noFill/>
          <a:ln w="9525">
            <a:noFill/>
            <a:miter lim="800000"/>
            <a:headEnd/>
            <a:tailEnd/>
          </a:ln>
        </p:spPr>
        <p:txBody>
          <a:bodyPr vert="horz" wrap="square" lIns="417642" tIns="208820" rIns="417642" bIns="208820" numCol="1" anchor="t" anchorCtr="0" compatLnSpc="1">
            <a:prstTxWarp prst="textNoShape">
              <a:avLst/>
            </a:prstTxWarp>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Rectangle 4"/>
          <p:cNvSpPr>
            <a:spLocks noGrp="1" noChangeArrowheads="1"/>
          </p:cNvSpPr>
          <p:nvPr>
            <p:ph type="dt" sz="half" idx="2"/>
          </p:nvPr>
        </p:nvSpPr>
        <p:spPr bwMode="auto">
          <a:xfrm>
            <a:off x="2270164" y="39002853"/>
            <a:ext cx="6309720" cy="2854845"/>
          </a:xfrm>
          <a:prstGeom prst="rect">
            <a:avLst/>
          </a:prstGeom>
          <a:noFill/>
          <a:ln w="9525">
            <a:noFill/>
            <a:miter lim="800000"/>
            <a:headEnd/>
            <a:tailEnd/>
          </a:ln>
        </p:spPr>
        <p:txBody>
          <a:bodyPr vert="horz" wrap="square" lIns="417642" tIns="208820" rIns="417642" bIns="208820" numCol="1" anchor="t" anchorCtr="0" compatLnSpc="1">
            <a:prstTxWarp prst="textNoShape">
              <a:avLst/>
            </a:prstTxWarp>
          </a:bodyPr>
          <a:lstStyle>
            <a:lvl1pPr>
              <a:defRPr sz="6400"/>
            </a:lvl1pPr>
          </a:lstStyle>
          <a:p>
            <a:pPr defTabSz="914400" eaLnBrk="0" fontAlgn="base" hangingPunct="0">
              <a:spcBef>
                <a:spcPct val="0"/>
              </a:spcBef>
              <a:spcAft>
                <a:spcPct val="0"/>
              </a:spcAft>
              <a:defRPr/>
            </a:pPr>
            <a:endParaRPr lang="fr-FR">
              <a:solidFill>
                <a:srgbClr val="000000"/>
              </a:solidFill>
              <a:cs typeface="Arial" charset="0"/>
            </a:endParaRPr>
          </a:p>
        </p:txBody>
      </p:sp>
      <p:sp>
        <p:nvSpPr>
          <p:cNvPr id="1029" name="Rectangle 5"/>
          <p:cNvSpPr>
            <a:spLocks noGrp="1" noChangeArrowheads="1"/>
          </p:cNvSpPr>
          <p:nvPr>
            <p:ph type="ftr" sz="quarter" idx="3"/>
          </p:nvPr>
        </p:nvSpPr>
        <p:spPr bwMode="auto">
          <a:xfrm>
            <a:off x="10344824" y="39002853"/>
            <a:ext cx="9590328" cy="2854845"/>
          </a:xfrm>
          <a:prstGeom prst="rect">
            <a:avLst/>
          </a:prstGeom>
          <a:noFill/>
          <a:ln w="9525">
            <a:noFill/>
            <a:miter lim="800000"/>
            <a:headEnd/>
            <a:tailEnd/>
          </a:ln>
        </p:spPr>
        <p:txBody>
          <a:bodyPr vert="horz" wrap="square" lIns="417642" tIns="208820" rIns="417642" bIns="208820" numCol="1" anchor="t" anchorCtr="0" compatLnSpc="1">
            <a:prstTxWarp prst="textNoShape">
              <a:avLst/>
            </a:prstTxWarp>
          </a:bodyPr>
          <a:lstStyle>
            <a:lvl1pPr algn="ctr">
              <a:defRPr sz="6400"/>
            </a:lvl1pPr>
          </a:lstStyle>
          <a:p>
            <a:pPr defTabSz="914400" eaLnBrk="0" fontAlgn="base" hangingPunct="0">
              <a:spcBef>
                <a:spcPct val="0"/>
              </a:spcBef>
              <a:spcAft>
                <a:spcPct val="0"/>
              </a:spcAft>
              <a:defRPr/>
            </a:pPr>
            <a:endParaRPr lang="fr-FR">
              <a:solidFill>
                <a:srgbClr val="000000"/>
              </a:solidFill>
              <a:cs typeface="Arial" charset="0"/>
            </a:endParaRPr>
          </a:p>
        </p:txBody>
      </p:sp>
      <p:sp>
        <p:nvSpPr>
          <p:cNvPr id="1030" name="Rectangle 6"/>
          <p:cNvSpPr>
            <a:spLocks noGrp="1" noChangeArrowheads="1"/>
          </p:cNvSpPr>
          <p:nvPr>
            <p:ph type="sldNum" sz="quarter" idx="4"/>
          </p:nvPr>
        </p:nvSpPr>
        <p:spPr bwMode="auto">
          <a:xfrm>
            <a:off x="21700092" y="39002853"/>
            <a:ext cx="6309720" cy="2854845"/>
          </a:xfrm>
          <a:prstGeom prst="rect">
            <a:avLst/>
          </a:prstGeom>
          <a:noFill/>
          <a:ln w="9525">
            <a:noFill/>
            <a:miter lim="800000"/>
            <a:headEnd/>
            <a:tailEnd/>
          </a:ln>
        </p:spPr>
        <p:txBody>
          <a:bodyPr vert="horz" wrap="square" lIns="417642" tIns="208820" rIns="417642" bIns="208820" numCol="1" anchor="t" anchorCtr="0" compatLnSpc="1">
            <a:prstTxWarp prst="textNoShape">
              <a:avLst/>
            </a:prstTxWarp>
          </a:bodyPr>
          <a:lstStyle>
            <a:lvl1pPr algn="r">
              <a:defRPr sz="6400"/>
            </a:lvl1pPr>
          </a:lstStyle>
          <a:p>
            <a:pPr defTabSz="914400" eaLnBrk="0" fontAlgn="base" hangingPunct="0">
              <a:spcBef>
                <a:spcPct val="0"/>
              </a:spcBef>
              <a:spcAft>
                <a:spcPct val="0"/>
              </a:spcAft>
              <a:defRPr/>
            </a:pPr>
            <a:fld id="{B3971F9F-AC45-D34C-B6A5-6AD08EB9FF72}" type="slidenum">
              <a:rPr lang="fr-FR">
                <a:solidFill>
                  <a:srgbClr val="000000"/>
                </a:solidFill>
                <a:cs typeface="Arial" charset="0"/>
              </a:rPr>
              <a:pPr defTabSz="914400" eaLnBrk="0" fontAlgn="base" hangingPunct="0">
                <a:spcBef>
                  <a:spcPct val="0"/>
                </a:spcBef>
                <a:spcAft>
                  <a:spcPct val="0"/>
                </a:spcAft>
                <a:defRPr/>
              </a:pPr>
              <a:t>‹N°›</a:t>
            </a:fld>
            <a:endParaRPr lang="fr-FR">
              <a:solidFill>
                <a:srgbClr val="000000"/>
              </a:solidFill>
              <a:cs typeface="Arial" charset="0"/>
            </a:endParaRPr>
          </a:p>
        </p:txBody>
      </p:sp>
      <p:sp>
        <p:nvSpPr>
          <p:cNvPr id="29" name="Rectangle 28"/>
          <p:cNvSpPr/>
          <p:nvPr/>
        </p:nvSpPr>
        <p:spPr bwMode="auto">
          <a:xfrm rot="16200000">
            <a:off x="17156530" y="29680361"/>
            <a:ext cx="1920532" cy="24326359"/>
          </a:xfrm>
          <a:prstGeom prst="rect">
            <a:avLst/>
          </a:prstGeom>
          <a:solidFill>
            <a:srgbClr val="C5C5C5"/>
          </a:solidFill>
          <a:ln>
            <a:noFill/>
          </a:ln>
          <a:effectLst/>
        </p:spPr>
        <p:style>
          <a:lnRef idx="1">
            <a:schemeClr val="accent1"/>
          </a:lnRef>
          <a:fillRef idx="3">
            <a:schemeClr val="accent1"/>
          </a:fillRef>
          <a:effectRef idx="2">
            <a:schemeClr val="accent1"/>
          </a:effectRef>
          <a:fontRef idx="minor">
            <a:schemeClr val="lt1"/>
          </a:fontRef>
        </p:style>
      </p:sp>
      <p:grpSp>
        <p:nvGrpSpPr>
          <p:cNvPr id="19" name="Grouper 18"/>
          <p:cNvGrpSpPr/>
          <p:nvPr/>
        </p:nvGrpSpPr>
        <p:grpSpPr>
          <a:xfrm>
            <a:off x="1" y="40883275"/>
            <a:ext cx="6806039" cy="1920532"/>
            <a:chOff x="0" y="27508200"/>
            <a:chExt cx="4246563" cy="1292225"/>
          </a:xfrm>
        </p:grpSpPr>
        <p:sp>
          <p:nvSpPr>
            <p:cNvPr id="26" name="Rectangle 25"/>
            <p:cNvSpPr/>
            <p:nvPr userDrawn="1"/>
          </p:nvSpPr>
          <p:spPr bwMode="auto">
            <a:xfrm rot="16200000">
              <a:off x="61119" y="27447081"/>
              <a:ext cx="1292225" cy="1414463"/>
            </a:xfrm>
            <a:prstGeom prst="rect">
              <a:avLst/>
            </a:prstGeom>
            <a:solidFill>
              <a:srgbClr val="1C159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p:cNvSpPr/>
            <p:nvPr userDrawn="1"/>
          </p:nvSpPr>
          <p:spPr bwMode="auto">
            <a:xfrm rot="16200000">
              <a:off x="1476375" y="27446288"/>
              <a:ext cx="1292225" cy="14160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userDrawn="1"/>
          </p:nvSpPr>
          <p:spPr bwMode="auto">
            <a:xfrm rot="16200000">
              <a:off x="2892425" y="27446288"/>
              <a:ext cx="1292225" cy="1416050"/>
            </a:xfrm>
            <a:prstGeom prst="rect">
              <a:avLst/>
            </a:prstGeom>
            <a:solidFill>
              <a:srgbClr val="6D5047"/>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9336797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175889" rtl="0" eaLnBrk="0" fontAlgn="base" hangingPunct="0">
        <a:spcBef>
          <a:spcPct val="0"/>
        </a:spcBef>
        <a:spcAft>
          <a:spcPct val="0"/>
        </a:spcAft>
        <a:defRPr sz="8300">
          <a:solidFill>
            <a:schemeClr val="bg1"/>
          </a:solidFill>
          <a:latin typeface="+mj-lt"/>
          <a:ea typeface="+mj-ea"/>
          <a:cs typeface="+mj-cs"/>
        </a:defRPr>
      </a:lvl1pPr>
      <a:lvl2pPr algn="l" defTabSz="4175889" rtl="0" eaLnBrk="0" fontAlgn="base" hangingPunct="0">
        <a:spcBef>
          <a:spcPct val="0"/>
        </a:spcBef>
        <a:spcAft>
          <a:spcPct val="0"/>
        </a:spcAft>
        <a:defRPr sz="8300">
          <a:solidFill>
            <a:schemeClr val="bg1"/>
          </a:solidFill>
          <a:latin typeface="Arial Bold" pitchFamily="80" charset="0"/>
          <a:ea typeface="ヒラギノ角ゴ Pro W3" charset="-128"/>
          <a:cs typeface="ヒラギノ角ゴ Pro W3" charset="-128"/>
        </a:defRPr>
      </a:lvl2pPr>
      <a:lvl3pPr algn="l" defTabSz="4175889" rtl="0" eaLnBrk="0" fontAlgn="base" hangingPunct="0">
        <a:spcBef>
          <a:spcPct val="0"/>
        </a:spcBef>
        <a:spcAft>
          <a:spcPct val="0"/>
        </a:spcAft>
        <a:defRPr sz="8300">
          <a:solidFill>
            <a:schemeClr val="bg1"/>
          </a:solidFill>
          <a:latin typeface="Arial Bold" pitchFamily="80" charset="0"/>
          <a:ea typeface="ヒラギノ角ゴ Pro W3" charset="-128"/>
          <a:cs typeface="ヒラギノ角ゴ Pro W3" charset="-128"/>
        </a:defRPr>
      </a:lvl3pPr>
      <a:lvl4pPr algn="l" defTabSz="4175889" rtl="0" eaLnBrk="0" fontAlgn="base" hangingPunct="0">
        <a:spcBef>
          <a:spcPct val="0"/>
        </a:spcBef>
        <a:spcAft>
          <a:spcPct val="0"/>
        </a:spcAft>
        <a:defRPr sz="8300">
          <a:solidFill>
            <a:schemeClr val="bg1"/>
          </a:solidFill>
          <a:latin typeface="Arial Bold" pitchFamily="80" charset="0"/>
          <a:ea typeface="ヒラギノ角ゴ Pro W3" charset="-128"/>
          <a:cs typeface="ヒラギノ角ゴ Pro W3" charset="-128"/>
        </a:defRPr>
      </a:lvl4pPr>
      <a:lvl5pPr algn="l" defTabSz="4175889" rtl="0" eaLnBrk="0" fontAlgn="base" hangingPunct="0">
        <a:spcBef>
          <a:spcPct val="0"/>
        </a:spcBef>
        <a:spcAft>
          <a:spcPct val="0"/>
        </a:spcAft>
        <a:defRPr sz="8300">
          <a:solidFill>
            <a:schemeClr val="bg1"/>
          </a:solidFill>
          <a:latin typeface="Arial Bold" pitchFamily="80" charset="0"/>
          <a:ea typeface="ヒラギノ角ゴ Pro W3" charset="-128"/>
          <a:cs typeface="ヒラギノ角ゴ Pro W3" charset="-128"/>
        </a:defRPr>
      </a:lvl5pPr>
      <a:lvl6pPr marL="662986" algn="l" defTabSz="4175889" rtl="0" fontAlgn="base">
        <a:spcBef>
          <a:spcPct val="0"/>
        </a:spcBef>
        <a:spcAft>
          <a:spcPct val="0"/>
        </a:spcAft>
        <a:defRPr sz="8300">
          <a:solidFill>
            <a:schemeClr val="bg1"/>
          </a:solidFill>
          <a:latin typeface="Arial Bold" pitchFamily="80" charset="0"/>
          <a:ea typeface="ヒラギノ角ゴ Pro W3" charset="-128"/>
          <a:cs typeface="ヒラギノ角ゴ Pro W3" charset="-128"/>
        </a:defRPr>
      </a:lvl6pPr>
      <a:lvl7pPr marL="1325971" algn="l" defTabSz="4175889" rtl="0" fontAlgn="base">
        <a:spcBef>
          <a:spcPct val="0"/>
        </a:spcBef>
        <a:spcAft>
          <a:spcPct val="0"/>
        </a:spcAft>
        <a:defRPr sz="8300">
          <a:solidFill>
            <a:schemeClr val="bg1"/>
          </a:solidFill>
          <a:latin typeface="Arial Bold" pitchFamily="80" charset="0"/>
          <a:ea typeface="ヒラギノ角ゴ Pro W3" charset="-128"/>
          <a:cs typeface="ヒラギノ角ゴ Pro W3" charset="-128"/>
        </a:defRPr>
      </a:lvl7pPr>
      <a:lvl8pPr marL="1988957" algn="l" defTabSz="4175889" rtl="0" fontAlgn="base">
        <a:spcBef>
          <a:spcPct val="0"/>
        </a:spcBef>
        <a:spcAft>
          <a:spcPct val="0"/>
        </a:spcAft>
        <a:defRPr sz="8300">
          <a:solidFill>
            <a:schemeClr val="bg1"/>
          </a:solidFill>
          <a:latin typeface="Arial Bold" pitchFamily="80" charset="0"/>
          <a:ea typeface="ヒラギノ角ゴ Pro W3" charset="-128"/>
          <a:cs typeface="ヒラギノ角ゴ Pro W3" charset="-128"/>
        </a:defRPr>
      </a:lvl8pPr>
      <a:lvl9pPr marL="2651943" algn="l" defTabSz="4175889" rtl="0" fontAlgn="base">
        <a:spcBef>
          <a:spcPct val="0"/>
        </a:spcBef>
        <a:spcAft>
          <a:spcPct val="0"/>
        </a:spcAft>
        <a:defRPr sz="8300">
          <a:solidFill>
            <a:schemeClr val="bg1"/>
          </a:solidFill>
          <a:latin typeface="Arial Bold" pitchFamily="80" charset="0"/>
          <a:ea typeface="ヒラギノ角ゴ Pro W3" charset="-128"/>
          <a:cs typeface="ヒラギノ角ゴ Pro W3" charset="-128"/>
        </a:defRPr>
      </a:lvl9pPr>
    </p:titleStyle>
    <p:bodyStyle>
      <a:lvl1pPr marL="1565383" indent="-1565383" algn="l" defTabSz="4175889" rtl="0" eaLnBrk="0" fontAlgn="base" hangingPunct="0">
        <a:spcBef>
          <a:spcPct val="20000"/>
        </a:spcBef>
        <a:spcAft>
          <a:spcPct val="0"/>
        </a:spcAft>
        <a:buChar char="•"/>
        <a:defRPr sz="14600">
          <a:solidFill>
            <a:schemeClr val="tx1"/>
          </a:solidFill>
          <a:latin typeface="+mn-lt"/>
          <a:ea typeface="+mn-ea"/>
          <a:cs typeface="+mn-cs"/>
        </a:defRPr>
      </a:lvl1pPr>
      <a:lvl2pPr marL="3393198" indent="-1305254" algn="l" defTabSz="4175889" rtl="0" eaLnBrk="0" fontAlgn="base" hangingPunct="0">
        <a:spcBef>
          <a:spcPct val="20000"/>
        </a:spcBef>
        <a:spcAft>
          <a:spcPct val="0"/>
        </a:spcAft>
        <a:buChar char="–"/>
        <a:defRPr sz="12800">
          <a:solidFill>
            <a:schemeClr val="tx1"/>
          </a:solidFill>
          <a:latin typeface="+mn-lt"/>
          <a:ea typeface="+mn-ea"/>
        </a:defRPr>
      </a:lvl2pPr>
      <a:lvl3pPr marL="5221013" indent="-1045123" algn="l" defTabSz="4175889" rtl="0" eaLnBrk="0" fontAlgn="base" hangingPunct="0">
        <a:spcBef>
          <a:spcPct val="20000"/>
        </a:spcBef>
        <a:spcAft>
          <a:spcPct val="0"/>
        </a:spcAft>
        <a:buChar char="•"/>
        <a:defRPr sz="11000">
          <a:solidFill>
            <a:schemeClr val="tx1"/>
          </a:solidFill>
          <a:latin typeface="+mn-lt"/>
          <a:ea typeface="+mn-ea"/>
        </a:defRPr>
      </a:lvl3pPr>
      <a:lvl4pPr marL="7308958" indent="-1045123" algn="l" defTabSz="4175889" rtl="0" eaLnBrk="0" fontAlgn="base" hangingPunct="0">
        <a:spcBef>
          <a:spcPct val="20000"/>
        </a:spcBef>
        <a:spcAft>
          <a:spcPct val="0"/>
        </a:spcAft>
        <a:buChar char="–"/>
        <a:defRPr sz="9100">
          <a:solidFill>
            <a:schemeClr val="tx1"/>
          </a:solidFill>
          <a:latin typeface="+mn-lt"/>
          <a:ea typeface="+mn-ea"/>
        </a:defRPr>
      </a:lvl4pPr>
      <a:lvl5pPr marL="9396902" indent="-1045123" algn="l" defTabSz="4175889" rtl="0" eaLnBrk="0" fontAlgn="base" hangingPunct="0">
        <a:spcBef>
          <a:spcPct val="20000"/>
        </a:spcBef>
        <a:spcAft>
          <a:spcPct val="0"/>
        </a:spcAft>
        <a:buChar char="»"/>
        <a:defRPr sz="9100">
          <a:solidFill>
            <a:schemeClr val="tx1"/>
          </a:solidFill>
          <a:latin typeface="+mn-lt"/>
          <a:ea typeface="+mn-ea"/>
        </a:defRPr>
      </a:lvl5pPr>
      <a:lvl6pPr marL="10059887" indent="-1045123" algn="l" defTabSz="4175889" rtl="0" fontAlgn="base">
        <a:spcBef>
          <a:spcPct val="20000"/>
        </a:spcBef>
        <a:spcAft>
          <a:spcPct val="0"/>
        </a:spcAft>
        <a:buChar char="»"/>
        <a:defRPr sz="9100">
          <a:solidFill>
            <a:schemeClr val="tx1"/>
          </a:solidFill>
          <a:latin typeface="+mn-lt"/>
          <a:ea typeface="+mn-ea"/>
        </a:defRPr>
      </a:lvl6pPr>
      <a:lvl7pPr marL="10722873" indent="-1045123" algn="l" defTabSz="4175889" rtl="0" fontAlgn="base">
        <a:spcBef>
          <a:spcPct val="20000"/>
        </a:spcBef>
        <a:spcAft>
          <a:spcPct val="0"/>
        </a:spcAft>
        <a:buChar char="»"/>
        <a:defRPr sz="9100">
          <a:solidFill>
            <a:schemeClr val="tx1"/>
          </a:solidFill>
          <a:latin typeface="+mn-lt"/>
          <a:ea typeface="+mn-ea"/>
        </a:defRPr>
      </a:lvl7pPr>
      <a:lvl8pPr marL="11385859" indent="-1045123" algn="l" defTabSz="4175889" rtl="0" fontAlgn="base">
        <a:spcBef>
          <a:spcPct val="20000"/>
        </a:spcBef>
        <a:spcAft>
          <a:spcPct val="0"/>
        </a:spcAft>
        <a:buChar char="»"/>
        <a:defRPr sz="9100">
          <a:solidFill>
            <a:schemeClr val="tx1"/>
          </a:solidFill>
          <a:latin typeface="+mn-lt"/>
          <a:ea typeface="+mn-ea"/>
        </a:defRPr>
      </a:lvl8pPr>
      <a:lvl9pPr marL="12048845" indent="-1045123" algn="l" defTabSz="4175889" rtl="0" fontAlgn="base">
        <a:spcBef>
          <a:spcPct val="20000"/>
        </a:spcBef>
        <a:spcAft>
          <a:spcPct val="0"/>
        </a:spcAft>
        <a:buChar char="»"/>
        <a:defRPr sz="9100">
          <a:solidFill>
            <a:schemeClr val="tx1"/>
          </a:solidFill>
          <a:latin typeface="+mn-lt"/>
          <a:ea typeface="+mn-ea"/>
        </a:defRPr>
      </a:lvl9pPr>
    </p:bodyStyle>
    <p:otherStyle>
      <a:defPPr>
        <a:defRPr lang="fr-FR"/>
      </a:defPPr>
      <a:lvl1pPr marL="0" algn="l" defTabSz="662986" rtl="0" eaLnBrk="1" latinLnBrk="0" hangingPunct="1">
        <a:defRPr sz="2600" kern="1200">
          <a:solidFill>
            <a:schemeClr val="tx1"/>
          </a:solidFill>
          <a:latin typeface="+mn-lt"/>
          <a:ea typeface="+mn-ea"/>
          <a:cs typeface="+mn-cs"/>
        </a:defRPr>
      </a:lvl1pPr>
      <a:lvl2pPr marL="662986" algn="l" defTabSz="662986" rtl="0" eaLnBrk="1" latinLnBrk="0" hangingPunct="1">
        <a:defRPr sz="2600" kern="1200">
          <a:solidFill>
            <a:schemeClr val="tx1"/>
          </a:solidFill>
          <a:latin typeface="+mn-lt"/>
          <a:ea typeface="+mn-ea"/>
          <a:cs typeface="+mn-cs"/>
        </a:defRPr>
      </a:lvl2pPr>
      <a:lvl3pPr marL="1325971" algn="l" defTabSz="662986" rtl="0" eaLnBrk="1" latinLnBrk="0" hangingPunct="1">
        <a:defRPr sz="2600" kern="1200">
          <a:solidFill>
            <a:schemeClr val="tx1"/>
          </a:solidFill>
          <a:latin typeface="+mn-lt"/>
          <a:ea typeface="+mn-ea"/>
          <a:cs typeface="+mn-cs"/>
        </a:defRPr>
      </a:lvl3pPr>
      <a:lvl4pPr marL="1988957" algn="l" defTabSz="662986" rtl="0" eaLnBrk="1" latinLnBrk="0" hangingPunct="1">
        <a:defRPr sz="2600" kern="1200">
          <a:solidFill>
            <a:schemeClr val="tx1"/>
          </a:solidFill>
          <a:latin typeface="+mn-lt"/>
          <a:ea typeface="+mn-ea"/>
          <a:cs typeface="+mn-cs"/>
        </a:defRPr>
      </a:lvl4pPr>
      <a:lvl5pPr marL="2651943" algn="l" defTabSz="662986" rtl="0" eaLnBrk="1" latinLnBrk="0" hangingPunct="1">
        <a:defRPr sz="2600" kern="1200">
          <a:solidFill>
            <a:schemeClr val="tx1"/>
          </a:solidFill>
          <a:latin typeface="+mn-lt"/>
          <a:ea typeface="+mn-ea"/>
          <a:cs typeface="+mn-cs"/>
        </a:defRPr>
      </a:lvl5pPr>
      <a:lvl6pPr marL="3314929" algn="l" defTabSz="662986" rtl="0" eaLnBrk="1" latinLnBrk="0" hangingPunct="1">
        <a:defRPr sz="2600" kern="1200">
          <a:solidFill>
            <a:schemeClr val="tx1"/>
          </a:solidFill>
          <a:latin typeface="+mn-lt"/>
          <a:ea typeface="+mn-ea"/>
          <a:cs typeface="+mn-cs"/>
        </a:defRPr>
      </a:lvl6pPr>
      <a:lvl7pPr marL="3977914" algn="l" defTabSz="662986" rtl="0" eaLnBrk="1" latinLnBrk="0" hangingPunct="1">
        <a:defRPr sz="2600" kern="1200">
          <a:solidFill>
            <a:schemeClr val="tx1"/>
          </a:solidFill>
          <a:latin typeface="+mn-lt"/>
          <a:ea typeface="+mn-ea"/>
          <a:cs typeface="+mn-cs"/>
        </a:defRPr>
      </a:lvl7pPr>
      <a:lvl8pPr marL="4640900" algn="l" defTabSz="662986" rtl="0" eaLnBrk="1" latinLnBrk="0" hangingPunct="1">
        <a:defRPr sz="2600" kern="1200">
          <a:solidFill>
            <a:schemeClr val="tx1"/>
          </a:solidFill>
          <a:latin typeface="+mn-lt"/>
          <a:ea typeface="+mn-ea"/>
          <a:cs typeface="+mn-cs"/>
        </a:defRPr>
      </a:lvl8pPr>
      <a:lvl9pPr marL="5303886" algn="l" defTabSz="662986"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diagramLayout" Target="../diagrams/layout1.xml"/><Relationship Id="rId12"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diagramData" Target="../diagrams/data1.xml"/><Relationship Id="rId11" Type="http://schemas.openxmlformats.org/officeDocument/2006/relationships/image" Target="../media/image4.png"/><Relationship Id="rId5" Type="http://schemas.openxmlformats.org/officeDocument/2006/relationships/image" Target="../media/image3.png"/><Relationship Id="rId15" Type="http://schemas.openxmlformats.org/officeDocument/2006/relationships/image" Target="../media/image8.png"/><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0" y="2"/>
            <a:ext cx="21473075" cy="5884285"/>
            <a:chOff x="0" y="0"/>
            <a:chExt cx="9648" cy="2494"/>
          </a:xfrm>
          <a:solidFill>
            <a:schemeClr val="bg1">
              <a:lumMod val="85000"/>
            </a:schemeClr>
          </a:solidFill>
        </p:grpSpPr>
        <p:grpSp>
          <p:nvGrpSpPr>
            <p:cNvPr id="3" name="Group 10"/>
            <p:cNvGrpSpPr>
              <a:grpSpLocks/>
            </p:cNvGrpSpPr>
            <p:nvPr/>
          </p:nvGrpSpPr>
          <p:grpSpPr bwMode="auto">
            <a:xfrm>
              <a:off x="0" y="0"/>
              <a:ext cx="9648" cy="2494"/>
              <a:chOff x="0" y="0"/>
              <a:chExt cx="9648" cy="2494"/>
            </a:xfrm>
            <a:grpFill/>
          </p:grpSpPr>
          <p:sp>
            <p:nvSpPr>
              <p:cNvPr id="77" name="AutoShape 8"/>
              <p:cNvSpPr>
                <a:spLocks noChangeArrowheads="1"/>
              </p:cNvSpPr>
              <p:nvPr/>
            </p:nvSpPr>
            <p:spPr bwMode="auto">
              <a:xfrm>
                <a:off x="2736" y="0"/>
                <a:ext cx="6912" cy="2494"/>
              </a:xfrm>
              <a:prstGeom prst="roundRect">
                <a:avLst>
                  <a:gd name="adj" fmla="val 16667"/>
                </a:avLst>
              </a:prstGeom>
              <a:grpFill/>
              <a:ln w="9525">
                <a:noFill/>
                <a:round/>
                <a:headEnd/>
                <a:tailEnd/>
              </a:ln>
            </p:spPr>
            <p:txBody>
              <a:bodyPr wrap="none" anchor="ctr">
                <a:prstTxWarp prst="textNoShape">
                  <a:avLst/>
                </a:prstTxWarp>
              </a:bodyPr>
              <a:lstStyle/>
              <a:p>
                <a:pPr defTabSz="914400" eaLnBrk="0" fontAlgn="base" hangingPunct="0">
                  <a:spcBef>
                    <a:spcPct val="0"/>
                  </a:spcBef>
                  <a:spcAft>
                    <a:spcPct val="0"/>
                  </a:spcAft>
                  <a:defRPr/>
                </a:pPr>
                <a:endParaRPr lang="fr-FR" sz="3500">
                  <a:solidFill>
                    <a:srgbClr val="000000"/>
                  </a:solidFill>
                  <a:cs typeface="Arial" charset="0"/>
                </a:endParaRPr>
              </a:p>
            </p:txBody>
          </p:sp>
          <p:sp>
            <p:nvSpPr>
              <p:cNvPr id="78" name="Rectangle 9"/>
              <p:cNvSpPr>
                <a:spLocks noChangeArrowheads="1"/>
              </p:cNvSpPr>
              <p:nvPr/>
            </p:nvSpPr>
            <p:spPr bwMode="auto">
              <a:xfrm>
                <a:off x="0" y="0"/>
                <a:ext cx="3401" cy="2494"/>
              </a:xfrm>
              <a:prstGeom prst="rect">
                <a:avLst/>
              </a:prstGeom>
              <a:grp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defRPr/>
                </a:pPr>
                <a:endParaRPr lang="fr-FR" sz="3500" dirty="0">
                  <a:solidFill>
                    <a:srgbClr val="000000"/>
                  </a:solidFill>
                  <a:cs typeface="Arial" charset="0"/>
                </a:endParaRPr>
              </a:p>
            </p:txBody>
          </p:sp>
        </p:grpSp>
        <p:sp>
          <p:nvSpPr>
            <p:cNvPr id="59" name="Rectangle 19"/>
            <p:cNvSpPr>
              <a:spLocks noChangeArrowheads="1"/>
            </p:cNvSpPr>
            <p:nvPr/>
          </p:nvSpPr>
          <p:spPr bwMode="auto">
            <a:xfrm>
              <a:off x="4224" y="0"/>
              <a:ext cx="5424" cy="1056"/>
            </a:xfrm>
            <a:prstGeom prst="rect">
              <a:avLst/>
            </a:prstGeom>
            <a:grp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defRPr/>
              </a:pPr>
              <a:endParaRPr lang="fr-FR" sz="3500">
                <a:solidFill>
                  <a:srgbClr val="000000"/>
                </a:solidFill>
                <a:cs typeface="Arial" charset="0"/>
              </a:endParaRPr>
            </a:p>
          </p:txBody>
        </p:sp>
      </p:grpSp>
      <p:sp>
        <p:nvSpPr>
          <p:cNvPr id="14338" name="Rectangle 2"/>
          <p:cNvSpPr>
            <a:spLocks noGrp="1" noChangeArrowheads="1"/>
          </p:cNvSpPr>
          <p:nvPr>
            <p:ph type="title"/>
          </p:nvPr>
        </p:nvSpPr>
        <p:spPr>
          <a:xfrm>
            <a:off x="6303042" y="0"/>
            <a:ext cx="15063202" cy="5314903"/>
          </a:xfrm>
        </p:spPr>
        <p:txBody>
          <a:bodyPr anchor="ctr"/>
          <a:lstStyle/>
          <a:p>
            <a:pPr eaLnBrk="1" hangingPunct="1"/>
            <a:r>
              <a:rPr lang="fr-FR" sz="7500" dirty="0">
                <a:solidFill>
                  <a:srgbClr val="00458A"/>
                </a:solidFill>
              </a:rPr>
              <a:t>Mines Urbaines &amp; Recyclage</a:t>
            </a:r>
          </a:p>
        </p:txBody>
      </p:sp>
      <p:sp>
        <p:nvSpPr>
          <p:cNvPr id="14339" name="Rectangle 5"/>
          <p:cNvSpPr>
            <a:spLocks noChangeArrowheads="1"/>
          </p:cNvSpPr>
          <p:nvPr/>
        </p:nvSpPr>
        <p:spPr bwMode="auto">
          <a:xfrm>
            <a:off x="6245175" y="41142806"/>
            <a:ext cx="267808" cy="672480"/>
          </a:xfrm>
          <a:prstGeom prst="rect">
            <a:avLst/>
          </a:prstGeom>
          <a:noFill/>
          <a:ln w="9525">
            <a:noFill/>
            <a:miter lim="800000"/>
            <a:headEnd/>
            <a:tailEnd/>
          </a:ln>
        </p:spPr>
        <p:txBody>
          <a:bodyPr wrap="none" lIns="132577" tIns="66288" rIns="132577" bIns="66288">
            <a:prstTxWarp prst="textNoShape">
              <a:avLst/>
            </a:prstTxWarp>
            <a:spAutoFit/>
          </a:bodyPr>
          <a:lstStyle/>
          <a:p>
            <a:pPr defTabSz="914400" eaLnBrk="0" fontAlgn="base" hangingPunct="0">
              <a:spcBef>
                <a:spcPct val="0"/>
              </a:spcBef>
              <a:spcAft>
                <a:spcPct val="0"/>
              </a:spcAft>
            </a:pPr>
            <a:endParaRPr lang="fr-FR" sz="3500">
              <a:solidFill>
                <a:srgbClr val="000000"/>
              </a:solidFill>
              <a:cs typeface="Arial" charset="0"/>
            </a:endParaRPr>
          </a:p>
        </p:txBody>
      </p:sp>
      <p:sp>
        <p:nvSpPr>
          <p:cNvPr id="92" name="Rectangle 4"/>
          <p:cNvSpPr>
            <a:spLocks noChangeArrowheads="1"/>
          </p:cNvSpPr>
          <p:nvPr/>
        </p:nvSpPr>
        <p:spPr bwMode="auto">
          <a:xfrm>
            <a:off x="0" y="-336240"/>
            <a:ext cx="267808" cy="672480"/>
          </a:xfrm>
          <a:prstGeom prst="rect">
            <a:avLst/>
          </a:prstGeom>
          <a:noFill/>
          <a:ln w="9525">
            <a:noFill/>
            <a:miter lim="800000"/>
            <a:headEnd/>
            <a:tailEnd/>
          </a:ln>
          <a:effectLst/>
        </p:spPr>
        <p:txBody>
          <a:bodyPr vert="horz" wrap="none" lIns="132577" tIns="66288" rIns="132577" bIns="66288" numCol="1" anchor="ctr" anchorCtr="0" compatLnSpc="1">
            <a:prstTxWarp prst="textNoShape">
              <a:avLst/>
            </a:prstTxWarp>
            <a:spAutoFit/>
          </a:bodyPr>
          <a:lstStyle/>
          <a:p>
            <a:pPr defTabSz="914400" eaLnBrk="0" fontAlgn="base" hangingPunct="0">
              <a:spcBef>
                <a:spcPct val="0"/>
              </a:spcBef>
              <a:spcAft>
                <a:spcPct val="0"/>
              </a:spcAft>
            </a:pPr>
            <a:endParaRPr lang="fr-FR" sz="3500">
              <a:solidFill>
                <a:srgbClr val="000000"/>
              </a:solidFill>
              <a:cs typeface="Arial" charset="0"/>
            </a:endParaRPr>
          </a:p>
        </p:txBody>
      </p:sp>
      <p:sp>
        <p:nvSpPr>
          <p:cNvPr id="54" name="Text Box 4"/>
          <p:cNvSpPr txBox="1">
            <a:spLocks noChangeArrowheads="1"/>
          </p:cNvSpPr>
          <p:nvPr/>
        </p:nvSpPr>
        <p:spPr bwMode="auto">
          <a:xfrm>
            <a:off x="18488373" y="41529549"/>
            <a:ext cx="9876602" cy="580147"/>
          </a:xfrm>
          <a:prstGeom prst="rect">
            <a:avLst/>
          </a:prstGeom>
          <a:noFill/>
          <a:ln w="9525">
            <a:noFill/>
            <a:miter lim="800000"/>
            <a:headEnd/>
            <a:tailEnd/>
          </a:ln>
        </p:spPr>
        <p:txBody>
          <a:bodyPr wrap="square" lIns="132577" tIns="66288" rIns="132577" bIns="66288" anchor="ctr">
            <a:prstTxWarp prst="textNoShape">
              <a:avLst/>
            </a:prstTxWarp>
            <a:spAutoFit/>
          </a:bodyPr>
          <a:lstStyle/>
          <a:p>
            <a:pPr algn="r" defTabSz="914400" eaLnBrk="0" fontAlgn="base" hangingPunct="0">
              <a:spcBef>
                <a:spcPct val="0"/>
              </a:spcBef>
              <a:spcAft>
                <a:spcPct val="0"/>
              </a:spcAft>
            </a:pPr>
            <a:r>
              <a:rPr lang="fr-FR" sz="2900" dirty="0" err="1">
                <a:solidFill>
                  <a:srgbClr val="6D505B"/>
                </a:solidFill>
                <a:cs typeface="Arial" charset="0"/>
              </a:rPr>
              <a:t>www.mines-paristech.fr</a:t>
            </a:r>
            <a:endParaRPr lang="fr-FR" sz="2900" dirty="0">
              <a:solidFill>
                <a:srgbClr val="6D505B"/>
              </a:solidFill>
              <a:cs typeface="Arial" charset="0"/>
            </a:endParaRPr>
          </a:p>
        </p:txBody>
      </p:sp>
      <p:pic>
        <p:nvPicPr>
          <p:cNvPr id="55" name="Picture 3" descr="D:\Users\gkarin\___PERSEE\AERES\____Presentation_F I N A L\Posters\flashcode-persee.png"/>
          <p:cNvPicPr>
            <a:picLocks noChangeAspect="1" noChangeArrowheads="1"/>
          </p:cNvPicPr>
          <p:nvPr/>
        </p:nvPicPr>
        <p:blipFill>
          <a:blip r:embed="rId3"/>
          <a:srcRect/>
          <a:stretch>
            <a:fillRect/>
          </a:stretch>
        </p:blipFill>
        <p:spPr bwMode="auto">
          <a:xfrm>
            <a:off x="28541806" y="41045895"/>
            <a:ext cx="1523600" cy="1615144"/>
          </a:xfrm>
          <a:prstGeom prst="rect">
            <a:avLst/>
          </a:prstGeom>
          <a:noFill/>
        </p:spPr>
      </p:pic>
      <p:sp>
        <p:nvSpPr>
          <p:cNvPr id="57" name="Rectangle 2"/>
          <p:cNvSpPr txBox="1">
            <a:spLocks noChangeArrowheads="1"/>
          </p:cNvSpPr>
          <p:nvPr/>
        </p:nvSpPr>
        <p:spPr>
          <a:xfrm>
            <a:off x="8832476" y="3455251"/>
            <a:ext cx="9544389" cy="1859652"/>
          </a:xfrm>
          <a:prstGeom prst="rect">
            <a:avLst/>
          </a:prstGeom>
        </p:spPr>
        <p:txBody>
          <a:bodyPr lIns="132577" tIns="66288" rIns="132577" bIns="66288" anchor="ctr"/>
          <a:lstStyle>
            <a:lvl1pPr algn="l" defTabSz="2879725" rtl="0" eaLnBrk="0" fontAlgn="base" hangingPunct="0">
              <a:spcBef>
                <a:spcPct val="0"/>
              </a:spcBef>
              <a:spcAft>
                <a:spcPct val="0"/>
              </a:spcAft>
              <a:defRPr sz="5700">
                <a:solidFill>
                  <a:schemeClr val="bg1"/>
                </a:solidFill>
                <a:latin typeface="+mj-lt"/>
                <a:ea typeface="+mj-ea"/>
                <a:cs typeface="+mj-cs"/>
              </a:defRPr>
            </a:lvl1pPr>
            <a:lvl2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2pPr>
            <a:lvl3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3pPr>
            <a:lvl4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4pPr>
            <a:lvl5pPr algn="l" defTabSz="2879725" rtl="0" eaLnBrk="0" fontAlgn="base" hangingPunct="0">
              <a:spcBef>
                <a:spcPct val="0"/>
              </a:spcBef>
              <a:spcAft>
                <a:spcPct val="0"/>
              </a:spcAft>
              <a:defRPr sz="5700">
                <a:solidFill>
                  <a:schemeClr val="bg1"/>
                </a:solidFill>
                <a:latin typeface="Arial Bold" pitchFamily="80" charset="0"/>
                <a:ea typeface="ヒラギノ角ゴ Pro W3" charset="-128"/>
                <a:cs typeface="ヒラギノ角ゴ Pro W3" charset="-128"/>
              </a:defRPr>
            </a:lvl5pPr>
            <a:lvl6pPr marL="4572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6pPr>
            <a:lvl7pPr marL="9144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7pPr>
            <a:lvl8pPr marL="13716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8pPr>
            <a:lvl9pPr marL="1828800" algn="l" defTabSz="2879725" rtl="0" fontAlgn="base">
              <a:spcBef>
                <a:spcPct val="0"/>
              </a:spcBef>
              <a:spcAft>
                <a:spcPct val="0"/>
              </a:spcAft>
              <a:defRPr sz="5700">
                <a:solidFill>
                  <a:schemeClr val="bg1"/>
                </a:solidFill>
                <a:latin typeface="Arial Bold" pitchFamily="80" charset="0"/>
                <a:ea typeface="ヒラギノ角ゴ Pro W3" charset="-128"/>
                <a:cs typeface="ヒラギノ角ゴ Pro W3" charset="-128"/>
              </a:defRPr>
            </a:lvl9pPr>
          </a:lstStyle>
          <a:p>
            <a:pPr eaLnBrk="1" hangingPunct="1"/>
            <a:r>
              <a:rPr lang="fr-FR" sz="4600" kern="0" dirty="0">
                <a:solidFill>
                  <a:srgbClr val="000000">
                    <a:lumMod val="50000"/>
                    <a:lumOff val="50000"/>
                  </a:srgbClr>
                </a:solidFill>
              </a:rPr>
              <a:t>Laure </a:t>
            </a:r>
            <a:r>
              <a:rPr lang="fr-FR" sz="4600" kern="0" dirty="0" err="1">
                <a:solidFill>
                  <a:srgbClr val="000000">
                    <a:lumMod val="50000"/>
                    <a:lumOff val="50000"/>
                  </a:srgbClr>
                </a:solidFill>
              </a:rPr>
              <a:t>Bourguelle</a:t>
            </a:r>
            <a:r>
              <a:rPr lang="fr-FR" sz="4600" kern="0" dirty="0">
                <a:solidFill>
                  <a:srgbClr val="000000">
                    <a:lumMod val="50000"/>
                    <a:lumOff val="50000"/>
                  </a:srgbClr>
                </a:solidFill>
              </a:rPr>
              <a:t>, Enol Alvarez, César </a:t>
            </a:r>
            <a:r>
              <a:rPr lang="fr-FR" sz="4600" kern="0" dirty="0" err="1">
                <a:solidFill>
                  <a:srgbClr val="000000">
                    <a:lumMod val="50000"/>
                    <a:lumOff val="50000"/>
                  </a:srgbClr>
                </a:solidFill>
              </a:rPr>
              <a:t>Almecija</a:t>
            </a:r>
            <a:r>
              <a:rPr lang="fr-FR" sz="4600" kern="0" dirty="0">
                <a:solidFill>
                  <a:srgbClr val="000000">
                    <a:lumMod val="50000"/>
                    <a:lumOff val="50000"/>
                  </a:srgbClr>
                </a:solidFill>
              </a:rPr>
              <a:t>, Louis-Justin Tallot</a:t>
            </a:r>
          </a:p>
        </p:txBody>
      </p:sp>
      <p:pic>
        <p:nvPicPr>
          <p:cNvPr id="63" name="Picture 2" descr="C:\local\georges.kariniotakis\Project__GRID4EU\2016_FINAL EVENT\Logo_MINES_ParisTe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9797" y="48063"/>
            <a:ext cx="6250648" cy="592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2"/>
          <p:cNvPicPr>
            <a:picLocks noChangeAspect="1" noChangeArrowheads="1"/>
          </p:cNvPicPr>
          <p:nvPr/>
        </p:nvPicPr>
        <p:blipFill>
          <a:blip r:embed="rId5"/>
          <a:srcRect/>
          <a:stretch>
            <a:fillRect/>
          </a:stretch>
        </p:blipFill>
        <p:spPr bwMode="auto">
          <a:xfrm>
            <a:off x="20961589" y="41117419"/>
            <a:ext cx="2131642" cy="1446218"/>
          </a:xfrm>
          <a:prstGeom prst="rect">
            <a:avLst/>
          </a:prstGeom>
          <a:noFill/>
          <a:ln w="9525">
            <a:noFill/>
            <a:miter lim="800000"/>
            <a:headEnd/>
            <a:tailEnd/>
          </a:ln>
        </p:spPr>
      </p:pic>
      <p:sp>
        <p:nvSpPr>
          <p:cNvPr id="4" name="ZoneTexte 3">
            <a:extLst>
              <a:ext uri="{FF2B5EF4-FFF2-40B4-BE49-F238E27FC236}">
                <a16:creationId xmlns:a16="http://schemas.microsoft.com/office/drawing/2014/main" id="{6F68E18C-D639-4A47-9303-0E7AB8834F67}"/>
              </a:ext>
            </a:extLst>
          </p:cNvPr>
          <p:cNvSpPr txBox="1"/>
          <p:nvPr/>
        </p:nvSpPr>
        <p:spPr>
          <a:xfrm>
            <a:off x="598176" y="781717"/>
            <a:ext cx="5035353" cy="2723823"/>
          </a:xfrm>
          <a:prstGeom prst="rect">
            <a:avLst/>
          </a:prstGeom>
          <a:noFill/>
        </p:spPr>
        <p:txBody>
          <a:bodyPr wrap="none" rtlCol="0">
            <a:spAutoFit/>
          </a:bodyPr>
          <a:lstStyle/>
          <a:p>
            <a:r>
              <a:rPr lang="fr-FR" sz="7500" kern="0" dirty="0">
                <a:solidFill>
                  <a:srgbClr val="00458A"/>
                </a:solidFill>
                <a:latin typeface="Arial Bold"/>
              </a:rPr>
              <a:t>UE 14</a:t>
            </a:r>
          </a:p>
          <a:p>
            <a:r>
              <a:rPr lang="en-GB" sz="4800" dirty="0">
                <a:latin typeface="+mn-ea"/>
              </a:rPr>
              <a:t>Terre et </a:t>
            </a:r>
            <a:r>
              <a:rPr lang="en-GB" sz="4800" dirty="0" err="1">
                <a:latin typeface="+mn-ea"/>
              </a:rPr>
              <a:t>société</a:t>
            </a:r>
            <a:endParaRPr lang="en-GB" sz="4800" dirty="0">
              <a:latin typeface="+mn-ea"/>
            </a:endParaRPr>
          </a:p>
          <a:p>
            <a:r>
              <a:rPr lang="en-GB" sz="4800" dirty="0">
                <a:latin typeface="+mn-ea"/>
              </a:rPr>
              <a:t>Mini-</a:t>
            </a:r>
            <a:r>
              <a:rPr lang="en-GB" sz="4800" dirty="0" err="1">
                <a:latin typeface="+mn-ea"/>
              </a:rPr>
              <a:t>projet</a:t>
            </a:r>
            <a:endParaRPr lang="en-GB" sz="4800" dirty="0">
              <a:latin typeface="+mn-ea"/>
            </a:endParaRPr>
          </a:p>
        </p:txBody>
      </p:sp>
      <p:sp>
        <p:nvSpPr>
          <p:cNvPr id="19" name="ZoneTexte 18">
            <a:extLst>
              <a:ext uri="{FF2B5EF4-FFF2-40B4-BE49-F238E27FC236}">
                <a16:creationId xmlns:a16="http://schemas.microsoft.com/office/drawing/2014/main" id="{292EE661-AA11-B442-88AA-DA8670BBECEC}"/>
              </a:ext>
            </a:extLst>
          </p:cNvPr>
          <p:cNvSpPr txBox="1"/>
          <p:nvPr/>
        </p:nvSpPr>
        <p:spPr>
          <a:xfrm>
            <a:off x="408819" y="3819271"/>
            <a:ext cx="5056192" cy="1246495"/>
          </a:xfrm>
          <a:prstGeom prst="rect">
            <a:avLst/>
          </a:prstGeom>
          <a:noFill/>
        </p:spPr>
        <p:txBody>
          <a:bodyPr wrap="none" rtlCol="0">
            <a:spAutoFit/>
          </a:bodyPr>
          <a:lstStyle/>
          <a:p>
            <a:r>
              <a:rPr lang="fr-FR" sz="7500" kern="0" dirty="0">
                <a:solidFill>
                  <a:srgbClr val="00458A"/>
                </a:solidFill>
                <a:latin typeface="Arial Bold"/>
              </a:rPr>
              <a:t>Projet N°14</a:t>
            </a:r>
            <a:endParaRPr lang="en-GB" sz="4800" dirty="0">
              <a:latin typeface="+mn-ea"/>
            </a:endParaRPr>
          </a:p>
        </p:txBody>
      </p:sp>
      <p:sp>
        <p:nvSpPr>
          <p:cNvPr id="20" name="ZoneTexte 19">
            <a:extLst>
              <a:ext uri="{FF2B5EF4-FFF2-40B4-BE49-F238E27FC236}">
                <a16:creationId xmlns:a16="http://schemas.microsoft.com/office/drawing/2014/main" id="{556704B4-2FE7-4CCA-B852-2F087E6AD34E}"/>
              </a:ext>
            </a:extLst>
          </p:cNvPr>
          <p:cNvSpPr txBox="1"/>
          <p:nvPr/>
        </p:nvSpPr>
        <p:spPr>
          <a:xfrm>
            <a:off x="0" y="21958235"/>
            <a:ext cx="15139987" cy="1754326"/>
          </a:xfrm>
          <a:prstGeom prst="rect">
            <a:avLst/>
          </a:prstGeom>
          <a:noFill/>
        </p:spPr>
        <p:txBody>
          <a:bodyPr wrap="square" rtlCol="0">
            <a:spAutoFit/>
          </a:bodyPr>
          <a:lstStyle/>
          <a:p>
            <a:pPr algn="just"/>
            <a:r>
              <a:rPr lang="fr-FR" sz="3600" b="1" dirty="0">
                <a:solidFill>
                  <a:srgbClr val="C85C97"/>
                </a:solidFill>
                <a:latin typeface="Lora"/>
              </a:rPr>
              <a:t>Quelle part de la demande française en cuivre peut être satisfaite à partir du recyclage sur le territoire national des </a:t>
            </a:r>
            <a:r>
              <a:rPr lang="fr-FR" sz="3600" b="1" u="sng" dirty="0">
                <a:solidFill>
                  <a:srgbClr val="C85C97"/>
                </a:solidFill>
                <a:latin typeface="Lora"/>
              </a:rPr>
              <a:t>objets en fin de vie </a:t>
            </a:r>
            <a:r>
              <a:rPr lang="fr-FR" sz="3600" b="1" dirty="0">
                <a:solidFill>
                  <a:srgbClr val="C85C97"/>
                </a:solidFill>
                <a:latin typeface="Lora"/>
              </a:rPr>
              <a:t>?</a:t>
            </a:r>
          </a:p>
          <a:p>
            <a:pPr algn="r"/>
            <a:r>
              <a:rPr lang="fr-FR" sz="3600" b="1" dirty="0">
                <a:solidFill>
                  <a:srgbClr val="C85C97"/>
                </a:solidFill>
                <a:latin typeface="Lora"/>
              </a:rPr>
              <a:t>La France pourrait-elle-même devenir </a:t>
            </a:r>
            <a:r>
              <a:rPr lang="fr-FR" sz="3600" b="1" u="sng" dirty="0">
                <a:solidFill>
                  <a:srgbClr val="C85C97"/>
                </a:solidFill>
                <a:latin typeface="Lora"/>
              </a:rPr>
              <a:t>autonome</a:t>
            </a:r>
            <a:r>
              <a:rPr lang="fr-FR" sz="3600" b="1" dirty="0">
                <a:solidFill>
                  <a:srgbClr val="C85C97"/>
                </a:solidFill>
                <a:latin typeface="Lora"/>
              </a:rPr>
              <a:t> en cuivre ?</a:t>
            </a:r>
          </a:p>
        </p:txBody>
      </p:sp>
      <p:sp>
        <p:nvSpPr>
          <p:cNvPr id="21" name="ZoneTexte 20">
            <a:extLst>
              <a:ext uri="{FF2B5EF4-FFF2-40B4-BE49-F238E27FC236}">
                <a16:creationId xmlns:a16="http://schemas.microsoft.com/office/drawing/2014/main" id="{EDCB35CD-F867-4D8D-936D-49C9FF6D1490}"/>
              </a:ext>
            </a:extLst>
          </p:cNvPr>
          <p:cNvSpPr txBox="1"/>
          <p:nvPr/>
        </p:nvSpPr>
        <p:spPr>
          <a:xfrm>
            <a:off x="-557" y="26447262"/>
            <a:ext cx="15139987" cy="584775"/>
          </a:xfrm>
          <a:prstGeom prst="rect">
            <a:avLst/>
          </a:prstGeom>
          <a:noFill/>
        </p:spPr>
        <p:txBody>
          <a:bodyPr wrap="square" rtlCol="0">
            <a:spAutoFit/>
          </a:bodyPr>
          <a:lstStyle/>
          <a:p>
            <a:pPr lvl="0" algn="ctr">
              <a:defRPr/>
            </a:pPr>
            <a:r>
              <a:rPr lang="fr-FR" sz="3200" i="1" dirty="0">
                <a:solidFill>
                  <a:srgbClr val="C85C97"/>
                </a:solidFill>
                <a:latin typeface="Berlin Sans FB Demi" panose="020E0802020502020306" pitchFamily="34" charset="0"/>
              </a:rPr>
              <a:t>Où trouve-t-on du cuivre en France ?</a:t>
            </a:r>
            <a:endParaRPr lang="fr-FR" sz="2800" i="1" dirty="0">
              <a:solidFill>
                <a:srgbClr val="C85C97"/>
              </a:solidFill>
              <a:latin typeface="Arial"/>
            </a:endParaRPr>
          </a:p>
        </p:txBody>
      </p:sp>
      <p:sp>
        <p:nvSpPr>
          <p:cNvPr id="96" name="ZoneTexte 95">
            <a:extLst>
              <a:ext uri="{FF2B5EF4-FFF2-40B4-BE49-F238E27FC236}">
                <a16:creationId xmlns:a16="http://schemas.microsoft.com/office/drawing/2014/main" id="{EDCB35CD-F867-4D8D-936D-49C9FF6D1490}"/>
              </a:ext>
            </a:extLst>
          </p:cNvPr>
          <p:cNvSpPr txBox="1"/>
          <p:nvPr/>
        </p:nvSpPr>
        <p:spPr>
          <a:xfrm>
            <a:off x="-1" y="30972615"/>
            <a:ext cx="15139431" cy="584775"/>
          </a:xfrm>
          <a:prstGeom prst="rect">
            <a:avLst/>
          </a:prstGeom>
          <a:noFill/>
        </p:spPr>
        <p:txBody>
          <a:bodyPr wrap="square" rtlCol="0">
            <a:spAutoFit/>
          </a:bodyPr>
          <a:lstStyle/>
          <a:p>
            <a:pPr lvl="0" algn="ctr">
              <a:defRPr/>
            </a:pPr>
            <a:r>
              <a:rPr lang="fr-FR" sz="3200" i="1" dirty="0">
                <a:solidFill>
                  <a:srgbClr val="C85C97"/>
                </a:solidFill>
                <a:latin typeface="Berlin Sans FB Demi" panose="020E0802020502020306" pitchFamily="34" charset="0"/>
              </a:rPr>
              <a:t>Pour chacun de ces secteurs, quels facteurs prendre en compte </a:t>
            </a:r>
            <a:r>
              <a:rPr lang="fr-FR" sz="3200" i="1" dirty="0" smtClean="0">
                <a:solidFill>
                  <a:srgbClr val="C85C97"/>
                </a:solidFill>
                <a:latin typeface="Berlin Sans FB Demi" panose="020E0802020502020306" pitchFamily="34" charset="0"/>
              </a:rPr>
              <a:t>?</a:t>
            </a:r>
            <a:endParaRPr lang="fr-FR" sz="2800" i="1" dirty="0">
              <a:solidFill>
                <a:srgbClr val="C85C97"/>
              </a:solidFill>
              <a:latin typeface="Arial"/>
            </a:endParaRPr>
          </a:p>
        </p:txBody>
      </p:sp>
      <p:graphicFrame>
        <p:nvGraphicFramePr>
          <p:cNvPr id="14337" name="Diagramme 14336"/>
          <p:cNvGraphicFramePr/>
          <p:nvPr>
            <p:extLst>
              <p:ext uri="{D42A27DB-BD31-4B8C-83A1-F6EECF244321}">
                <p14:modId xmlns:p14="http://schemas.microsoft.com/office/powerpoint/2010/main" val="1469852293"/>
              </p:ext>
            </p:extLst>
          </p:nvPr>
        </p:nvGraphicFramePr>
        <p:xfrm>
          <a:off x="6528761" y="36944934"/>
          <a:ext cx="9853186" cy="355178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5" name="Google Shape;111;p1">
            <a:extLst>
              <a:ext uri="{FF2B5EF4-FFF2-40B4-BE49-F238E27FC236}">
                <a16:creationId xmlns:a16="http://schemas.microsoft.com/office/drawing/2014/main" id="{01CFA2A8-C94D-4229-8105-FF264702F35F}"/>
              </a:ext>
            </a:extLst>
          </p:cNvPr>
          <p:cNvPicPr preferRelativeResize="0"/>
          <p:nvPr/>
        </p:nvPicPr>
        <p:blipFill>
          <a:blip r:embed="rId11">
            <a:alphaModFix/>
          </a:blip>
          <a:stretch>
            <a:fillRect/>
          </a:stretch>
        </p:blipFill>
        <p:spPr>
          <a:xfrm>
            <a:off x="17450773" y="32732161"/>
            <a:ext cx="9153274" cy="6871905"/>
          </a:xfrm>
          <a:prstGeom prst="rect">
            <a:avLst/>
          </a:prstGeom>
          <a:noFill/>
          <a:ln>
            <a:noFill/>
          </a:ln>
        </p:spPr>
      </p:pic>
      <p:grpSp>
        <p:nvGrpSpPr>
          <p:cNvPr id="46" name="Google Shape;112;p1">
            <a:extLst>
              <a:ext uri="{FF2B5EF4-FFF2-40B4-BE49-F238E27FC236}">
                <a16:creationId xmlns:a16="http://schemas.microsoft.com/office/drawing/2014/main" id="{7AB4EA1E-81F2-433D-9A53-8F2D63387439}"/>
              </a:ext>
            </a:extLst>
          </p:cNvPr>
          <p:cNvGrpSpPr/>
          <p:nvPr/>
        </p:nvGrpSpPr>
        <p:grpSpPr>
          <a:xfrm>
            <a:off x="267800" y="6138566"/>
            <a:ext cx="9876600" cy="4197600"/>
            <a:chOff x="267800" y="7023250"/>
            <a:chExt cx="9876600" cy="4197600"/>
          </a:xfrm>
        </p:grpSpPr>
        <p:sp>
          <p:nvSpPr>
            <p:cNvPr id="47" name="Google Shape;113;p1">
              <a:extLst>
                <a:ext uri="{FF2B5EF4-FFF2-40B4-BE49-F238E27FC236}">
                  <a16:creationId xmlns:a16="http://schemas.microsoft.com/office/drawing/2014/main" id="{F2F4484E-0D35-4A85-8FDB-BBE0F01C8AC8}"/>
                </a:ext>
              </a:extLst>
            </p:cNvPr>
            <p:cNvSpPr/>
            <p:nvPr/>
          </p:nvSpPr>
          <p:spPr>
            <a:xfrm>
              <a:off x="267800" y="7023250"/>
              <a:ext cx="9876600" cy="4197600"/>
            </a:xfrm>
            <a:prstGeom prst="roundRect">
              <a:avLst>
                <a:gd name="adj" fmla="val 16667"/>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sz="2400" dirty="0">
                <a:solidFill>
                  <a:schemeClr val="dk1"/>
                </a:solidFill>
              </a:endParaRPr>
            </a:p>
            <a:p>
              <a:pPr marL="0" lvl="0" indent="0" algn="just" rtl="0">
                <a:spcBef>
                  <a:spcPts val="0"/>
                </a:spcBef>
                <a:spcAft>
                  <a:spcPts val="0"/>
                </a:spcAft>
                <a:buNone/>
              </a:pPr>
              <a:endParaRPr sz="2400" dirty="0">
                <a:solidFill>
                  <a:schemeClr val="dk1"/>
                </a:solidFill>
              </a:endParaRPr>
            </a:p>
            <a:p>
              <a:pPr marL="0" lvl="0" indent="0" algn="just" rtl="0">
                <a:spcBef>
                  <a:spcPts val="0"/>
                </a:spcBef>
                <a:spcAft>
                  <a:spcPts val="0"/>
                </a:spcAft>
                <a:buClr>
                  <a:schemeClr val="dk1"/>
                </a:buClr>
                <a:buSzPts val="1100"/>
                <a:buFont typeface="Arial"/>
                <a:buNone/>
              </a:pPr>
              <a:r>
                <a:rPr lang="fr-FR" sz="2400" dirty="0">
                  <a:solidFill>
                    <a:schemeClr val="dk1"/>
                  </a:solidFill>
                </a:rPr>
                <a:t>Le recyclage est un procédé de traitement des déchets et de réintroduction des matériaux qui en sont issus dans le cycle de production d'autres produits équivalents ou différents. Le recyclage permet de réduire les volumes de déchets, et donc leur pollution, et de préserver les ressources naturelles en réutilisant des matières premières déjà extraites.</a:t>
              </a:r>
              <a:endParaRPr sz="2400" dirty="0">
                <a:solidFill>
                  <a:schemeClr val="dk1"/>
                </a:solidFill>
              </a:endParaRPr>
            </a:p>
            <a:p>
              <a:pPr marL="0" lvl="0" indent="0" algn="just" rtl="0">
                <a:spcBef>
                  <a:spcPts val="0"/>
                </a:spcBef>
                <a:spcAft>
                  <a:spcPts val="0"/>
                </a:spcAft>
                <a:buClr>
                  <a:schemeClr val="dk1"/>
                </a:buClr>
                <a:buSzPts val="1100"/>
                <a:buFont typeface="Arial"/>
                <a:buNone/>
              </a:pPr>
              <a:r>
                <a:rPr lang="fr-FR" sz="2400" dirty="0">
                  <a:solidFill>
                    <a:schemeClr val="dk1"/>
                  </a:solidFill>
                </a:rPr>
                <a:t>Deux problèmes principaux apparaissent: la dispersion et le rendement.</a:t>
              </a:r>
              <a:endParaRPr dirty="0"/>
            </a:p>
          </p:txBody>
        </p:sp>
        <p:sp>
          <p:nvSpPr>
            <p:cNvPr id="48" name="Google Shape;114;p1">
              <a:extLst>
                <a:ext uri="{FF2B5EF4-FFF2-40B4-BE49-F238E27FC236}">
                  <a16:creationId xmlns:a16="http://schemas.microsoft.com/office/drawing/2014/main" id="{38390F01-CDF3-41E5-A5EB-97752D0FAE22}"/>
                </a:ext>
              </a:extLst>
            </p:cNvPr>
            <p:cNvSpPr txBox="1"/>
            <p:nvPr/>
          </p:nvSpPr>
          <p:spPr>
            <a:xfrm>
              <a:off x="695150" y="7023250"/>
              <a:ext cx="4841400" cy="74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4100" b="1">
                  <a:latin typeface="Lora"/>
                  <a:ea typeface="Lora"/>
                  <a:cs typeface="Lora"/>
                  <a:sym typeface="Lora"/>
                </a:rPr>
                <a:t>Parlons recyclage !</a:t>
              </a:r>
              <a:endParaRPr sz="4100" b="1">
                <a:latin typeface="Lora"/>
                <a:ea typeface="Lora"/>
                <a:cs typeface="Lora"/>
                <a:sym typeface="Lora"/>
              </a:endParaRPr>
            </a:p>
          </p:txBody>
        </p:sp>
      </p:grpSp>
      <p:grpSp>
        <p:nvGrpSpPr>
          <p:cNvPr id="49" name="Google Shape;115;p1">
            <a:extLst>
              <a:ext uri="{FF2B5EF4-FFF2-40B4-BE49-F238E27FC236}">
                <a16:creationId xmlns:a16="http://schemas.microsoft.com/office/drawing/2014/main" id="{DE6D2AA0-4081-401B-9176-BEC6463598C1}"/>
              </a:ext>
            </a:extLst>
          </p:cNvPr>
          <p:cNvGrpSpPr/>
          <p:nvPr/>
        </p:nvGrpSpPr>
        <p:grpSpPr>
          <a:xfrm>
            <a:off x="10432595" y="6164105"/>
            <a:ext cx="8248197" cy="3856742"/>
            <a:chOff x="21480553" y="6973132"/>
            <a:chExt cx="8248197" cy="3856742"/>
          </a:xfrm>
        </p:grpSpPr>
        <p:sp>
          <p:nvSpPr>
            <p:cNvPr id="50" name="Google Shape;116;p1">
              <a:extLst>
                <a:ext uri="{FF2B5EF4-FFF2-40B4-BE49-F238E27FC236}">
                  <a16:creationId xmlns:a16="http://schemas.microsoft.com/office/drawing/2014/main" id="{EA0E58B5-944A-4EA4-B8EE-AD3D08DF3297}"/>
                </a:ext>
              </a:extLst>
            </p:cNvPr>
            <p:cNvSpPr/>
            <p:nvPr/>
          </p:nvSpPr>
          <p:spPr>
            <a:xfrm>
              <a:off x="21480553" y="6973132"/>
              <a:ext cx="8054400" cy="3856742"/>
            </a:xfrm>
            <a:prstGeom prst="roundRect">
              <a:avLst>
                <a:gd name="adj" fmla="val 16667"/>
              </a:avLst>
            </a:prstGeom>
            <a:gradFill>
              <a:gsLst>
                <a:gs pos="0">
                  <a:srgbClr val="DCECD5"/>
                </a:gs>
                <a:gs pos="100000">
                  <a:srgbClr val="93BC8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endParaRPr sz="2800" u="sng" dirty="0">
                <a:solidFill>
                  <a:schemeClr val="dk1"/>
                </a:solidFill>
              </a:endParaRPr>
            </a:p>
            <a:p>
              <a:pPr marL="0" lvl="0" indent="0" algn="just" rtl="0">
                <a:lnSpc>
                  <a:spcPct val="115000"/>
                </a:lnSpc>
                <a:spcBef>
                  <a:spcPts val="0"/>
                </a:spcBef>
                <a:spcAft>
                  <a:spcPts val="0"/>
                </a:spcAft>
                <a:buNone/>
              </a:pPr>
              <a:endParaRPr sz="2800" u="sng" dirty="0">
                <a:solidFill>
                  <a:schemeClr val="dk1"/>
                </a:solidFill>
              </a:endParaRPr>
            </a:p>
            <a:p>
              <a:pPr marL="0" lvl="0" indent="0" algn="just" rtl="0">
                <a:lnSpc>
                  <a:spcPct val="115000"/>
                </a:lnSpc>
                <a:spcBef>
                  <a:spcPts val="0"/>
                </a:spcBef>
                <a:spcAft>
                  <a:spcPts val="0"/>
                </a:spcAft>
                <a:buNone/>
              </a:pPr>
              <a:endParaRPr sz="2800" u="sng" dirty="0">
                <a:solidFill>
                  <a:schemeClr val="dk1"/>
                </a:solidFill>
              </a:endParaRPr>
            </a:p>
            <a:p>
              <a:pPr marL="0" lvl="0" indent="0" algn="just" rtl="0">
                <a:lnSpc>
                  <a:spcPct val="115000"/>
                </a:lnSpc>
                <a:spcBef>
                  <a:spcPts val="0"/>
                </a:spcBef>
                <a:spcAft>
                  <a:spcPts val="0"/>
                </a:spcAft>
                <a:buNone/>
              </a:pPr>
              <a:endParaRPr lang="fr-FR" sz="2800" u="sng" dirty="0">
                <a:solidFill>
                  <a:schemeClr val="dk1"/>
                </a:solidFill>
              </a:endParaRPr>
            </a:p>
            <a:p>
              <a:pPr marL="0" lvl="0" indent="0" algn="just" rtl="0">
                <a:lnSpc>
                  <a:spcPct val="115000"/>
                </a:lnSpc>
                <a:spcBef>
                  <a:spcPts val="0"/>
                </a:spcBef>
                <a:spcAft>
                  <a:spcPts val="0"/>
                </a:spcAft>
                <a:buNone/>
              </a:pPr>
              <a:endParaRPr lang="fr-FR" sz="2800" u="sng" dirty="0">
                <a:solidFill>
                  <a:schemeClr val="dk1"/>
                </a:solidFill>
              </a:endParaRPr>
            </a:p>
            <a:p>
              <a:pPr marL="0" lvl="0" indent="0" algn="just" rtl="0">
                <a:lnSpc>
                  <a:spcPct val="115000"/>
                </a:lnSpc>
                <a:spcBef>
                  <a:spcPts val="0"/>
                </a:spcBef>
                <a:spcAft>
                  <a:spcPts val="0"/>
                </a:spcAft>
                <a:buNone/>
              </a:pPr>
              <a:r>
                <a:rPr lang="fr-FR" sz="2800" u="sng" dirty="0">
                  <a:solidFill>
                    <a:schemeClr val="dk1"/>
                  </a:solidFill>
                </a:rPr>
                <a:t>Avantages du recyclage du cuivre:</a:t>
              </a:r>
              <a:endParaRPr sz="2800" u="sng" dirty="0">
                <a:solidFill>
                  <a:srgbClr val="222222"/>
                </a:solidFill>
                <a:highlight>
                  <a:schemeClr val="lt1"/>
                </a:highlight>
              </a:endParaRPr>
            </a:p>
            <a:p>
              <a:pPr marL="0" lvl="0" indent="0" algn="just" rtl="0">
                <a:lnSpc>
                  <a:spcPct val="115000"/>
                </a:lnSpc>
                <a:spcBef>
                  <a:spcPts val="0"/>
                </a:spcBef>
                <a:spcAft>
                  <a:spcPts val="0"/>
                </a:spcAft>
                <a:buNone/>
              </a:pPr>
              <a:endParaRPr sz="2400" dirty="0">
                <a:solidFill>
                  <a:srgbClr val="222222"/>
                </a:solidFill>
                <a:highlight>
                  <a:schemeClr val="lt1"/>
                </a:highlight>
              </a:endParaRPr>
            </a:p>
            <a:p>
              <a:pPr marL="457200" lvl="0" indent="-381000" algn="just" rtl="0">
                <a:lnSpc>
                  <a:spcPct val="150000"/>
                </a:lnSpc>
                <a:spcBef>
                  <a:spcPts val="0"/>
                </a:spcBef>
                <a:spcAft>
                  <a:spcPts val="0"/>
                </a:spcAft>
                <a:buClr>
                  <a:schemeClr val="dk1"/>
                </a:buClr>
                <a:buSzPts val="2400"/>
                <a:buChar char="➔"/>
              </a:pPr>
              <a:r>
                <a:rPr lang="fr-FR" sz="2400" dirty="0">
                  <a:solidFill>
                    <a:schemeClr val="dk1"/>
                  </a:solidFill>
                </a:rPr>
                <a:t>Éviter l’extraction des ressources naturelles</a:t>
              </a:r>
              <a:endParaRPr sz="2400" dirty="0">
                <a:solidFill>
                  <a:schemeClr val="dk1"/>
                </a:solidFill>
              </a:endParaRPr>
            </a:p>
            <a:p>
              <a:pPr marL="457200" lvl="0" indent="-381000" algn="just" rtl="0">
                <a:lnSpc>
                  <a:spcPct val="150000"/>
                </a:lnSpc>
                <a:spcBef>
                  <a:spcPts val="0"/>
                </a:spcBef>
                <a:spcAft>
                  <a:spcPts val="0"/>
                </a:spcAft>
                <a:buClr>
                  <a:schemeClr val="dk1"/>
                </a:buClr>
                <a:buSzPts val="2400"/>
                <a:buChar char="➔"/>
              </a:pPr>
              <a:r>
                <a:rPr lang="fr-FR" sz="2400" dirty="0">
                  <a:solidFill>
                    <a:schemeClr val="dk1"/>
                  </a:solidFill>
                </a:rPr>
                <a:t>Créer des emplois localement</a:t>
              </a:r>
              <a:endParaRPr sz="2400" dirty="0">
                <a:solidFill>
                  <a:schemeClr val="dk1"/>
                </a:solidFill>
              </a:endParaRPr>
            </a:p>
            <a:p>
              <a:pPr marL="457200" lvl="0" indent="-381000" algn="just" rtl="0">
                <a:lnSpc>
                  <a:spcPct val="150000"/>
                </a:lnSpc>
                <a:spcBef>
                  <a:spcPts val="0"/>
                </a:spcBef>
                <a:spcAft>
                  <a:spcPts val="0"/>
                </a:spcAft>
                <a:buClr>
                  <a:schemeClr val="dk1"/>
                </a:buClr>
                <a:buSzPts val="2400"/>
                <a:buChar char="➔"/>
              </a:pPr>
              <a:r>
                <a:rPr lang="fr-FR" sz="2400" dirty="0">
                  <a:solidFill>
                    <a:schemeClr val="dk1"/>
                  </a:solidFill>
                </a:rPr>
                <a:t>Eviter la mise en décharge</a:t>
              </a:r>
              <a:endParaRPr sz="2400" dirty="0">
                <a:solidFill>
                  <a:schemeClr val="dk1"/>
                </a:solidFill>
              </a:endParaRPr>
            </a:p>
            <a:p>
              <a:pPr marL="914400" lvl="0" indent="0" algn="just" rtl="0">
                <a:lnSpc>
                  <a:spcPct val="115000"/>
                </a:lnSpc>
                <a:spcBef>
                  <a:spcPts val="1200"/>
                </a:spcBef>
                <a:spcAft>
                  <a:spcPts val="1200"/>
                </a:spcAft>
                <a:buNone/>
              </a:pPr>
              <a:endParaRPr dirty="0"/>
            </a:p>
          </p:txBody>
        </p:sp>
        <p:sp>
          <p:nvSpPr>
            <p:cNvPr id="51" name="Google Shape;117;p1">
              <a:extLst>
                <a:ext uri="{FF2B5EF4-FFF2-40B4-BE49-F238E27FC236}">
                  <a16:creationId xmlns:a16="http://schemas.microsoft.com/office/drawing/2014/main" id="{2CDB3D15-7739-4D1B-840E-E32D862679CA}"/>
                </a:ext>
              </a:extLst>
            </p:cNvPr>
            <p:cNvSpPr txBox="1"/>
            <p:nvPr/>
          </p:nvSpPr>
          <p:spPr>
            <a:xfrm>
              <a:off x="21953590" y="7154735"/>
              <a:ext cx="7775160" cy="14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4000" b="1" dirty="0">
                  <a:latin typeface="Lora"/>
                  <a:ea typeface="Lora"/>
                  <a:cs typeface="Lora"/>
                  <a:sym typeface="Lora"/>
                </a:rPr>
                <a:t>Mais voyons, à quoi bon recycler?</a:t>
              </a:r>
              <a:endParaRPr sz="4000" b="1" dirty="0">
                <a:latin typeface="Lora"/>
                <a:ea typeface="Lora"/>
                <a:cs typeface="Lora"/>
                <a:sym typeface="Lora"/>
              </a:endParaRPr>
            </a:p>
          </p:txBody>
        </p:sp>
      </p:grpSp>
      <p:grpSp>
        <p:nvGrpSpPr>
          <p:cNvPr id="52" name="Google Shape;118;p1">
            <a:extLst>
              <a:ext uri="{FF2B5EF4-FFF2-40B4-BE49-F238E27FC236}">
                <a16:creationId xmlns:a16="http://schemas.microsoft.com/office/drawing/2014/main" id="{CF505326-7239-48BC-BCC5-B4D81498F7EB}"/>
              </a:ext>
            </a:extLst>
          </p:cNvPr>
          <p:cNvGrpSpPr/>
          <p:nvPr/>
        </p:nvGrpSpPr>
        <p:grpSpPr>
          <a:xfrm>
            <a:off x="18680792" y="6140405"/>
            <a:ext cx="11274900" cy="5132573"/>
            <a:chOff x="10232128" y="6871304"/>
            <a:chExt cx="11274900" cy="5132573"/>
          </a:xfrm>
        </p:grpSpPr>
        <p:sp>
          <p:nvSpPr>
            <p:cNvPr id="53" name="Google Shape;119;p1">
              <a:extLst>
                <a:ext uri="{FF2B5EF4-FFF2-40B4-BE49-F238E27FC236}">
                  <a16:creationId xmlns:a16="http://schemas.microsoft.com/office/drawing/2014/main" id="{96A0AE13-627F-4DB3-BF4B-E34F54EBB7B4}"/>
                </a:ext>
              </a:extLst>
            </p:cNvPr>
            <p:cNvSpPr/>
            <p:nvPr/>
          </p:nvSpPr>
          <p:spPr>
            <a:xfrm>
              <a:off x="10232128" y="6871304"/>
              <a:ext cx="11274900" cy="5132573"/>
            </a:xfrm>
            <a:prstGeom prst="roundRect">
              <a:avLst>
                <a:gd name="adj" fmla="val 16667"/>
              </a:avLst>
            </a:prstGeom>
            <a:gradFill>
              <a:gsLst>
                <a:gs pos="0">
                  <a:srgbClr val="DCECD5"/>
                </a:gs>
                <a:gs pos="100000">
                  <a:srgbClr val="93BC8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sz="2400" dirty="0">
                <a:solidFill>
                  <a:schemeClr val="dk1"/>
                </a:solidFill>
              </a:endParaRPr>
            </a:p>
            <a:p>
              <a:pPr marL="0" lvl="0" indent="0" algn="just" rtl="0">
                <a:spcBef>
                  <a:spcPts val="0"/>
                </a:spcBef>
                <a:spcAft>
                  <a:spcPts val="0"/>
                </a:spcAft>
                <a:buNone/>
              </a:pPr>
              <a:r>
                <a:rPr lang="fr-FR" sz="2400" dirty="0">
                  <a:solidFill>
                    <a:schemeClr val="dk1"/>
                  </a:solidFill>
                </a:rPr>
                <a:t>Il existe 2 procédés … les métaux comme le cuivre : </a:t>
              </a:r>
              <a:endParaRPr sz="2400" dirty="0">
                <a:solidFill>
                  <a:schemeClr val="dk1"/>
                </a:solidFill>
              </a:endParaRPr>
            </a:p>
            <a:p>
              <a:pPr marL="0" lvl="0" indent="0" algn="just" rtl="0">
                <a:spcBef>
                  <a:spcPts val="0"/>
                </a:spcBef>
                <a:spcAft>
                  <a:spcPts val="0"/>
                </a:spcAft>
                <a:buClr>
                  <a:schemeClr val="dk1"/>
                </a:buClr>
                <a:buSzPts val="1100"/>
                <a:buFont typeface="Arial"/>
                <a:buNone/>
              </a:pPr>
              <a:endParaRPr sz="2400" dirty="0">
                <a:solidFill>
                  <a:schemeClr val="dk1"/>
                </a:solidFill>
              </a:endParaRPr>
            </a:p>
            <a:p>
              <a:pPr marL="457200" lvl="0" indent="-381000" algn="just" rtl="0">
                <a:spcBef>
                  <a:spcPts val="0"/>
                </a:spcBef>
                <a:spcAft>
                  <a:spcPts val="0"/>
                </a:spcAft>
                <a:buClr>
                  <a:schemeClr val="dk1"/>
                </a:buClr>
                <a:buSzPts val="2400"/>
                <a:buChar char="-"/>
              </a:pPr>
              <a:r>
                <a:rPr lang="fr-FR" sz="2400" dirty="0">
                  <a:solidFill>
                    <a:schemeClr val="dk1"/>
                  </a:solidFill>
                </a:rPr>
                <a:t>l</a:t>
              </a:r>
              <a:r>
                <a:rPr lang="fr-FR" sz="2400" b="1" dirty="0">
                  <a:solidFill>
                    <a:schemeClr val="dk1"/>
                  </a:solidFill>
                </a:rPr>
                <a:t>’affinage </a:t>
              </a:r>
              <a:r>
                <a:rPr lang="fr-FR" sz="2400" dirty="0">
                  <a:solidFill>
                    <a:schemeClr val="dk1"/>
                  </a:solidFill>
                </a:rPr>
                <a:t>(“</a:t>
              </a:r>
              <a:r>
                <a:rPr lang="fr-FR" sz="2400" dirty="0" err="1">
                  <a:solidFill>
                    <a:schemeClr val="dk1"/>
                  </a:solidFill>
                </a:rPr>
                <a:t>refining</a:t>
              </a:r>
              <a:r>
                <a:rPr lang="fr-FR" sz="2400" dirty="0">
                  <a:solidFill>
                    <a:schemeClr val="dk1"/>
                  </a:solidFill>
                </a:rPr>
                <a:t>”) : à partir d’un mélange de concentrés cuivreux issus des mines et de déchets de qualité moindre (fraction peu triée, alliages complexes ou cuivre sous forme non métallique)</a:t>
              </a:r>
              <a:endParaRPr sz="2400" dirty="0">
                <a:solidFill>
                  <a:schemeClr val="dk1"/>
                </a:solidFill>
              </a:endParaRPr>
            </a:p>
            <a:p>
              <a:pPr marL="457200" lvl="0" indent="-381000" algn="just" rtl="0">
                <a:spcBef>
                  <a:spcPts val="0"/>
                </a:spcBef>
                <a:spcAft>
                  <a:spcPts val="0"/>
                </a:spcAft>
                <a:buClr>
                  <a:schemeClr val="dk1"/>
                </a:buClr>
                <a:buSzPts val="2400"/>
                <a:buChar char="-"/>
              </a:pPr>
              <a:r>
                <a:rPr lang="fr-FR" sz="2400" dirty="0">
                  <a:solidFill>
                    <a:schemeClr val="dk1"/>
                  </a:solidFill>
                </a:rPr>
                <a:t>la </a:t>
              </a:r>
              <a:r>
                <a:rPr lang="fr-FR" sz="2400" b="1" dirty="0">
                  <a:solidFill>
                    <a:schemeClr val="dk1"/>
                  </a:solidFill>
                </a:rPr>
                <a:t>fusion</a:t>
              </a:r>
              <a:r>
                <a:rPr lang="fr-FR" sz="2400" dirty="0">
                  <a:solidFill>
                    <a:schemeClr val="dk1"/>
                  </a:solidFill>
                </a:rPr>
                <a:t> (“</a:t>
              </a:r>
              <a:r>
                <a:rPr lang="fr-FR" sz="2400" dirty="0" err="1">
                  <a:solidFill>
                    <a:schemeClr val="dk1"/>
                  </a:solidFill>
                </a:rPr>
                <a:t>smelting</a:t>
              </a:r>
              <a:r>
                <a:rPr lang="fr-FR" sz="2400" dirty="0">
                  <a:solidFill>
                    <a:schemeClr val="dk1"/>
                  </a:solidFill>
                </a:rPr>
                <a:t>”) : à partir de déchets de qualité supérieure (cuivre métallique, matière première de recyclage), via un procédé de fusion.</a:t>
              </a:r>
              <a:endParaRPr sz="2400" dirty="0">
                <a:solidFill>
                  <a:schemeClr val="dk1"/>
                </a:solidFill>
              </a:endParaRPr>
            </a:p>
            <a:p>
              <a:pPr marL="0" lvl="0" indent="0" algn="l" rtl="0">
                <a:spcBef>
                  <a:spcPts val="0"/>
                </a:spcBef>
                <a:spcAft>
                  <a:spcPts val="0"/>
                </a:spcAft>
                <a:buClr>
                  <a:schemeClr val="dk1"/>
                </a:buClr>
                <a:buSzPts val="1100"/>
                <a:buFont typeface="Arial"/>
                <a:buNone/>
              </a:pPr>
              <a:endParaRPr sz="2400" dirty="0">
                <a:solidFill>
                  <a:schemeClr val="dk1"/>
                </a:solidFill>
              </a:endParaRPr>
            </a:p>
            <a:p>
              <a:pPr marL="0" lvl="0" indent="0" algn="l" rtl="0">
                <a:spcBef>
                  <a:spcPts val="0"/>
                </a:spcBef>
                <a:spcAft>
                  <a:spcPts val="0"/>
                </a:spcAft>
                <a:buClr>
                  <a:schemeClr val="dk1"/>
                </a:buClr>
                <a:buSzPts val="1100"/>
                <a:buFont typeface="Arial"/>
                <a:buNone/>
              </a:pPr>
              <a:r>
                <a:rPr lang="fr-FR" sz="2400" dirty="0">
                  <a:solidFill>
                    <a:schemeClr val="dk1"/>
                  </a:solidFill>
                </a:rPr>
                <a:t>⇒ les exportations de déchets métalliques sont plus importantes que les importations correspondantes :179 kt versus 55 kt pour le cuivre en 2019 </a:t>
              </a:r>
              <a:endParaRPr dirty="0"/>
            </a:p>
          </p:txBody>
        </p:sp>
        <p:sp>
          <p:nvSpPr>
            <p:cNvPr id="56" name="Google Shape;120;p1">
              <a:extLst>
                <a:ext uri="{FF2B5EF4-FFF2-40B4-BE49-F238E27FC236}">
                  <a16:creationId xmlns:a16="http://schemas.microsoft.com/office/drawing/2014/main" id="{12E18F9A-80BF-4D0F-A0B4-E2356D2030A6}"/>
                </a:ext>
              </a:extLst>
            </p:cNvPr>
            <p:cNvSpPr txBox="1"/>
            <p:nvPr/>
          </p:nvSpPr>
          <p:spPr>
            <a:xfrm>
              <a:off x="11355338" y="7023250"/>
              <a:ext cx="7569300" cy="109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4100" b="1" dirty="0">
                  <a:latin typeface="Lora"/>
                  <a:ea typeface="Lora"/>
                  <a:cs typeface="Lora"/>
                  <a:sym typeface="Lora"/>
                </a:rPr>
                <a:t>Comment</a:t>
              </a:r>
              <a:endParaRPr sz="4100" b="1" dirty="0">
                <a:latin typeface="Lora"/>
                <a:ea typeface="Lora"/>
                <a:cs typeface="Lora"/>
                <a:sym typeface="Lora"/>
              </a:endParaRPr>
            </a:p>
          </p:txBody>
        </p:sp>
      </p:grpSp>
      <p:grpSp>
        <p:nvGrpSpPr>
          <p:cNvPr id="58" name="Google Shape;121;p1">
            <a:extLst>
              <a:ext uri="{FF2B5EF4-FFF2-40B4-BE49-F238E27FC236}">
                <a16:creationId xmlns:a16="http://schemas.microsoft.com/office/drawing/2014/main" id="{99E86E9D-651B-4C12-AB23-D7D09E6D1468}"/>
              </a:ext>
            </a:extLst>
          </p:cNvPr>
          <p:cNvGrpSpPr/>
          <p:nvPr/>
        </p:nvGrpSpPr>
        <p:grpSpPr>
          <a:xfrm>
            <a:off x="355528" y="12014975"/>
            <a:ext cx="10366875" cy="9030300"/>
            <a:chOff x="8010000" y="17212713"/>
            <a:chExt cx="10366875" cy="9030300"/>
          </a:xfrm>
        </p:grpSpPr>
        <p:sp>
          <p:nvSpPr>
            <p:cNvPr id="60" name="Google Shape;122;p1">
              <a:extLst>
                <a:ext uri="{FF2B5EF4-FFF2-40B4-BE49-F238E27FC236}">
                  <a16:creationId xmlns:a16="http://schemas.microsoft.com/office/drawing/2014/main" id="{CFD94CCC-715D-44C3-B7B5-60CD29474D0F}"/>
                </a:ext>
              </a:extLst>
            </p:cNvPr>
            <p:cNvSpPr/>
            <p:nvPr/>
          </p:nvSpPr>
          <p:spPr>
            <a:xfrm>
              <a:off x="8010000" y="17212713"/>
              <a:ext cx="8909400" cy="9030300"/>
            </a:xfrm>
            <a:prstGeom prst="roundRect">
              <a:avLst>
                <a:gd name="adj" fmla="val 16667"/>
              </a:avLst>
            </a:prstGeom>
            <a:gradFill flip="none" rotWithShape="1">
              <a:gsLst>
                <a:gs pos="0">
                  <a:srgbClr val="EBAD63">
                    <a:tint val="66000"/>
                    <a:satMod val="160000"/>
                  </a:srgbClr>
                </a:gs>
                <a:gs pos="50000">
                  <a:srgbClr val="EBAD63">
                    <a:tint val="44500"/>
                    <a:satMod val="160000"/>
                  </a:srgbClr>
                </a:gs>
                <a:gs pos="100000">
                  <a:srgbClr val="EBAD63">
                    <a:tint val="23500"/>
                    <a:satMod val="160000"/>
                  </a:srgbClr>
                </a:gs>
              </a:gsLst>
              <a:lin ang="270000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81000" algn="just" rtl="0">
                <a:spcBef>
                  <a:spcPts val="0"/>
                </a:spcBef>
                <a:spcAft>
                  <a:spcPts val="0"/>
                </a:spcAft>
                <a:buClr>
                  <a:schemeClr val="dk1"/>
                </a:buClr>
                <a:buSzPts val="2400"/>
                <a:buChar char="●"/>
              </a:pPr>
              <a:r>
                <a:rPr lang="fr-FR" sz="2400" dirty="0">
                  <a:solidFill>
                    <a:schemeClr val="dk1"/>
                  </a:solidFill>
                </a:rPr>
                <a:t>Production minière de cuivre dans le monde en 2019 : 20 Mt</a:t>
              </a:r>
              <a:endParaRPr sz="2400" dirty="0">
                <a:solidFill>
                  <a:schemeClr val="dk1"/>
                </a:solidFill>
              </a:endParaRPr>
            </a:p>
            <a:p>
              <a:pPr marL="457200" lvl="0" indent="0" algn="just" rtl="0">
                <a:spcBef>
                  <a:spcPts val="0"/>
                </a:spcBef>
                <a:spcAft>
                  <a:spcPts val="0"/>
                </a:spcAft>
                <a:buClr>
                  <a:schemeClr val="dk1"/>
                </a:buClr>
                <a:buSzPts val="1100"/>
                <a:buFont typeface="Arial"/>
                <a:buNone/>
              </a:pPr>
              <a:endParaRPr sz="2400" dirty="0">
                <a:solidFill>
                  <a:schemeClr val="dk1"/>
                </a:solidFill>
              </a:endParaRPr>
            </a:p>
            <a:p>
              <a:pPr marL="457200" lvl="0" indent="-381000" algn="just" rtl="0">
                <a:spcBef>
                  <a:spcPts val="0"/>
                </a:spcBef>
                <a:spcAft>
                  <a:spcPts val="0"/>
                </a:spcAft>
                <a:buClr>
                  <a:schemeClr val="dk1"/>
                </a:buClr>
                <a:buSzPts val="2400"/>
                <a:buChar char="●"/>
              </a:pPr>
              <a:r>
                <a:rPr lang="fr-FR" sz="2400" dirty="0">
                  <a:solidFill>
                    <a:schemeClr val="dk1"/>
                  </a:solidFill>
                </a:rPr>
                <a:t>Réserves actuelles (gisements découverts et jugés rentables en 2017) : environ 720 millions de tonnes</a:t>
              </a:r>
              <a:endParaRPr sz="2400" dirty="0">
                <a:solidFill>
                  <a:schemeClr val="dk1"/>
                </a:solidFill>
              </a:endParaRPr>
            </a:p>
            <a:p>
              <a:pPr marL="457200" lvl="0" indent="0" algn="just" rtl="0">
                <a:spcBef>
                  <a:spcPts val="0"/>
                </a:spcBef>
                <a:spcAft>
                  <a:spcPts val="0"/>
                </a:spcAft>
                <a:buNone/>
              </a:pPr>
              <a:endParaRPr sz="2400" dirty="0">
                <a:solidFill>
                  <a:schemeClr val="dk1"/>
                </a:solidFill>
              </a:endParaRPr>
            </a:p>
            <a:p>
              <a:pPr marL="457200" lvl="0" indent="-381000" algn="just" rtl="0">
                <a:spcBef>
                  <a:spcPts val="0"/>
                </a:spcBef>
                <a:spcAft>
                  <a:spcPts val="0"/>
                </a:spcAft>
                <a:buClr>
                  <a:schemeClr val="dk1"/>
                </a:buClr>
                <a:buSzPts val="2400"/>
                <a:buChar char="●"/>
              </a:pPr>
              <a:r>
                <a:rPr lang="fr-FR" sz="2400" dirty="0">
                  <a:solidFill>
                    <a:schemeClr val="dk1"/>
                  </a:solidFill>
                </a:rPr>
                <a:t>Ressources globales (réserves + gisements potentiels pas encore exploités) : plus de 5 milliards de tonnes </a:t>
              </a:r>
              <a:endParaRPr sz="2400" i="1" dirty="0">
                <a:solidFill>
                  <a:srgbClr val="0000FF"/>
                </a:solidFill>
              </a:endParaRPr>
            </a:p>
            <a:p>
              <a:pPr marL="457200" lvl="0" indent="0" algn="just" rtl="0">
                <a:spcBef>
                  <a:spcPts val="0"/>
                </a:spcBef>
                <a:spcAft>
                  <a:spcPts val="0"/>
                </a:spcAft>
                <a:buClr>
                  <a:schemeClr val="dk1"/>
                </a:buClr>
                <a:buSzPts val="1100"/>
                <a:buFont typeface="Arial"/>
                <a:buNone/>
              </a:pPr>
              <a:r>
                <a:rPr lang="fr-FR" sz="2400" i="1" dirty="0">
                  <a:solidFill>
                    <a:schemeClr val="dk1"/>
                  </a:solidFill>
                </a:rPr>
                <a:t>2 milliards </a:t>
              </a:r>
              <a:r>
                <a:rPr lang="fr-FR" sz="2400" i="1" dirty="0" err="1">
                  <a:solidFill>
                    <a:schemeClr val="dk1"/>
                  </a:solidFill>
                </a:rPr>
                <a:t>usgs</a:t>
              </a:r>
              <a:endParaRPr sz="2400" i="1" dirty="0">
                <a:solidFill>
                  <a:schemeClr val="dk1"/>
                </a:solidFill>
              </a:endParaRPr>
            </a:p>
            <a:p>
              <a:pPr marL="457200" lvl="0" indent="-381000" algn="just" rtl="0">
                <a:spcBef>
                  <a:spcPts val="0"/>
                </a:spcBef>
                <a:spcAft>
                  <a:spcPts val="0"/>
                </a:spcAft>
                <a:buClr>
                  <a:schemeClr val="dk1"/>
                </a:buClr>
                <a:buSzPts val="2400"/>
                <a:buChar char="●"/>
              </a:pPr>
              <a:r>
                <a:rPr lang="fr-FR" sz="2400" dirty="0">
                  <a:solidFill>
                    <a:schemeClr val="dk1"/>
                  </a:solidFill>
                </a:rPr>
                <a:t>⅔  des 550 millions de tonnes de cuivre produites depuis 1900 sont encore utilisées</a:t>
              </a:r>
              <a:endParaRPr sz="2400" dirty="0">
                <a:solidFill>
                  <a:schemeClr val="dk1"/>
                </a:solidFill>
              </a:endParaRPr>
            </a:p>
            <a:p>
              <a:pPr marL="457200" lvl="0" indent="0" algn="just" rtl="0">
                <a:spcBef>
                  <a:spcPts val="0"/>
                </a:spcBef>
                <a:spcAft>
                  <a:spcPts val="0"/>
                </a:spcAft>
                <a:buClr>
                  <a:schemeClr val="dk1"/>
                </a:buClr>
                <a:buSzPts val="1100"/>
                <a:buFont typeface="Arial"/>
                <a:buNone/>
              </a:pPr>
              <a:endParaRPr sz="2400" dirty="0">
                <a:solidFill>
                  <a:schemeClr val="dk1"/>
                </a:solidFill>
              </a:endParaRPr>
            </a:p>
            <a:p>
              <a:pPr marL="457200" lvl="0" indent="-381000" algn="just" rtl="0">
                <a:spcBef>
                  <a:spcPts val="0"/>
                </a:spcBef>
                <a:spcAft>
                  <a:spcPts val="0"/>
                </a:spcAft>
                <a:buClr>
                  <a:schemeClr val="dk1"/>
                </a:buClr>
                <a:buSzPts val="2400"/>
                <a:buChar char="●"/>
              </a:pPr>
              <a:r>
                <a:rPr lang="fr-FR" sz="2400" dirty="0">
                  <a:solidFill>
                    <a:schemeClr val="dk1"/>
                  </a:solidFill>
                </a:rPr>
                <a:t>Besoin croissant de cuivre : + 250 % depuis 1960 (5 à 18 millions de tonnes)</a:t>
              </a:r>
              <a:endParaRPr sz="2400" dirty="0">
                <a:solidFill>
                  <a:schemeClr val="dk1"/>
                </a:solidFill>
              </a:endParaRPr>
            </a:p>
            <a:p>
              <a:pPr marL="457200" lvl="0" indent="0" algn="just" rtl="0">
                <a:spcBef>
                  <a:spcPts val="0"/>
                </a:spcBef>
                <a:spcAft>
                  <a:spcPts val="0"/>
                </a:spcAft>
                <a:buClr>
                  <a:schemeClr val="dk1"/>
                </a:buClr>
                <a:buSzPts val="1100"/>
                <a:buFont typeface="Arial"/>
                <a:buNone/>
              </a:pPr>
              <a:endParaRPr sz="2400" dirty="0">
                <a:solidFill>
                  <a:schemeClr val="dk1"/>
                </a:solidFill>
              </a:endParaRPr>
            </a:p>
            <a:p>
              <a:pPr marL="457200" lvl="0" indent="-381000" algn="just" rtl="0">
                <a:spcBef>
                  <a:spcPts val="0"/>
                </a:spcBef>
                <a:spcAft>
                  <a:spcPts val="0"/>
                </a:spcAft>
                <a:buClr>
                  <a:schemeClr val="dk1"/>
                </a:buClr>
                <a:buSzPts val="2400"/>
                <a:buChar char="●"/>
              </a:pPr>
              <a:r>
                <a:rPr lang="fr-FR" sz="2400" dirty="0">
                  <a:solidFill>
                    <a:schemeClr val="dk1"/>
                  </a:solidFill>
                </a:rPr>
                <a:t>41,5% du cuivre utilisé en Europe provient du recyclage ce qui représente entre 2 et 3 millions de tonnes</a:t>
              </a:r>
              <a:endParaRPr dirty="0"/>
            </a:p>
          </p:txBody>
        </p:sp>
        <p:sp>
          <p:nvSpPr>
            <p:cNvPr id="61" name="Google Shape;123;p1">
              <a:extLst>
                <a:ext uri="{FF2B5EF4-FFF2-40B4-BE49-F238E27FC236}">
                  <a16:creationId xmlns:a16="http://schemas.microsoft.com/office/drawing/2014/main" id="{61AB3CF2-89E8-4E66-93C5-AA2FB848058D}"/>
                </a:ext>
              </a:extLst>
            </p:cNvPr>
            <p:cNvSpPr txBox="1"/>
            <p:nvPr/>
          </p:nvSpPr>
          <p:spPr>
            <a:xfrm>
              <a:off x="8321775" y="17515900"/>
              <a:ext cx="10055100" cy="109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4500" b="1" dirty="0">
                  <a:latin typeface="Lora"/>
                  <a:ea typeface="Lora"/>
                  <a:cs typeface="Lora"/>
                  <a:sym typeface="Lora"/>
                </a:rPr>
                <a:t>Le cuivre en quelques chiffres</a:t>
              </a:r>
              <a:endParaRPr sz="4500" b="1" dirty="0">
                <a:latin typeface="Lora"/>
                <a:ea typeface="Lora"/>
                <a:cs typeface="Lora"/>
                <a:sym typeface="Lora"/>
              </a:endParaRPr>
            </a:p>
          </p:txBody>
        </p:sp>
      </p:grpSp>
      <p:pic>
        <p:nvPicPr>
          <p:cNvPr id="62" name="Google Shape;125;p1">
            <a:extLst>
              <a:ext uri="{FF2B5EF4-FFF2-40B4-BE49-F238E27FC236}">
                <a16:creationId xmlns:a16="http://schemas.microsoft.com/office/drawing/2014/main" id="{F328FB4C-438B-49CC-B307-E5699B074CC1}"/>
              </a:ext>
            </a:extLst>
          </p:cNvPr>
          <p:cNvPicPr preferRelativeResize="0"/>
          <p:nvPr/>
        </p:nvPicPr>
        <p:blipFill rotWithShape="1">
          <a:blip r:embed="rId12">
            <a:alphaModFix/>
          </a:blip>
          <a:srcRect l="20831" t="27074" r="23736" b="9384"/>
          <a:stretch/>
        </p:blipFill>
        <p:spPr>
          <a:xfrm>
            <a:off x="11522100" y="17385490"/>
            <a:ext cx="6307489" cy="4114399"/>
          </a:xfrm>
          <a:prstGeom prst="rect">
            <a:avLst/>
          </a:prstGeom>
          <a:noFill/>
          <a:ln>
            <a:noFill/>
          </a:ln>
        </p:spPr>
      </p:pic>
      <p:grpSp>
        <p:nvGrpSpPr>
          <p:cNvPr id="65" name="Google Shape;126;p1">
            <a:extLst>
              <a:ext uri="{FF2B5EF4-FFF2-40B4-BE49-F238E27FC236}">
                <a16:creationId xmlns:a16="http://schemas.microsoft.com/office/drawing/2014/main" id="{757EF556-293B-472C-8260-FCE7595C16B8}"/>
              </a:ext>
            </a:extLst>
          </p:cNvPr>
          <p:cNvGrpSpPr/>
          <p:nvPr/>
        </p:nvGrpSpPr>
        <p:grpSpPr>
          <a:xfrm>
            <a:off x="18757875" y="11685108"/>
            <a:ext cx="11522100" cy="10405500"/>
            <a:chOff x="17693480" y="14778636"/>
            <a:chExt cx="11522100" cy="10405500"/>
          </a:xfrm>
        </p:grpSpPr>
        <p:grpSp>
          <p:nvGrpSpPr>
            <p:cNvPr id="66" name="Google Shape;127;p1">
              <a:extLst>
                <a:ext uri="{FF2B5EF4-FFF2-40B4-BE49-F238E27FC236}">
                  <a16:creationId xmlns:a16="http://schemas.microsoft.com/office/drawing/2014/main" id="{A366C2D6-D4EB-415F-AF2B-1C5EF8991DF6}"/>
                </a:ext>
              </a:extLst>
            </p:cNvPr>
            <p:cNvGrpSpPr/>
            <p:nvPr/>
          </p:nvGrpSpPr>
          <p:grpSpPr>
            <a:xfrm>
              <a:off x="17693480" y="14778636"/>
              <a:ext cx="11522100" cy="10405500"/>
              <a:chOff x="17693480" y="14778636"/>
              <a:chExt cx="11522100" cy="10405500"/>
            </a:xfrm>
          </p:grpSpPr>
          <p:sp>
            <p:nvSpPr>
              <p:cNvPr id="70" name="Google Shape;128;p1">
                <a:extLst>
                  <a:ext uri="{FF2B5EF4-FFF2-40B4-BE49-F238E27FC236}">
                    <a16:creationId xmlns:a16="http://schemas.microsoft.com/office/drawing/2014/main" id="{E1970B28-196F-4FB1-834A-DF1A4AAEF48C}"/>
                  </a:ext>
                </a:extLst>
              </p:cNvPr>
              <p:cNvSpPr/>
              <p:nvPr/>
            </p:nvSpPr>
            <p:spPr>
              <a:xfrm>
                <a:off x="17693480" y="14778636"/>
                <a:ext cx="11522100" cy="10405500"/>
              </a:xfrm>
              <a:prstGeom prst="roundRect">
                <a:avLst>
                  <a:gd name="adj" fmla="val 16667"/>
                </a:avLst>
              </a:prstGeom>
              <a:gradFill flip="none" rotWithShape="1">
                <a:gsLst>
                  <a:gs pos="0">
                    <a:srgbClr val="7A2008">
                      <a:tint val="66000"/>
                      <a:satMod val="160000"/>
                    </a:srgbClr>
                  </a:gs>
                  <a:gs pos="50000">
                    <a:srgbClr val="7A2008">
                      <a:tint val="44500"/>
                      <a:satMod val="160000"/>
                    </a:srgbClr>
                  </a:gs>
                  <a:gs pos="100000">
                    <a:srgbClr val="7A2008">
                      <a:tint val="23500"/>
                      <a:satMod val="160000"/>
                    </a:srgbClr>
                  </a:gs>
                </a:gsLst>
                <a:lin ang="270000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fr-FR" sz="2400" dirty="0">
                    <a:solidFill>
                      <a:schemeClr val="dk1"/>
                    </a:solidFill>
                  </a:rPr>
                  <a:t>                                 </a:t>
                </a:r>
                <a:r>
                  <a:rPr lang="fr-FR" sz="2800" dirty="0">
                    <a:solidFill>
                      <a:schemeClr val="dk1"/>
                    </a:solidFill>
                  </a:rPr>
                  <a:t>  </a:t>
                </a:r>
                <a:endParaRPr sz="2800" dirty="0">
                  <a:solidFill>
                    <a:schemeClr val="dk1"/>
                  </a:solidFill>
                </a:endParaRPr>
              </a:p>
              <a:p>
                <a:pPr marL="0" lvl="0" indent="0" algn="just" rtl="0">
                  <a:spcBef>
                    <a:spcPts val="0"/>
                  </a:spcBef>
                  <a:spcAft>
                    <a:spcPts val="0"/>
                  </a:spcAft>
                  <a:buNone/>
                </a:pPr>
                <a:endParaRPr sz="3300" u="sng" dirty="0">
                  <a:solidFill>
                    <a:schemeClr val="dk1"/>
                  </a:solidFill>
                </a:endParaRPr>
              </a:p>
              <a:p>
                <a:pPr marL="2880000" lvl="0" indent="0" algn="just" rtl="0">
                  <a:spcBef>
                    <a:spcPts val="0"/>
                  </a:spcBef>
                  <a:spcAft>
                    <a:spcPts val="0"/>
                  </a:spcAft>
                  <a:buNone/>
                </a:pPr>
                <a:r>
                  <a:rPr lang="fr-FR" sz="3300" u="sng" dirty="0">
                    <a:solidFill>
                      <a:schemeClr val="dk1"/>
                    </a:solidFill>
                  </a:rPr>
                  <a:t>Procédé de récupération en fonction de l’objet:</a:t>
                </a:r>
                <a:endParaRPr sz="3300" u="sng" dirty="0">
                  <a:solidFill>
                    <a:schemeClr val="dk1"/>
                  </a:solidFill>
                </a:endParaRPr>
              </a:p>
              <a:p>
                <a:pPr marL="0" lvl="0" indent="0" algn="just" rtl="0">
                  <a:spcBef>
                    <a:spcPts val="0"/>
                  </a:spcBef>
                  <a:spcAft>
                    <a:spcPts val="0"/>
                  </a:spcAft>
                  <a:buNone/>
                </a:pPr>
                <a:endParaRPr sz="2900" u="sng" dirty="0">
                  <a:solidFill>
                    <a:schemeClr val="dk1"/>
                  </a:solidFill>
                </a:endParaRPr>
              </a:p>
              <a:p>
                <a:pPr marL="3240000" lvl="0" indent="-381000" algn="just" rtl="0">
                  <a:spcBef>
                    <a:spcPts val="0"/>
                  </a:spcBef>
                  <a:spcAft>
                    <a:spcPts val="0"/>
                  </a:spcAft>
                  <a:buClr>
                    <a:schemeClr val="dk1"/>
                  </a:buClr>
                  <a:buSzPts val="2400"/>
                  <a:buChar char="-"/>
                </a:pPr>
                <a:r>
                  <a:rPr lang="fr-FR" sz="2400" b="1" u="sng" dirty="0">
                    <a:solidFill>
                      <a:schemeClr val="dk1"/>
                    </a:solidFill>
                  </a:rPr>
                  <a:t>Câble électrique</a:t>
                </a:r>
                <a:r>
                  <a:rPr lang="fr-FR" sz="2400" dirty="0">
                    <a:solidFill>
                      <a:schemeClr val="dk1"/>
                    </a:solidFill>
                  </a:rPr>
                  <a:t> :  granulation, tamisages et fonderie</a:t>
                </a:r>
                <a:endParaRPr sz="2400" dirty="0">
                  <a:solidFill>
                    <a:schemeClr val="dk1"/>
                  </a:solidFill>
                </a:endParaRPr>
              </a:p>
              <a:p>
                <a:pPr marL="0" lvl="0" indent="0" algn="just" rtl="0">
                  <a:spcBef>
                    <a:spcPts val="0"/>
                  </a:spcBef>
                  <a:spcAft>
                    <a:spcPts val="0"/>
                  </a:spcAft>
                  <a:buNone/>
                </a:pPr>
                <a:endParaRPr sz="2400" dirty="0">
                  <a:solidFill>
                    <a:schemeClr val="dk1"/>
                  </a:solidFill>
                </a:endParaRPr>
              </a:p>
              <a:p>
                <a:pPr marL="3240000" lvl="0" indent="-381000" algn="just" rtl="0">
                  <a:spcBef>
                    <a:spcPts val="0"/>
                  </a:spcBef>
                  <a:spcAft>
                    <a:spcPts val="0"/>
                  </a:spcAft>
                  <a:buClr>
                    <a:schemeClr val="dk1"/>
                  </a:buClr>
                  <a:buSzPts val="2400"/>
                  <a:buChar char="-"/>
                </a:pPr>
                <a:r>
                  <a:rPr lang="fr-FR" sz="2400" b="1" u="sng" dirty="0">
                    <a:solidFill>
                      <a:schemeClr val="dk1"/>
                    </a:solidFill>
                  </a:rPr>
                  <a:t>Carte électronique</a:t>
                </a:r>
                <a:r>
                  <a:rPr lang="fr-FR" sz="2400" u="sng" dirty="0">
                    <a:solidFill>
                      <a:schemeClr val="dk1"/>
                    </a:solidFill>
                  </a:rPr>
                  <a:t> :</a:t>
                </a:r>
                <a:r>
                  <a:rPr lang="fr-FR" sz="2400" dirty="0">
                    <a:solidFill>
                      <a:schemeClr val="dk1"/>
                    </a:solidFill>
                  </a:rPr>
                  <a:t> </a:t>
                </a:r>
                <a:endParaRPr sz="2400" dirty="0">
                  <a:solidFill>
                    <a:schemeClr val="dk1"/>
                  </a:solidFill>
                </a:endParaRPr>
              </a:p>
              <a:p>
                <a:pPr marL="3240000" lvl="0" indent="-228600" algn="just" rtl="0">
                  <a:spcBef>
                    <a:spcPts val="0"/>
                  </a:spcBef>
                  <a:spcAft>
                    <a:spcPts val="0"/>
                  </a:spcAft>
                  <a:buClr>
                    <a:schemeClr val="dk1"/>
                  </a:buClr>
                  <a:buSzPts val="1100"/>
                  <a:buFont typeface="Arial"/>
                  <a:buNone/>
                </a:pPr>
                <a:r>
                  <a:rPr lang="fr-FR" sz="2400" dirty="0" err="1">
                    <a:solidFill>
                      <a:schemeClr val="dk1"/>
                    </a:solidFill>
                  </a:rPr>
                  <a:t>Pyro-métallurgie</a:t>
                </a:r>
                <a:r>
                  <a:rPr lang="fr-FR" sz="2400" dirty="0">
                    <a:solidFill>
                      <a:schemeClr val="dk1"/>
                    </a:solidFill>
                  </a:rPr>
                  <a:t> : broyage et pyrolyse⇒ très consommatrice en énergie (fours chauffés à 500 degrés)</a:t>
                </a:r>
                <a:endParaRPr sz="2400" dirty="0">
                  <a:solidFill>
                    <a:schemeClr val="dk1"/>
                  </a:solidFill>
                </a:endParaRPr>
              </a:p>
              <a:p>
                <a:pPr marL="3240000" lvl="0" indent="-228600" algn="just" rtl="0">
                  <a:spcBef>
                    <a:spcPts val="0"/>
                  </a:spcBef>
                  <a:spcAft>
                    <a:spcPts val="0"/>
                  </a:spcAft>
                  <a:buClr>
                    <a:schemeClr val="dk1"/>
                  </a:buClr>
                  <a:buSzPts val="1100"/>
                  <a:buFont typeface="Arial"/>
                  <a:buNone/>
                </a:pPr>
                <a:r>
                  <a:rPr lang="fr-FR" sz="2400" dirty="0">
                    <a:solidFill>
                      <a:schemeClr val="dk1"/>
                    </a:solidFill>
                  </a:rPr>
                  <a:t>Hydrométallurgie : dissolution avec acides ⇒ dégage dioxines et furanes, des </a:t>
                </a:r>
                <a:r>
                  <a:rPr lang="fr-FR" sz="2400" dirty="0" err="1">
                    <a:solidFill>
                      <a:schemeClr val="dk1"/>
                    </a:solidFill>
                  </a:rPr>
                  <a:t>gazs</a:t>
                </a:r>
                <a:r>
                  <a:rPr lang="fr-FR" sz="2400" dirty="0">
                    <a:solidFill>
                      <a:schemeClr val="dk1"/>
                    </a:solidFill>
                  </a:rPr>
                  <a:t> nocifs pour l'environnement</a:t>
                </a:r>
                <a:endParaRPr sz="2400" dirty="0">
                  <a:solidFill>
                    <a:schemeClr val="dk1"/>
                  </a:solidFill>
                </a:endParaRPr>
              </a:p>
              <a:p>
                <a:pPr marL="3011400" lvl="0" indent="0" algn="just" rtl="0">
                  <a:spcBef>
                    <a:spcPts val="0"/>
                  </a:spcBef>
                  <a:spcAft>
                    <a:spcPts val="0"/>
                  </a:spcAft>
                  <a:buNone/>
                </a:pPr>
                <a:r>
                  <a:rPr lang="fr-FR" sz="2400" dirty="0">
                    <a:solidFill>
                      <a:schemeClr val="dk1"/>
                    </a:solidFill>
                  </a:rPr>
                  <a:t>Micronisation : broyage puis séparation par granulométrie ⇒ ne récupère que 90% des métaux contre 98% avec les 2 autres méthodes </a:t>
                </a:r>
                <a:endParaRPr sz="2400" dirty="0">
                  <a:solidFill>
                    <a:srgbClr val="0000FF"/>
                  </a:solidFill>
                </a:endParaRPr>
              </a:p>
              <a:p>
                <a:pPr marL="3240000" lvl="0" indent="-228600" algn="just" rtl="0">
                  <a:spcBef>
                    <a:spcPts val="0"/>
                  </a:spcBef>
                  <a:spcAft>
                    <a:spcPts val="0"/>
                  </a:spcAft>
                  <a:buClr>
                    <a:schemeClr val="dk1"/>
                  </a:buClr>
                  <a:buSzPts val="1100"/>
                  <a:buFont typeface="Arial"/>
                  <a:buNone/>
                </a:pPr>
                <a:endParaRPr sz="2400" dirty="0">
                  <a:solidFill>
                    <a:srgbClr val="0000FF"/>
                  </a:solidFill>
                </a:endParaRPr>
              </a:p>
              <a:p>
                <a:pPr marL="3240000" lvl="0" indent="-381000" algn="just" rtl="0">
                  <a:spcBef>
                    <a:spcPts val="0"/>
                  </a:spcBef>
                  <a:spcAft>
                    <a:spcPts val="0"/>
                  </a:spcAft>
                  <a:buClr>
                    <a:schemeClr val="dk1"/>
                  </a:buClr>
                  <a:buSzPts val="2400"/>
                  <a:buChar char="-"/>
                </a:pPr>
                <a:r>
                  <a:rPr lang="fr-FR" sz="2400" u="sng" dirty="0" err="1">
                    <a:solidFill>
                      <a:schemeClr val="dk1"/>
                    </a:solidFill>
                  </a:rPr>
                  <a:t>Nanofil</a:t>
                </a:r>
                <a:r>
                  <a:rPr lang="fr-FR" sz="2400" u="sng" dirty="0">
                    <a:solidFill>
                      <a:schemeClr val="dk1"/>
                    </a:solidFill>
                  </a:rPr>
                  <a:t> de cuivre dans les </a:t>
                </a:r>
                <a:r>
                  <a:rPr lang="fr-FR" sz="2400" b="1" u="sng" dirty="0">
                    <a:solidFill>
                      <a:schemeClr val="dk1"/>
                    </a:solidFill>
                  </a:rPr>
                  <a:t>chaussettes</a:t>
                </a:r>
                <a:r>
                  <a:rPr lang="fr-FR" sz="2400" u="sng" dirty="0">
                    <a:solidFill>
                      <a:schemeClr val="dk1"/>
                    </a:solidFill>
                  </a:rPr>
                  <a:t> :</a:t>
                </a:r>
                <a:r>
                  <a:rPr lang="fr-FR" sz="2400" dirty="0">
                    <a:solidFill>
                      <a:schemeClr val="dk1"/>
                    </a:solidFill>
                  </a:rPr>
                  <a:t> pour limiter le développement de bactéries, nous sommes dans un usage dispersif dans lequel </a:t>
                </a:r>
                <a:r>
                  <a:rPr lang="fr-FR" sz="2400" b="1" dirty="0">
                    <a:solidFill>
                      <a:schemeClr val="dk1"/>
                    </a:solidFill>
                  </a:rPr>
                  <a:t>le cuivre ne peut pas être récupéré</a:t>
                </a:r>
                <a:endParaRPr sz="2400" b="1" dirty="0">
                  <a:solidFill>
                    <a:schemeClr val="dk1"/>
                  </a:solidFill>
                </a:endParaRPr>
              </a:p>
              <a:p>
                <a:pPr marL="457200" lvl="0" indent="0" algn="just" rtl="0">
                  <a:spcBef>
                    <a:spcPts val="0"/>
                  </a:spcBef>
                  <a:spcAft>
                    <a:spcPts val="0"/>
                  </a:spcAft>
                  <a:buNone/>
                </a:pPr>
                <a:endParaRPr sz="2400" b="1" dirty="0">
                  <a:solidFill>
                    <a:schemeClr val="dk1"/>
                  </a:solidFill>
                </a:endParaRPr>
              </a:p>
              <a:p>
                <a:pPr marL="3240000" lvl="0" indent="-228600" algn="just" rtl="0">
                  <a:spcBef>
                    <a:spcPts val="0"/>
                  </a:spcBef>
                  <a:spcAft>
                    <a:spcPts val="0"/>
                  </a:spcAft>
                  <a:buClr>
                    <a:schemeClr val="dk1"/>
                  </a:buClr>
                  <a:buSzPts val="1100"/>
                  <a:buFont typeface="Arial"/>
                  <a:buNone/>
                </a:pPr>
                <a:r>
                  <a:rPr lang="fr-FR" sz="2400" dirty="0">
                    <a:solidFill>
                      <a:schemeClr val="dk1"/>
                    </a:solidFill>
                  </a:rPr>
                  <a:t>⇒ différence de recyclabilité selon les produits (usage dispersif ou non)</a:t>
                </a:r>
                <a:endParaRPr dirty="0"/>
              </a:p>
            </p:txBody>
          </p:sp>
          <p:sp>
            <p:nvSpPr>
              <p:cNvPr id="71" name="Google Shape;129;p1">
                <a:extLst>
                  <a:ext uri="{FF2B5EF4-FFF2-40B4-BE49-F238E27FC236}">
                    <a16:creationId xmlns:a16="http://schemas.microsoft.com/office/drawing/2014/main" id="{70E34AB3-1A85-485B-B09F-B69BEFAB19E2}"/>
                  </a:ext>
                </a:extLst>
              </p:cNvPr>
              <p:cNvSpPr txBox="1"/>
              <p:nvPr/>
            </p:nvSpPr>
            <p:spPr>
              <a:xfrm>
                <a:off x="19686650" y="15050035"/>
                <a:ext cx="7897800" cy="10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4100" b="1" dirty="0">
                    <a:latin typeface="Lora"/>
                    <a:ea typeface="Lora"/>
                    <a:cs typeface="Lora"/>
                    <a:sym typeface="Lora"/>
                  </a:rPr>
                  <a:t>C’est pas si simple ...</a:t>
                </a:r>
                <a:endParaRPr sz="4100" b="1" dirty="0">
                  <a:latin typeface="Lora"/>
                  <a:ea typeface="Lora"/>
                  <a:cs typeface="Lora"/>
                  <a:sym typeface="Lora"/>
                </a:endParaRPr>
              </a:p>
            </p:txBody>
          </p:sp>
        </p:grpSp>
        <p:pic>
          <p:nvPicPr>
            <p:cNvPr id="67" name="Google Shape;130;p1">
              <a:extLst>
                <a:ext uri="{FF2B5EF4-FFF2-40B4-BE49-F238E27FC236}">
                  <a16:creationId xmlns:a16="http://schemas.microsoft.com/office/drawing/2014/main" id="{AA5CF9FF-3A38-4DB9-AE6C-B3D5FFCF4DF3}"/>
                </a:ext>
              </a:extLst>
            </p:cNvPr>
            <p:cNvPicPr preferRelativeResize="0"/>
            <p:nvPr/>
          </p:nvPicPr>
          <p:blipFill rotWithShape="1">
            <a:blip r:embed="rId13">
              <a:alphaModFix/>
            </a:blip>
            <a:srcRect l="11676" t="25975"/>
            <a:stretch/>
          </p:blipFill>
          <p:spPr>
            <a:xfrm>
              <a:off x="17846300" y="16622138"/>
              <a:ext cx="2944500" cy="2467800"/>
            </a:xfrm>
            <a:prstGeom prst="ellipse">
              <a:avLst/>
            </a:prstGeom>
            <a:noFill/>
            <a:ln>
              <a:noFill/>
            </a:ln>
          </p:spPr>
        </p:pic>
        <p:pic>
          <p:nvPicPr>
            <p:cNvPr id="68" name="Google Shape;131;p1">
              <a:extLst>
                <a:ext uri="{FF2B5EF4-FFF2-40B4-BE49-F238E27FC236}">
                  <a16:creationId xmlns:a16="http://schemas.microsoft.com/office/drawing/2014/main" id="{D3AC067F-DBEE-44C8-B1A5-549128CAF2F8}"/>
                </a:ext>
              </a:extLst>
            </p:cNvPr>
            <p:cNvPicPr preferRelativeResize="0"/>
            <p:nvPr/>
          </p:nvPicPr>
          <p:blipFill rotWithShape="1">
            <a:blip r:embed="rId14">
              <a:alphaModFix/>
            </a:blip>
            <a:srcRect l="13764" t="12194" r="14919" b="17723"/>
            <a:stretch/>
          </p:blipFill>
          <p:spPr>
            <a:xfrm>
              <a:off x="17766501" y="19302575"/>
              <a:ext cx="3104100" cy="2287800"/>
            </a:xfrm>
            <a:prstGeom prst="roundRect">
              <a:avLst>
                <a:gd name="adj" fmla="val 16667"/>
              </a:avLst>
            </a:prstGeom>
            <a:noFill/>
            <a:ln>
              <a:noFill/>
            </a:ln>
          </p:spPr>
        </p:pic>
        <p:pic>
          <p:nvPicPr>
            <p:cNvPr id="69" name="Google Shape;132;p1">
              <a:extLst>
                <a:ext uri="{FF2B5EF4-FFF2-40B4-BE49-F238E27FC236}">
                  <a16:creationId xmlns:a16="http://schemas.microsoft.com/office/drawing/2014/main" id="{A1A330DD-3E4A-46BC-924B-A871A1F2A08F}"/>
                </a:ext>
              </a:extLst>
            </p:cNvPr>
            <p:cNvPicPr preferRelativeResize="0"/>
            <p:nvPr/>
          </p:nvPicPr>
          <p:blipFill rotWithShape="1">
            <a:blip r:embed="rId15">
              <a:alphaModFix/>
            </a:blip>
            <a:srcRect/>
            <a:stretch/>
          </p:blipFill>
          <p:spPr>
            <a:xfrm>
              <a:off x="18725387" y="22055975"/>
              <a:ext cx="1848600" cy="2467800"/>
            </a:xfrm>
            <a:prstGeom prst="round2DiagRect">
              <a:avLst>
                <a:gd name="adj1" fmla="val 16667"/>
                <a:gd name="adj2" fmla="val 0"/>
              </a:avLst>
            </a:prstGeom>
            <a:noFill/>
            <a:ln>
              <a:noFill/>
            </a:ln>
          </p:spPr>
        </p:pic>
      </p:grpSp>
      <p:grpSp>
        <p:nvGrpSpPr>
          <p:cNvPr id="72" name="Google Shape;133;p1">
            <a:extLst>
              <a:ext uri="{FF2B5EF4-FFF2-40B4-BE49-F238E27FC236}">
                <a16:creationId xmlns:a16="http://schemas.microsoft.com/office/drawing/2014/main" id="{4C83786D-BCFF-422E-9D5D-F5A1EBE7C0C9}"/>
              </a:ext>
            </a:extLst>
          </p:cNvPr>
          <p:cNvGrpSpPr/>
          <p:nvPr/>
        </p:nvGrpSpPr>
        <p:grpSpPr>
          <a:xfrm>
            <a:off x="9545393" y="10366053"/>
            <a:ext cx="9058989" cy="6871059"/>
            <a:chOff x="1527850" y="27798988"/>
            <a:chExt cx="8616300" cy="7783371"/>
          </a:xfrm>
        </p:grpSpPr>
        <p:sp>
          <p:nvSpPr>
            <p:cNvPr id="73" name="Google Shape;134;p1">
              <a:extLst>
                <a:ext uri="{FF2B5EF4-FFF2-40B4-BE49-F238E27FC236}">
                  <a16:creationId xmlns:a16="http://schemas.microsoft.com/office/drawing/2014/main" id="{FE08E256-979B-4972-B2E8-EA6303A7B267}"/>
                </a:ext>
              </a:extLst>
            </p:cNvPr>
            <p:cNvSpPr/>
            <p:nvPr/>
          </p:nvSpPr>
          <p:spPr>
            <a:xfrm>
              <a:off x="1527850" y="27798988"/>
              <a:ext cx="8616300" cy="7783371"/>
            </a:xfrm>
            <a:prstGeom prst="roundRect">
              <a:avLst>
                <a:gd name="adj" fmla="val 16667"/>
              </a:avLst>
            </a:prstGeom>
            <a:gradFill flip="none" rotWithShape="1">
              <a:gsLst>
                <a:gs pos="0">
                  <a:srgbClr val="B76C11">
                    <a:tint val="66000"/>
                    <a:satMod val="160000"/>
                  </a:srgbClr>
                </a:gs>
                <a:gs pos="50000">
                  <a:srgbClr val="B76C11">
                    <a:tint val="44500"/>
                    <a:satMod val="160000"/>
                  </a:srgbClr>
                </a:gs>
                <a:gs pos="100000">
                  <a:srgbClr val="B76C11">
                    <a:tint val="23500"/>
                    <a:satMod val="160000"/>
                  </a:srgbClr>
                </a:gs>
              </a:gsLst>
              <a:lin ang="270000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a:p>
              <a:pPr marL="0" lvl="0" indent="0" algn="just" rtl="0">
                <a:lnSpc>
                  <a:spcPct val="115000"/>
                </a:lnSpc>
                <a:spcBef>
                  <a:spcPts val="1200"/>
                </a:spcBef>
                <a:spcAft>
                  <a:spcPts val="0"/>
                </a:spcAft>
                <a:buNone/>
              </a:pPr>
              <a:endParaRPr sz="2400" b="1" dirty="0">
                <a:solidFill>
                  <a:srgbClr val="222222"/>
                </a:solidFill>
              </a:endParaRPr>
            </a:p>
            <a:p>
              <a:pPr marL="457200" lvl="0" indent="-381000" algn="just" rtl="0">
                <a:lnSpc>
                  <a:spcPct val="115000"/>
                </a:lnSpc>
                <a:spcBef>
                  <a:spcPts val="1200"/>
                </a:spcBef>
                <a:spcAft>
                  <a:spcPts val="0"/>
                </a:spcAft>
                <a:buClr>
                  <a:srgbClr val="222222"/>
                </a:buClr>
                <a:buSzPts val="2400"/>
                <a:buChar char="➔"/>
              </a:pPr>
              <a:r>
                <a:rPr lang="fr-FR" sz="2400" b="1" dirty="0">
                  <a:solidFill>
                    <a:srgbClr val="222222"/>
                  </a:solidFill>
                </a:rPr>
                <a:t>Économie de 31 m</a:t>
              </a:r>
              <a:r>
                <a:rPr lang="fr-FR" sz="2400" b="1" baseline="30000" dirty="0">
                  <a:solidFill>
                    <a:srgbClr val="222222"/>
                  </a:solidFill>
                </a:rPr>
                <a:t>3</a:t>
              </a:r>
              <a:r>
                <a:rPr lang="fr-FR" sz="2400" b="1" dirty="0">
                  <a:solidFill>
                    <a:srgbClr val="222222"/>
                  </a:solidFill>
                </a:rPr>
                <a:t> d’eau</a:t>
              </a:r>
              <a:r>
                <a:rPr lang="fr-FR" sz="2400" dirty="0">
                  <a:solidFill>
                    <a:srgbClr val="222222"/>
                  </a:solidFill>
                </a:rPr>
                <a:t> et de 300 kg CO2 eq par tonne de cuivre recyclé (soit environ </a:t>
              </a:r>
              <a:r>
                <a:rPr lang="fr-FR" sz="2400" b="1" dirty="0">
                  <a:solidFill>
                    <a:srgbClr val="222222"/>
                  </a:solidFill>
                </a:rPr>
                <a:t>40 millions de tonnes de CO2 par an dans le monde</a:t>
              </a:r>
              <a:r>
                <a:rPr lang="fr-FR" sz="2400" dirty="0">
                  <a:solidFill>
                    <a:srgbClr val="222222"/>
                  </a:solidFill>
                </a:rPr>
                <a:t>)</a:t>
              </a:r>
              <a:endParaRPr sz="2400" dirty="0">
                <a:solidFill>
                  <a:srgbClr val="222222"/>
                </a:solidFill>
              </a:endParaRPr>
            </a:p>
            <a:p>
              <a:pPr marL="457200" lvl="0" indent="-381000" algn="just" rtl="0">
                <a:lnSpc>
                  <a:spcPct val="115000"/>
                </a:lnSpc>
                <a:spcBef>
                  <a:spcPts val="0"/>
                </a:spcBef>
                <a:spcAft>
                  <a:spcPts val="0"/>
                </a:spcAft>
                <a:buClr>
                  <a:srgbClr val="222222"/>
                </a:buClr>
                <a:buSzPts val="2400"/>
                <a:buChar char="➔"/>
              </a:pPr>
              <a:r>
                <a:rPr lang="fr-FR" sz="2400" dirty="0">
                  <a:solidFill>
                    <a:srgbClr val="222222"/>
                  </a:solidFill>
                </a:rPr>
                <a:t>Recyclage du cuivre nécessite jusqu’à 85 % moins d’énergie que la production primaire ➩</a:t>
              </a:r>
              <a:r>
                <a:rPr lang="fr-FR" sz="2400" b="1" dirty="0">
                  <a:solidFill>
                    <a:srgbClr val="222222"/>
                  </a:solidFill>
                </a:rPr>
                <a:t> économie de 100 millions de MWh d’énergie électrique </a:t>
              </a:r>
              <a:endParaRPr sz="2400" b="1" dirty="0">
                <a:solidFill>
                  <a:srgbClr val="222222"/>
                </a:solidFill>
              </a:endParaRPr>
            </a:p>
            <a:p>
              <a:pPr marL="457200" lvl="0" indent="-381000" algn="just" rtl="0">
                <a:lnSpc>
                  <a:spcPct val="115000"/>
                </a:lnSpc>
                <a:spcBef>
                  <a:spcPts val="0"/>
                </a:spcBef>
                <a:spcAft>
                  <a:spcPts val="0"/>
                </a:spcAft>
                <a:buClr>
                  <a:srgbClr val="222222"/>
                </a:buClr>
                <a:buSzPts val="2400"/>
                <a:buChar char="➔"/>
              </a:pPr>
              <a:r>
                <a:rPr lang="fr-FR" sz="2400" dirty="0">
                  <a:solidFill>
                    <a:srgbClr val="222222"/>
                  </a:solidFill>
                </a:rPr>
                <a:t>Finitude des ressources: en fonction des modélisations, le </a:t>
              </a:r>
              <a:r>
                <a:rPr lang="fr-FR" sz="2400" b="1" dirty="0">
                  <a:solidFill>
                    <a:srgbClr val="222222"/>
                  </a:solidFill>
                </a:rPr>
                <a:t>pic d’extraction serait atteint avant la fin du siècle</a:t>
              </a:r>
              <a:endParaRPr sz="2400" b="1" dirty="0">
                <a:solidFill>
                  <a:srgbClr val="222222"/>
                </a:solidFill>
              </a:endParaRPr>
            </a:p>
            <a:p>
              <a:pPr marL="457200" lvl="0" indent="-381000" algn="just" rtl="0">
                <a:lnSpc>
                  <a:spcPct val="115000"/>
                </a:lnSpc>
                <a:spcBef>
                  <a:spcPts val="0"/>
                </a:spcBef>
                <a:spcAft>
                  <a:spcPts val="0"/>
                </a:spcAft>
                <a:buClr>
                  <a:srgbClr val="222222"/>
                </a:buClr>
                <a:buSzPts val="2400"/>
                <a:buChar char="➔"/>
              </a:pPr>
              <a:r>
                <a:rPr lang="fr-FR" sz="2400" dirty="0">
                  <a:solidFill>
                    <a:srgbClr val="222222"/>
                  </a:solidFill>
                </a:rPr>
                <a:t>Il existe une relation d’exponentielle inverse entre la concentration de cuivre et l’impact environnemental lié à son extraction: </a:t>
              </a:r>
              <a:r>
                <a:rPr lang="fr-FR" sz="2400" b="1" dirty="0">
                  <a:solidFill>
                    <a:srgbClr val="222222"/>
                  </a:solidFill>
                </a:rPr>
                <a:t>dans l’avenir l’extraction traditionnelle sera de plus en plus coûteuse en énergie</a:t>
              </a:r>
              <a:r>
                <a:rPr lang="fr-FR" sz="2400" b="1" dirty="0"/>
                <a:t>.</a:t>
              </a:r>
              <a:endParaRPr sz="2400" dirty="0"/>
            </a:p>
          </p:txBody>
        </p:sp>
        <p:sp>
          <p:nvSpPr>
            <p:cNvPr id="74" name="Google Shape;135;p1">
              <a:extLst>
                <a:ext uri="{FF2B5EF4-FFF2-40B4-BE49-F238E27FC236}">
                  <a16:creationId xmlns:a16="http://schemas.microsoft.com/office/drawing/2014/main" id="{3FE5CE31-6DAB-4BAC-BDF8-E1271117F73A}"/>
                </a:ext>
              </a:extLst>
            </p:cNvPr>
            <p:cNvSpPr txBox="1"/>
            <p:nvPr/>
          </p:nvSpPr>
          <p:spPr>
            <a:xfrm>
              <a:off x="2418075" y="27881788"/>
              <a:ext cx="7246800" cy="161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4000" b="1" dirty="0">
                  <a:latin typeface="Lora"/>
                  <a:ea typeface="Lora"/>
                  <a:cs typeface="Lora"/>
                  <a:sym typeface="Lora"/>
                </a:rPr>
                <a:t>Pourquoi recycler le cuivre en particulier ?</a:t>
              </a:r>
              <a:endParaRPr sz="4000" b="1" dirty="0">
                <a:latin typeface="Lora"/>
                <a:ea typeface="Lora"/>
                <a:cs typeface="Lora"/>
                <a:sym typeface="Lora"/>
              </a:endParaRPr>
            </a:p>
            <a:p>
              <a:pPr marL="0" lvl="0" indent="0" algn="l" rtl="0">
                <a:spcBef>
                  <a:spcPts val="0"/>
                </a:spcBef>
                <a:spcAft>
                  <a:spcPts val="0"/>
                </a:spcAft>
                <a:buNone/>
              </a:pPr>
              <a:endParaRPr dirty="0"/>
            </a:p>
          </p:txBody>
        </p:sp>
      </p:grpSp>
      <p:sp>
        <p:nvSpPr>
          <p:cNvPr id="76" name="Google Shape;122;p1">
            <a:extLst>
              <a:ext uri="{FF2B5EF4-FFF2-40B4-BE49-F238E27FC236}">
                <a16:creationId xmlns:a16="http://schemas.microsoft.com/office/drawing/2014/main" id="{45013493-5CE4-4D60-940B-DD92429061BC}"/>
              </a:ext>
            </a:extLst>
          </p:cNvPr>
          <p:cNvSpPr/>
          <p:nvPr/>
        </p:nvSpPr>
        <p:spPr>
          <a:xfrm>
            <a:off x="267800" y="23907588"/>
            <a:ext cx="14583346" cy="2389589"/>
          </a:xfrm>
          <a:prstGeom prst="roundRect">
            <a:avLst>
              <a:gd name="adj" fmla="val 16667"/>
            </a:avLst>
          </a:prstGeom>
          <a:gradFill flip="none" rotWithShape="1">
            <a:gsLst>
              <a:gs pos="0">
                <a:srgbClr val="C85C97">
                  <a:tint val="66000"/>
                  <a:satMod val="160000"/>
                </a:srgbClr>
              </a:gs>
              <a:gs pos="50000">
                <a:srgbClr val="C85C97">
                  <a:tint val="44500"/>
                  <a:satMod val="160000"/>
                </a:srgbClr>
              </a:gs>
              <a:gs pos="100000">
                <a:srgbClr val="C85C97">
                  <a:tint val="23500"/>
                  <a:satMod val="160000"/>
                </a:srgbClr>
              </a:gs>
            </a:gsLst>
            <a:lin ang="270000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fr-FR" sz="2800" b="1" u="sng" dirty="0">
                <a:solidFill>
                  <a:srgbClr val="7030A0"/>
                </a:solidFill>
              </a:rPr>
              <a:t>Constat</a:t>
            </a:r>
            <a:r>
              <a:rPr lang="fr-FR" sz="2800" dirty="0"/>
              <a:t> : la France possède un </a:t>
            </a:r>
            <a:r>
              <a:rPr lang="fr-FR" sz="2800" b="1" dirty="0"/>
              <a:t>stock</a:t>
            </a:r>
            <a:r>
              <a:rPr lang="fr-FR" sz="2800" dirty="0"/>
              <a:t> </a:t>
            </a:r>
            <a:r>
              <a:rPr lang="fr-FR" sz="2800" b="1" dirty="0"/>
              <a:t>de cuivre important </a:t>
            </a:r>
            <a:r>
              <a:rPr lang="fr-FR" sz="2800" dirty="0"/>
              <a:t>sur son territoire</a:t>
            </a:r>
          </a:p>
          <a:p>
            <a:r>
              <a:rPr lang="fr-FR" sz="2800" b="1" u="sng" dirty="0">
                <a:solidFill>
                  <a:srgbClr val="7030A0"/>
                </a:solidFill>
              </a:rPr>
              <a:t>Objectif</a:t>
            </a:r>
            <a:r>
              <a:rPr lang="fr-FR" sz="2800" dirty="0"/>
              <a:t> : établir deux scénarios du recyclage français pour les 30 prochaines années. Comparer alors la consommation et le recyclage en France : est-il réaliste d’pour palier la demande </a:t>
            </a:r>
            <a:r>
              <a:rPr lang="fr-FR" sz="2800" i="1" dirty="0"/>
              <a:t>toujours croissante </a:t>
            </a:r>
            <a:r>
              <a:rPr lang="fr-FR" sz="2800" dirty="0"/>
              <a:t>?</a:t>
            </a:r>
          </a:p>
        </p:txBody>
      </p:sp>
      <p:sp>
        <p:nvSpPr>
          <p:cNvPr id="81" name="Google Shape;122;p1">
            <a:extLst>
              <a:ext uri="{FF2B5EF4-FFF2-40B4-BE49-F238E27FC236}">
                <a16:creationId xmlns:a16="http://schemas.microsoft.com/office/drawing/2014/main" id="{6F9D3B6A-B86A-4395-9865-C0F67342833B}"/>
              </a:ext>
            </a:extLst>
          </p:cNvPr>
          <p:cNvSpPr/>
          <p:nvPr/>
        </p:nvSpPr>
        <p:spPr>
          <a:xfrm>
            <a:off x="267109" y="36559018"/>
            <a:ext cx="5889646" cy="1995877"/>
          </a:xfrm>
          <a:prstGeom prst="roundRect">
            <a:avLst>
              <a:gd name="adj" fmla="val 16667"/>
            </a:avLst>
          </a:prstGeom>
          <a:gradFill flip="none" rotWithShape="1">
            <a:gsLst>
              <a:gs pos="0">
                <a:srgbClr val="C85C97">
                  <a:tint val="66000"/>
                  <a:satMod val="160000"/>
                </a:srgbClr>
              </a:gs>
              <a:gs pos="50000">
                <a:srgbClr val="C85C97">
                  <a:tint val="44500"/>
                  <a:satMod val="160000"/>
                </a:srgbClr>
              </a:gs>
              <a:gs pos="100000">
                <a:srgbClr val="C85C97">
                  <a:tint val="23500"/>
                  <a:satMod val="160000"/>
                </a:srgbClr>
              </a:gs>
            </a:gsLst>
            <a:lin ang="270000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just"/>
            <a:r>
              <a:rPr lang="fr-FR" sz="2800" b="1" u="sng" dirty="0">
                <a:solidFill>
                  <a:srgbClr val="7030A0"/>
                </a:solidFill>
              </a:rPr>
              <a:t>Le taux de collecte</a:t>
            </a:r>
            <a:r>
              <a:rPr lang="fr-FR" sz="2800" b="1" dirty="0">
                <a:solidFill>
                  <a:srgbClr val="7030A0"/>
                </a:solidFill>
              </a:rPr>
              <a:t> </a:t>
            </a:r>
            <a:r>
              <a:rPr lang="fr-FR" sz="2800" b="1" dirty="0" smtClean="0">
                <a:solidFill>
                  <a:schemeClr val="accent6">
                    <a:lumMod val="60000"/>
                    <a:lumOff val="40000"/>
                  </a:schemeClr>
                </a:solidFill>
              </a:rPr>
              <a:t>: </a:t>
            </a:r>
            <a:r>
              <a:rPr lang="fr-FR" sz="2800" dirty="0"/>
              <a:t>u</a:t>
            </a:r>
            <a:r>
              <a:rPr lang="fr-FR" sz="2800" dirty="0" smtClean="0"/>
              <a:t>n </a:t>
            </a:r>
            <a:r>
              <a:rPr lang="fr-FR" sz="2800" dirty="0"/>
              <a:t>objet en fin de vie n’est pas nécessairement récupéré pour être recyclé</a:t>
            </a:r>
            <a:r>
              <a:rPr lang="fr-FR" sz="2800" dirty="0" smtClean="0"/>
              <a:t>.</a:t>
            </a:r>
            <a:endParaRPr lang="fr-FR" sz="2800" baseline="30000" dirty="0"/>
          </a:p>
        </p:txBody>
      </p:sp>
      <p:sp>
        <p:nvSpPr>
          <p:cNvPr id="82" name="Google Shape;122;p1">
            <a:extLst>
              <a:ext uri="{FF2B5EF4-FFF2-40B4-BE49-F238E27FC236}">
                <a16:creationId xmlns:a16="http://schemas.microsoft.com/office/drawing/2014/main" id="{164EA2A7-4AA8-4575-A21F-270E12FEF62E}"/>
              </a:ext>
            </a:extLst>
          </p:cNvPr>
          <p:cNvSpPr/>
          <p:nvPr/>
        </p:nvSpPr>
        <p:spPr>
          <a:xfrm>
            <a:off x="269826" y="38680689"/>
            <a:ext cx="5859152" cy="1949710"/>
          </a:xfrm>
          <a:prstGeom prst="roundRect">
            <a:avLst>
              <a:gd name="adj" fmla="val 16667"/>
            </a:avLst>
          </a:prstGeom>
          <a:gradFill flip="none" rotWithShape="1">
            <a:gsLst>
              <a:gs pos="0">
                <a:srgbClr val="C85C97">
                  <a:tint val="66000"/>
                  <a:satMod val="160000"/>
                </a:srgbClr>
              </a:gs>
              <a:gs pos="50000">
                <a:srgbClr val="C85C97">
                  <a:tint val="44500"/>
                  <a:satMod val="160000"/>
                </a:srgbClr>
              </a:gs>
              <a:gs pos="100000">
                <a:srgbClr val="C85C97">
                  <a:tint val="23500"/>
                  <a:satMod val="160000"/>
                </a:srgbClr>
              </a:gs>
            </a:gsLst>
            <a:lin ang="270000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just"/>
            <a:r>
              <a:rPr lang="fr-FR" sz="2800" b="1" u="sng" dirty="0" smtClean="0">
                <a:solidFill>
                  <a:srgbClr val="7030A0"/>
                </a:solidFill>
              </a:rPr>
              <a:t>Le taux de recyclage</a:t>
            </a:r>
            <a:r>
              <a:rPr lang="fr-FR" sz="2800" b="1" dirty="0" smtClean="0">
                <a:solidFill>
                  <a:srgbClr val="7030A0"/>
                </a:solidFill>
              </a:rPr>
              <a:t> </a:t>
            </a:r>
            <a:r>
              <a:rPr lang="fr-FR" sz="2800" b="1" dirty="0" smtClean="0">
                <a:solidFill>
                  <a:schemeClr val="accent6">
                    <a:lumMod val="60000"/>
                    <a:lumOff val="40000"/>
                  </a:schemeClr>
                </a:solidFill>
              </a:rPr>
              <a:t>: </a:t>
            </a:r>
            <a:r>
              <a:rPr lang="fr-FR" sz="2800" dirty="0" smtClean="0"/>
              <a:t>m</a:t>
            </a:r>
            <a:r>
              <a:rPr lang="fr-FR" sz="2800" dirty="0" smtClean="0"/>
              <a:t>ême si un objet est recyclé, on ne peut pas récupérer la totalité du cuivre qu’il contient.</a:t>
            </a:r>
            <a:endParaRPr lang="fr-FR" sz="2800" baseline="30000" dirty="0"/>
          </a:p>
        </p:txBody>
      </p:sp>
      <p:sp>
        <p:nvSpPr>
          <p:cNvPr id="83" name="Google Shape;122;p1">
            <a:extLst>
              <a:ext uri="{FF2B5EF4-FFF2-40B4-BE49-F238E27FC236}">
                <a16:creationId xmlns:a16="http://schemas.microsoft.com/office/drawing/2014/main" id="{52F869A6-3053-4F34-B7EB-D036D273F928}"/>
              </a:ext>
            </a:extLst>
          </p:cNvPr>
          <p:cNvSpPr/>
          <p:nvPr/>
        </p:nvSpPr>
        <p:spPr>
          <a:xfrm>
            <a:off x="357462" y="31736979"/>
            <a:ext cx="14493684" cy="828523"/>
          </a:xfrm>
          <a:prstGeom prst="roundRect">
            <a:avLst>
              <a:gd name="adj" fmla="val 16667"/>
            </a:avLst>
          </a:prstGeom>
          <a:gradFill flip="none" rotWithShape="1">
            <a:gsLst>
              <a:gs pos="0">
                <a:srgbClr val="C85C97">
                  <a:tint val="66000"/>
                  <a:satMod val="160000"/>
                </a:srgbClr>
              </a:gs>
              <a:gs pos="50000">
                <a:srgbClr val="C85C97">
                  <a:tint val="44500"/>
                  <a:satMod val="160000"/>
                </a:srgbClr>
              </a:gs>
              <a:gs pos="100000">
                <a:srgbClr val="C85C97">
                  <a:tint val="23500"/>
                  <a:satMod val="160000"/>
                </a:srgbClr>
              </a:gs>
            </a:gsLst>
            <a:lin ang="2700000" scaled="1"/>
            <a:tileRect/>
          </a:gra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gn="just"/>
            <a:r>
              <a:rPr lang="fr-FR" sz="2800" b="1" u="sng" dirty="0">
                <a:solidFill>
                  <a:srgbClr val="7030A0"/>
                </a:solidFill>
              </a:rPr>
              <a:t>Le temps de vie de l’objet </a:t>
            </a:r>
            <a:r>
              <a:rPr lang="fr-FR" sz="2800" b="1" dirty="0" smtClean="0">
                <a:solidFill>
                  <a:srgbClr val="7030A0"/>
                </a:solidFill>
              </a:rPr>
              <a:t>: </a:t>
            </a:r>
            <a:r>
              <a:rPr lang="fr-FR" sz="2800" dirty="0" smtClean="0"/>
              <a:t>quantifie la </a:t>
            </a:r>
            <a:r>
              <a:rPr lang="fr-FR" sz="2800" b="1" dirty="0" smtClean="0"/>
              <a:t>vitesse de retour </a:t>
            </a:r>
            <a:r>
              <a:rPr lang="fr-FR" sz="2800" dirty="0" smtClean="0"/>
              <a:t>du cuivre dans la production</a:t>
            </a:r>
            <a:endParaRPr lang="fr-FR" sz="2800" dirty="0">
              <a:solidFill>
                <a:srgbClr val="7030A0"/>
              </a:solidFill>
            </a:endParaRPr>
          </a:p>
          <a:p>
            <a:pPr algn="just"/>
            <a:r>
              <a:rPr lang="fr-FR" sz="3600" b="1" dirty="0">
                <a:solidFill>
                  <a:schemeClr val="accent6">
                    <a:lumMod val="60000"/>
                    <a:lumOff val="40000"/>
                  </a:schemeClr>
                </a:solidFill>
              </a:rPr>
              <a:t> </a:t>
            </a:r>
          </a:p>
          <a:p>
            <a:pPr algn="just"/>
            <a:endParaRPr lang="fr-FR" sz="3600" baseline="30000" dirty="0"/>
          </a:p>
        </p:txBody>
      </p:sp>
      <p:sp>
        <p:nvSpPr>
          <p:cNvPr id="13" name="ZoneTexte 12">
            <a:extLst>
              <a:ext uri="{FF2B5EF4-FFF2-40B4-BE49-F238E27FC236}">
                <a16:creationId xmlns:a16="http://schemas.microsoft.com/office/drawing/2014/main" id="{DCC1ACF9-13BF-48E9-B2A6-DEECEECAC730}"/>
              </a:ext>
            </a:extLst>
          </p:cNvPr>
          <p:cNvSpPr txBox="1"/>
          <p:nvPr/>
        </p:nvSpPr>
        <p:spPr>
          <a:xfrm>
            <a:off x="866656" y="10776862"/>
            <a:ext cx="8346344" cy="1107996"/>
          </a:xfrm>
          <a:prstGeom prst="rect">
            <a:avLst/>
          </a:prstGeom>
          <a:noFill/>
        </p:spPr>
        <p:txBody>
          <a:bodyPr wrap="square" rtlCol="0">
            <a:spAutoFit/>
          </a:bodyPr>
          <a:lstStyle/>
          <a:p>
            <a:r>
              <a:rPr lang="fr-FR" sz="6600" dirty="0">
                <a:latin typeface="Lora"/>
              </a:rPr>
              <a:t>Un exemple : le cuivre</a:t>
            </a:r>
          </a:p>
        </p:txBody>
      </p:sp>
      <p:pic>
        <p:nvPicPr>
          <p:cNvPr id="1028" name="Picture 4">
            <a:extLst>
              <a:ext uri="{FF2B5EF4-FFF2-40B4-BE49-F238E27FC236}">
                <a16:creationId xmlns:a16="http://schemas.microsoft.com/office/drawing/2014/main" id="{BF7BF24D-050D-4576-9CF0-724E6AF9042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19079" y="22995837"/>
            <a:ext cx="11563676" cy="8672757"/>
          </a:xfrm>
          <a:prstGeom prst="rect">
            <a:avLst/>
          </a:prstGeom>
          <a:noFill/>
          <a:extLst>
            <a:ext uri="{909E8E84-426E-40DD-AFC4-6F175D3DCCD1}">
              <a14:hiddenFill xmlns:a14="http://schemas.microsoft.com/office/drawing/2010/main">
                <a:solidFill>
                  <a:srgbClr val="FFFFFF"/>
                </a:solidFill>
              </a14:hiddenFill>
            </a:ext>
          </a:extLst>
        </p:spPr>
      </p:pic>
      <p:sp>
        <p:nvSpPr>
          <p:cNvPr id="5" name="Ellipse 4"/>
          <p:cNvSpPr/>
          <p:nvPr/>
        </p:nvSpPr>
        <p:spPr bwMode="auto">
          <a:xfrm>
            <a:off x="695150" y="26863638"/>
            <a:ext cx="2420700" cy="24207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75" name="Ellipse 74"/>
          <p:cNvSpPr/>
          <p:nvPr/>
        </p:nvSpPr>
        <p:spPr bwMode="auto">
          <a:xfrm>
            <a:off x="4842843" y="27598420"/>
            <a:ext cx="1685918" cy="168591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79" name="Ellipse 78"/>
          <p:cNvSpPr/>
          <p:nvPr/>
        </p:nvSpPr>
        <p:spPr bwMode="auto">
          <a:xfrm>
            <a:off x="8803283" y="28293440"/>
            <a:ext cx="990898" cy="99089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80" name="Ellipse 79"/>
          <p:cNvSpPr/>
          <p:nvPr/>
        </p:nvSpPr>
        <p:spPr bwMode="auto">
          <a:xfrm>
            <a:off x="12331675" y="28985098"/>
            <a:ext cx="259463" cy="25946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6" name="ZoneTexte 5"/>
          <p:cNvSpPr txBox="1"/>
          <p:nvPr/>
        </p:nvSpPr>
        <p:spPr>
          <a:xfrm>
            <a:off x="852982" y="29672303"/>
            <a:ext cx="2045402" cy="584775"/>
          </a:xfrm>
          <a:prstGeom prst="rect">
            <a:avLst/>
          </a:prstGeom>
          <a:noFill/>
        </p:spPr>
        <p:txBody>
          <a:bodyPr wrap="square" rtlCol="0">
            <a:spAutoFit/>
          </a:bodyPr>
          <a:lstStyle/>
          <a:p>
            <a:r>
              <a:rPr lang="fr-FR" sz="3200" dirty="0" smtClean="0">
                <a:latin typeface="Berlin Sans FB" panose="020E0602020502020306" pitchFamily="34" charset="0"/>
              </a:rPr>
              <a:t>Bâtiments</a:t>
            </a:r>
            <a:endParaRPr lang="fr-FR" sz="3200" dirty="0">
              <a:latin typeface="Berlin Sans FB" panose="020E0602020502020306" pitchFamily="34" charset="0"/>
            </a:endParaRPr>
          </a:p>
        </p:txBody>
      </p:sp>
      <p:sp>
        <p:nvSpPr>
          <p:cNvPr id="84" name="ZoneTexte 83"/>
          <p:cNvSpPr txBox="1"/>
          <p:nvPr/>
        </p:nvSpPr>
        <p:spPr>
          <a:xfrm>
            <a:off x="4741657" y="29651713"/>
            <a:ext cx="2045402" cy="584775"/>
          </a:xfrm>
          <a:prstGeom prst="rect">
            <a:avLst/>
          </a:prstGeom>
          <a:noFill/>
        </p:spPr>
        <p:txBody>
          <a:bodyPr wrap="square" rtlCol="0">
            <a:spAutoFit/>
          </a:bodyPr>
          <a:lstStyle/>
          <a:p>
            <a:r>
              <a:rPr lang="fr-FR" sz="3200" dirty="0" smtClean="0">
                <a:latin typeface="Berlin Sans FB" panose="020E0602020502020306" pitchFamily="34" charset="0"/>
              </a:rPr>
              <a:t>Véhicules</a:t>
            </a:r>
            <a:endParaRPr lang="fr-FR" sz="3200" dirty="0">
              <a:latin typeface="Berlin Sans FB" panose="020E0602020502020306" pitchFamily="34" charset="0"/>
            </a:endParaRPr>
          </a:p>
        </p:txBody>
      </p:sp>
      <p:sp>
        <p:nvSpPr>
          <p:cNvPr id="113" name="Ellipse 112"/>
          <p:cNvSpPr/>
          <p:nvPr/>
        </p:nvSpPr>
        <p:spPr bwMode="auto">
          <a:xfrm>
            <a:off x="11323563" y="32953114"/>
            <a:ext cx="2420700" cy="24207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85" name="ZoneTexte 84"/>
          <p:cNvSpPr txBox="1"/>
          <p:nvPr/>
        </p:nvSpPr>
        <p:spPr>
          <a:xfrm>
            <a:off x="7774109" y="29725020"/>
            <a:ext cx="3024335" cy="1077218"/>
          </a:xfrm>
          <a:prstGeom prst="rect">
            <a:avLst/>
          </a:prstGeom>
          <a:noFill/>
        </p:spPr>
        <p:txBody>
          <a:bodyPr wrap="square" rtlCol="0">
            <a:spAutoFit/>
          </a:bodyPr>
          <a:lstStyle/>
          <a:p>
            <a:pPr algn="ctr"/>
            <a:r>
              <a:rPr lang="fr-FR" sz="3200" dirty="0" smtClean="0">
                <a:latin typeface="Berlin Sans FB" panose="020E0602020502020306" pitchFamily="34" charset="0"/>
              </a:rPr>
              <a:t>Equipement</a:t>
            </a:r>
          </a:p>
          <a:p>
            <a:r>
              <a:rPr lang="fr-FR" sz="3200" dirty="0" smtClean="0">
                <a:latin typeface="Berlin Sans FB" panose="020E0602020502020306" pitchFamily="34" charset="0"/>
              </a:rPr>
              <a:t>électroménager</a:t>
            </a:r>
            <a:endParaRPr lang="fr-FR" sz="3200" dirty="0">
              <a:latin typeface="Berlin Sans FB" panose="020E0602020502020306" pitchFamily="34" charset="0"/>
            </a:endParaRPr>
          </a:p>
        </p:txBody>
      </p:sp>
      <p:sp>
        <p:nvSpPr>
          <p:cNvPr id="86" name="ZoneTexte 85"/>
          <p:cNvSpPr txBox="1"/>
          <p:nvPr/>
        </p:nvSpPr>
        <p:spPr>
          <a:xfrm>
            <a:off x="11035531" y="29672303"/>
            <a:ext cx="3024335" cy="1077218"/>
          </a:xfrm>
          <a:prstGeom prst="rect">
            <a:avLst/>
          </a:prstGeom>
          <a:noFill/>
        </p:spPr>
        <p:txBody>
          <a:bodyPr wrap="square" rtlCol="0">
            <a:spAutoFit/>
          </a:bodyPr>
          <a:lstStyle/>
          <a:p>
            <a:pPr algn="ctr"/>
            <a:r>
              <a:rPr lang="fr-FR" sz="3200" dirty="0" smtClean="0">
                <a:latin typeface="Berlin Sans FB" panose="020E0602020502020306" pitchFamily="34" charset="0"/>
              </a:rPr>
              <a:t>Appareils électroniques</a:t>
            </a:r>
          </a:p>
        </p:txBody>
      </p:sp>
      <p:sp>
        <p:nvSpPr>
          <p:cNvPr id="87" name="ZoneTexte 86"/>
          <p:cNvSpPr txBox="1"/>
          <p:nvPr/>
        </p:nvSpPr>
        <p:spPr>
          <a:xfrm>
            <a:off x="1108305" y="27676127"/>
            <a:ext cx="1614883" cy="584775"/>
          </a:xfrm>
          <a:prstGeom prst="rect">
            <a:avLst/>
          </a:prstGeom>
          <a:noFill/>
        </p:spPr>
        <p:txBody>
          <a:bodyPr wrap="square" rtlCol="0">
            <a:spAutoFit/>
          </a:bodyPr>
          <a:lstStyle/>
          <a:p>
            <a:r>
              <a:rPr lang="fr-FR" sz="3200" dirty="0" smtClean="0">
                <a:latin typeface="Berlin Sans FB" panose="020E0602020502020306" pitchFamily="34" charset="0"/>
              </a:rPr>
              <a:t>20 000</a:t>
            </a:r>
            <a:endParaRPr lang="fr-FR" sz="3200" dirty="0">
              <a:latin typeface="Berlin Sans FB" panose="020E0602020502020306" pitchFamily="34" charset="0"/>
            </a:endParaRPr>
          </a:p>
        </p:txBody>
      </p:sp>
      <p:sp>
        <p:nvSpPr>
          <p:cNvPr id="88" name="ZoneTexte 87"/>
          <p:cNvSpPr txBox="1"/>
          <p:nvPr/>
        </p:nvSpPr>
        <p:spPr>
          <a:xfrm>
            <a:off x="5202883" y="28124666"/>
            <a:ext cx="1614883" cy="584775"/>
          </a:xfrm>
          <a:prstGeom prst="rect">
            <a:avLst/>
          </a:prstGeom>
          <a:noFill/>
        </p:spPr>
        <p:txBody>
          <a:bodyPr wrap="square" rtlCol="0">
            <a:spAutoFit/>
          </a:bodyPr>
          <a:lstStyle/>
          <a:p>
            <a:r>
              <a:rPr lang="fr-FR" sz="3200" dirty="0" smtClean="0">
                <a:latin typeface="Berlin Sans FB" panose="020E0602020502020306" pitchFamily="34" charset="0"/>
              </a:rPr>
              <a:t>1 000</a:t>
            </a:r>
            <a:endParaRPr lang="fr-FR" sz="3200" dirty="0">
              <a:latin typeface="Berlin Sans FB" panose="020E0602020502020306" pitchFamily="34" charset="0"/>
            </a:endParaRPr>
          </a:p>
        </p:txBody>
      </p:sp>
      <p:sp>
        <p:nvSpPr>
          <p:cNvPr id="91" name="ZoneTexte 90"/>
          <p:cNvSpPr txBox="1"/>
          <p:nvPr/>
        </p:nvSpPr>
        <p:spPr>
          <a:xfrm>
            <a:off x="8916592" y="28483620"/>
            <a:ext cx="1614883" cy="584775"/>
          </a:xfrm>
          <a:prstGeom prst="rect">
            <a:avLst/>
          </a:prstGeom>
          <a:noFill/>
        </p:spPr>
        <p:txBody>
          <a:bodyPr wrap="square" rtlCol="0">
            <a:spAutoFit/>
          </a:bodyPr>
          <a:lstStyle/>
          <a:p>
            <a:r>
              <a:rPr lang="fr-FR" sz="3200" dirty="0" smtClean="0">
                <a:latin typeface="Berlin Sans FB" panose="020E0602020502020306" pitchFamily="34" charset="0"/>
              </a:rPr>
              <a:t>225</a:t>
            </a:r>
            <a:endParaRPr lang="fr-FR" sz="3200" dirty="0">
              <a:latin typeface="Berlin Sans FB" panose="020E0602020502020306" pitchFamily="34" charset="0"/>
            </a:endParaRPr>
          </a:p>
        </p:txBody>
      </p:sp>
      <p:sp>
        <p:nvSpPr>
          <p:cNvPr id="97" name="ZoneTexte 96"/>
          <p:cNvSpPr txBox="1"/>
          <p:nvPr/>
        </p:nvSpPr>
        <p:spPr>
          <a:xfrm>
            <a:off x="12216396" y="28213683"/>
            <a:ext cx="691343" cy="584775"/>
          </a:xfrm>
          <a:prstGeom prst="rect">
            <a:avLst/>
          </a:prstGeom>
          <a:noFill/>
        </p:spPr>
        <p:txBody>
          <a:bodyPr wrap="square" rtlCol="0">
            <a:spAutoFit/>
          </a:bodyPr>
          <a:lstStyle/>
          <a:p>
            <a:r>
              <a:rPr lang="fr-FR" sz="3200" dirty="0" smtClean="0">
                <a:latin typeface="Berlin Sans FB" panose="020E0602020502020306" pitchFamily="34" charset="0"/>
              </a:rPr>
              <a:t>10</a:t>
            </a:r>
            <a:endParaRPr lang="fr-FR" sz="3200" dirty="0">
              <a:latin typeface="Berlin Sans FB" panose="020E0602020502020306" pitchFamily="34" charset="0"/>
            </a:endParaRPr>
          </a:p>
        </p:txBody>
      </p:sp>
      <p:sp>
        <p:nvSpPr>
          <p:cNvPr id="102" name="ZoneTexte 101"/>
          <p:cNvSpPr txBox="1"/>
          <p:nvPr/>
        </p:nvSpPr>
        <p:spPr>
          <a:xfrm>
            <a:off x="852982" y="35524082"/>
            <a:ext cx="2045402" cy="584775"/>
          </a:xfrm>
          <a:prstGeom prst="rect">
            <a:avLst/>
          </a:prstGeom>
          <a:noFill/>
        </p:spPr>
        <p:txBody>
          <a:bodyPr wrap="square" rtlCol="0">
            <a:spAutoFit/>
          </a:bodyPr>
          <a:lstStyle/>
          <a:p>
            <a:r>
              <a:rPr lang="fr-FR" sz="3200" dirty="0" smtClean="0">
                <a:latin typeface="Berlin Sans FB" panose="020E0602020502020306" pitchFamily="34" charset="0"/>
              </a:rPr>
              <a:t>Bâtiments</a:t>
            </a:r>
            <a:endParaRPr lang="fr-FR" sz="3200" dirty="0">
              <a:latin typeface="Berlin Sans FB" panose="020E0602020502020306" pitchFamily="34" charset="0"/>
            </a:endParaRPr>
          </a:p>
        </p:txBody>
      </p:sp>
      <p:sp>
        <p:nvSpPr>
          <p:cNvPr id="103" name="ZoneTexte 102"/>
          <p:cNvSpPr txBox="1"/>
          <p:nvPr/>
        </p:nvSpPr>
        <p:spPr>
          <a:xfrm>
            <a:off x="4741657" y="35474566"/>
            <a:ext cx="2045402" cy="584775"/>
          </a:xfrm>
          <a:prstGeom prst="rect">
            <a:avLst/>
          </a:prstGeom>
          <a:noFill/>
        </p:spPr>
        <p:txBody>
          <a:bodyPr wrap="square" rtlCol="0">
            <a:spAutoFit/>
          </a:bodyPr>
          <a:lstStyle/>
          <a:p>
            <a:r>
              <a:rPr lang="fr-FR" sz="3200" dirty="0" smtClean="0">
                <a:latin typeface="Berlin Sans FB" panose="020E0602020502020306" pitchFamily="34" charset="0"/>
              </a:rPr>
              <a:t>Véhicules</a:t>
            </a:r>
            <a:endParaRPr lang="fr-FR" sz="3200" dirty="0">
              <a:latin typeface="Berlin Sans FB" panose="020E0602020502020306" pitchFamily="34" charset="0"/>
            </a:endParaRPr>
          </a:p>
        </p:txBody>
      </p:sp>
      <p:sp>
        <p:nvSpPr>
          <p:cNvPr id="104" name="ZoneTexte 103"/>
          <p:cNvSpPr txBox="1"/>
          <p:nvPr/>
        </p:nvSpPr>
        <p:spPr>
          <a:xfrm>
            <a:off x="7795171" y="35503159"/>
            <a:ext cx="3024335" cy="1077218"/>
          </a:xfrm>
          <a:prstGeom prst="rect">
            <a:avLst/>
          </a:prstGeom>
          <a:noFill/>
        </p:spPr>
        <p:txBody>
          <a:bodyPr wrap="square" rtlCol="0">
            <a:spAutoFit/>
          </a:bodyPr>
          <a:lstStyle/>
          <a:p>
            <a:pPr algn="ctr"/>
            <a:r>
              <a:rPr lang="fr-FR" sz="3200" dirty="0" smtClean="0">
                <a:latin typeface="Berlin Sans FB" panose="020E0602020502020306" pitchFamily="34" charset="0"/>
              </a:rPr>
              <a:t>Equipement</a:t>
            </a:r>
          </a:p>
          <a:p>
            <a:r>
              <a:rPr lang="fr-FR" sz="3200" dirty="0" smtClean="0">
                <a:latin typeface="Berlin Sans FB" panose="020E0602020502020306" pitchFamily="34" charset="0"/>
              </a:rPr>
              <a:t>électroménager</a:t>
            </a:r>
            <a:endParaRPr lang="fr-FR" sz="3200" dirty="0">
              <a:latin typeface="Berlin Sans FB" panose="020E0602020502020306" pitchFamily="34" charset="0"/>
            </a:endParaRPr>
          </a:p>
        </p:txBody>
      </p:sp>
      <p:sp>
        <p:nvSpPr>
          <p:cNvPr id="105" name="ZoneTexte 104"/>
          <p:cNvSpPr txBox="1"/>
          <p:nvPr/>
        </p:nvSpPr>
        <p:spPr>
          <a:xfrm>
            <a:off x="11035531" y="35520732"/>
            <a:ext cx="3024335" cy="1077218"/>
          </a:xfrm>
          <a:prstGeom prst="rect">
            <a:avLst/>
          </a:prstGeom>
          <a:noFill/>
        </p:spPr>
        <p:txBody>
          <a:bodyPr wrap="square" rtlCol="0">
            <a:spAutoFit/>
          </a:bodyPr>
          <a:lstStyle/>
          <a:p>
            <a:pPr algn="ctr"/>
            <a:r>
              <a:rPr lang="fr-FR" sz="3200" dirty="0" smtClean="0">
                <a:latin typeface="Berlin Sans FB" panose="020E0602020502020306" pitchFamily="34" charset="0"/>
              </a:rPr>
              <a:t>Appareils électroniques</a:t>
            </a:r>
          </a:p>
        </p:txBody>
      </p:sp>
      <p:sp>
        <p:nvSpPr>
          <p:cNvPr id="106" name="ZoneTexte 105"/>
          <p:cNvSpPr txBox="1"/>
          <p:nvPr/>
        </p:nvSpPr>
        <p:spPr>
          <a:xfrm>
            <a:off x="1524973" y="34140967"/>
            <a:ext cx="1614883" cy="584775"/>
          </a:xfrm>
          <a:prstGeom prst="rect">
            <a:avLst/>
          </a:prstGeom>
          <a:noFill/>
        </p:spPr>
        <p:txBody>
          <a:bodyPr wrap="square" rtlCol="0">
            <a:spAutoFit/>
          </a:bodyPr>
          <a:lstStyle/>
          <a:p>
            <a:r>
              <a:rPr lang="fr-FR" sz="3200" dirty="0" smtClean="0">
                <a:latin typeface="Berlin Sans FB" panose="020E0602020502020306" pitchFamily="34" charset="0"/>
              </a:rPr>
              <a:t>50</a:t>
            </a:r>
            <a:endParaRPr lang="fr-FR" sz="3200" dirty="0">
              <a:latin typeface="Berlin Sans FB" panose="020E0602020502020306" pitchFamily="34" charset="0"/>
            </a:endParaRPr>
          </a:p>
        </p:txBody>
      </p:sp>
      <p:sp>
        <p:nvSpPr>
          <p:cNvPr id="110" name="Ellipse 109"/>
          <p:cNvSpPr/>
          <p:nvPr/>
        </p:nvSpPr>
        <p:spPr bwMode="auto">
          <a:xfrm>
            <a:off x="1674491" y="35099625"/>
            <a:ext cx="259463" cy="27418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11" name="Ellipse 110"/>
          <p:cNvSpPr/>
          <p:nvPr/>
        </p:nvSpPr>
        <p:spPr bwMode="auto">
          <a:xfrm>
            <a:off x="5138080" y="34385378"/>
            <a:ext cx="990898" cy="99089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07" name="ZoneTexte 106"/>
          <p:cNvSpPr txBox="1"/>
          <p:nvPr/>
        </p:nvSpPr>
        <p:spPr>
          <a:xfrm>
            <a:off x="5352359" y="34556128"/>
            <a:ext cx="1614883" cy="584775"/>
          </a:xfrm>
          <a:prstGeom prst="rect">
            <a:avLst/>
          </a:prstGeom>
          <a:noFill/>
        </p:spPr>
        <p:txBody>
          <a:bodyPr wrap="square" rtlCol="0">
            <a:spAutoFit/>
          </a:bodyPr>
          <a:lstStyle/>
          <a:p>
            <a:r>
              <a:rPr lang="fr-FR" sz="3200" dirty="0" smtClean="0">
                <a:latin typeface="Berlin Sans FB" panose="020E0602020502020306" pitchFamily="34" charset="0"/>
              </a:rPr>
              <a:t>10</a:t>
            </a:r>
            <a:endParaRPr lang="fr-FR" sz="3200" dirty="0">
              <a:latin typeface="Berlin Sans FB" panose="020E0602020502020306" pitchFamily="34" charset="0"/>
            </a:endParaRPr>
          </a:p>
        </p:txBody>
      </p:sp>
      <p:sp>
        <p:nvSpPr>
          <p:cNvPr id="112" name="Ellipse 111"/>
          <p:cNvSpPr/>
          <p:nvPr/>
        </p:nvSpPr>
        <p:spPr bwMode="auto">
          <a:xfrm>
            <a:off x="8820497" y="34385378"/>
            <a:ext cx="990898" cy="99089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
        <p:nvSpPr>
          <p:cNvPr id="108" name="ZoneTexte 107"/>
          <p:cNvSpPr txBox="1"/>
          <p:nvPr/>
        </p:nvSpPr>
        <p:spPr>
          <a:xfrm>
            <a:off x="9028046" y="34553827"/>
            <a:ext cx="1614883" cy="584775"/>
          </a:xfrm>
          <a:prstGeom prst="rect">
            <a:avLst/>
          </a:prstGeom>
          <a:noFill/>
        </p:spPr>
        <p:txBody>
          <a:bodyPr wrap="square" rtlCol="0">
            <a:spAutoFit/>
          </a:bodyPr>
          <a:lstStyle/>
          <a:p>
            <a:r>
              <a:rPr lang="fr-FR" sz="3200" dirty="0" smtClean="0">
                <a:latin typeface="Berlin Sans FB" panose="020E0602020502020306" pitchFamily="34" charset="0"/>
              </a:rPr>
              <a:t>10</a:t>
            </a:r>
            <a:endParaRPr lang="fr-FR" sz="3200" dirty="0">
              <a:latin typeface="Berlin Sans FB" panose="020E0602020502020306" pitchFamily="34" charset="0"/>
            </a:endParaRPr>
          </a:p>
        </p:txBody>
      </p:sp>
      <p:sp>
        <p:nvSpPr>
          <p:cNvPr id="114" name="ZoneTexte 113"/>
          <p:cNvSpPr txBox="1"/>
          <p:nvPr/>
        </p:nvSpPr>
        <p:spPr>
          <a:xfrm>
            <a:off x="12331675" y="33827558"/>
            <a:ext cx="1614883" cy="584775"/>
          </a:xfrm>
          <a:prstGeom prst="rect">
            <a:avLst/>
          </a:prstGeom>
          <a:noFill/>
        </p:spPr>
        <p:txBody>
          <a:bodyPr wrap="square" rtlCol="0">
            <a:spAutoFit/>
          </a:bodyPr>
          <a:lstStyle/>
          <a:p>
            <a:r>
              <a:rPr lang="fr-FR" sz="3200" dirty="0" smtClean="0">
                <a:latin typeface="Berlin Sans FB" panose="020E0602020502020306" pitchFamily="34" charset="0"/>
              </a:rPr>
              <a:t>3</a:t>
            </a:r>
            <a:endParaRPr lang="fr-FR" sz="3200" dirty="0">
              <a:latin typeface="Berlin Sans FB" panose="020E0602020502020306" pitchFamily="34" charset="0"/>
            </a:endParaRPr>
          </a:p>
        </p:txBody>
      </p:sp>
      <p:sp>
        <p:nvSpPr>
          <p:cNvPr id="8" name="ZoneTexte 7"/>
          <p:cNvSpPr txBox="1"/>
          <p:nvPr/>
        </p:nvSpPr>
        <p:spPr>
          <a:xfrm rot="16200000">
            <a:off x="12876945" y="27957902"/>
            <a:ext cx="2706190" cy="400110"/>
          </a:xfrm>
          <a:prstGeom prst="rect">
            <a:avLst/>
          </a:prstGeom>
          <a:noFill/>
        </p:spPr>
        <p:txBody>
          <a:bodyPr wrap="none" rtlCol="0">
            <a:spAutoFit/>
          </a:bodyPr>
          <a:lstStyle/>
          <a:p>
            <a:r>
              <a:rPr lang="fr-FR" sz="2000" dirty="0" smtClean="0"/>
              <a:t>(en milliers de tonnes)</a:t>
            </a:r>
            <a:endParaRPr lang="fr-FR" sz="2000" dirty="0"/>
          </a:p>
        </p:txBody>
      </p:sp>
      <p:sp>
        <p:nvSpPr>
          <p:cNvPr id="116" name="ZoneTexte 115"/>
          <p:cNvSpPr txBox="1"/>
          <p:nvPr/>
        </p:nvSpPr>
        <p:spPr>
          <a:xfrm rot="16200000">
            <a:off x="13454026" y="34365597"/>
            <a:ext cx="1552028" cy="400110"/>
          </a:xfrm>
          <a:prstGeom prst="rect">
            <a:avLst/>
          </a:prstGeom>
          <a:noFill/>
        </p:spPr>
        <p:txBody>
          <a:bodyPr wrap="none" rtlCol="0">
            <a:spAutoFit/>
          </a:bodyPr>
          <a:lstStyle/>
          <a:p>
            <a:r>
              <a:rPr lang="fr-FR" sz="2000" dirty="0" smtClean="0"/>
              <a:t>(en années)</a:t>
            </a:r>
            <a:endParaRPr lang="fr-FR" sz="2000" dirty="0"/>
          </a:p>
        </p:txBody>
      </p:sp>
      <p:sp>
        <p:nvSpPr>
          <p:cNvPr id="14" name="Rectangle à coins arrondis 13"/>
          <p:cNvSpPr/>
          <p:nvPr/>
        </p:nvSpPr>
        <p:spPr bwMode="auto">
          <a:xfrm>
            <a:off x="6876891" y="36788636"/>
            <a:ext cx="8911168" cy="3852104"/>
          </a:xfrm>
          <a:prstGeom prst="roundRect">
            <a:avLst/>
          </a:prstGeom>
          <a:noFill/>
          <a:ln w="762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endParaRPr>
          </a:p>
        </p:txBody>
      </p:sp>
    </p:spTree>
    <p:extLst>
      <p:ext uri="{BB962C8B-B14F-4D97-AF65-F5344CB8AC3E}">
        <p14:creationId xmlns:p14="http://schemas.microsoft.com/office/powerpoint/2010/main" val="2631050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IMT_Poster_recherche">
  <a:themeElements>
    <a:clrScheme name="Institut-TELECOM-Poster-Mode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nstitut-TELECOM-Poster-Modele">
      <a:majorFont>
        <a:latin typeface="Arial Bold"/>
        <a:ea typeface="ヒラギノ角ゴ Pro W3"/>
        <a:cs typeface="ヒラギノ角ゴ Pro W3"/>
      </a:majorFont>
      <a:minorFont>
        <a:latin typeface="Arial"/>
        <a:ea typeface="ヒラギノ角ゴ Pro W3"/>
        <a:cs typeface="ヒラギノ角ゴ Pro W3"/>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Institut-TELECOM-Poster-Mode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nstitut-TELECOM-Poster-Mode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nstitut-TELECOM-Poster-Mode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nstitut-TELECOM-Poster-Mode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nstitut-TELECOM-Poster-Mode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nstitut-TELECOM-Poster-Mode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nstitut-TELECOM-Poster-Model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nstitut-TELECOM-Poster-Mode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nstitut-TELECOM-Poster-Mode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nstitut-TELECOM-Poster-Mode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nstitut-TELECOM-Poster-Mode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nstitut-TELECOM-Poster-Mode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810</Words>
  <Application>Microsoft Office PowerPoint</Application>
  <PresentationFormat>Personnalisé</PresentationFormat>
  <Paragraphs>99</Paragraphs>
  <Slides>1</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vt:i4>
      </vt:variant>
    </vt:vector>
  </HeadingPairs>
  <TitlesOfParts>
    <vt:vector size="9" baseType="lpstr">
      <vt:lpstr>Arial</vt:lpstr>
      <vt:lpstr>Arial Bold</vt:lpstr>
      <vt:lpstr>Berlin Sans FB</vt:lpstr>
      <vt:lpstr>Berlin Sans FB Demi</vt:lpstr>
      <vt:lpstr>Calibri</vt:lpstr>
      <vt:lpstr>Lora</vt:lpstr>
      <vt:lpstr>ヒラギノ角ゴ Pro W3</vt:lpstr>
      <vt:lpstr>1_IMT_Poster_recherche</vt:lpstr>
      <vt:lpstr>Mines Urbaines &amp; Recyclage</vt:lpstr>
    </vt:vector>
  </TitlesOfParts>
  <Company>MINES ParisTech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Méthodes d’aide à la décision pour la mise en œuvre de la transition énergétique à l’échelle locale</dc:title>
  <dc:creator>Antoine ROGEAU</dc:creator>
  <cp:lastModifiedBy>Cesar</cp:lastModifiedBy>
  <cp:revision>87</cp:revision>
  <cp:lastPrinted>2018-05-31T13:14:17Z</cp:lastPrinted>
  <dcterms:created xsi:type="dcterms:W3CDTF">2018-05-30T11:30:53Z</dcterms:created>
  <dcterms:modified xsi:type="dcterms:W3CDTF">2020-12-12T17:58:33Z</dcterms:modified>
</cp:coreProperties>
</file>