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B4E9"/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63" autoAdjust="0"/>
    <p:restoredTop sz="89419" autoAdjust="0"/>
  </p:normalViewPr>
  <p:slideViewPr>
    <p:cSldViewPr>
      <p:cViewPr>
        <p:scale>
          <a:sx n="50" d="100"/>
          <a:sy n="50" d="100"/>
        </p:scale>
        <p:origin x="-48" y="-750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Quantité de Cuivre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FE-42D6-AC72-31430A5840E4}"/>
              </c:ext>
            </c:extLst>
          </c:dPt>
          <c:dPt>
            <c:idx val="1"/>
            <c:bubble3D val="0"/>
            <c:explosion val="5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AFE-42D6-AC72-31430A5840E4}"/>
              </c:ext>
            </c:extLst>
          </c:dPt>
          <c:dPt>
            <c:idx val="2"/>
            <c:bubble3D val="0"/>
            <c:explosion val="4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FE-42D6-AC72-31430A5840E4}"/>
              </c:ext>
            </c:extLst>
          </c:dPt>
          <c:dPt>
            <c:idx val="3"/>
            <c:bubble3D val="0"/>
            <c:explosion val="3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FE-42D6-AC72-31430A5840E4}"/>
              </c:ext>
            </c:extLst>
          </c:dPt>
          <c:dLbls>
            <c:delete val="1"/>
          </c:dLbls>
          <c:cat>
            <c:strRef>
              <c:f>Feuil1!$A$2:$A$5</c:f>
              <c:strCache>
                <c:ptCount val="4"/>
                <c:pt idx="0">
                  <c:v>Bâtiments</c:v>
                </c:pt>
                <c:pt idx="1">
                  <c:v>Appareils électroniques</c:v>
                </c:pt>
                <c:pt idx="2">
                  <c:v>Equipements électroménagers</c:v>
                </c:pt>
                <c:pt idx="3">
                  <c:v>Véhicules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 formatCode="#,##0">
                  <c:v>60</c:v>
                </c:pt>
                <c:pt idx="1">
                  <c:v>10</c:v>
                </c:pt>
                <c:pt idx="2" formatCode="#,##0">
                  <c:v>15</c:v>
                </c:pt>
                <c:pt idx="3" formatCode="#,##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E-42D6-AC72-31430A5840E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Bâtiments</c:v>
                </c:pt>
                <c:pt idx="1">
                  <c:v>Véhicules</c:v>
                </c:pt>
                <c:pt idx="2">
                  <c:v>Equip. Electroménager</c:v>
                </c:pt>
                <c:pt idx="3">
                  <c:v>Appareils électroniques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B-499E-8BFB-B1A285E08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386176"/>
        <c:axId val="1893849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Feuil1!$C$1</c15:sqref>
                        </c15:formulaRef>
                      </c:ext>
                    </c:extLst>
                    <c:strCache>
                      <c:ptCount val="1"/>
                      <c:pt idx="0">
                        <c:v>Série 2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Feuil1!$A$2:$A$5</c15:sqref>
                        </c15:formulaRef>
                      </c:ext>
                    </c:extLst>
                    <c:strCache>
                      <c:ptCount val="4"/>
                      <c:pt idx="0">
                        <c:v>Bâtiments</c:v>
                      </c:pt>
                      <c:pt idx="1">
                        <c:v>Véhicules</c:v>
                      </c:pt>
                      <c:pt idx="2">
                        <c:v>Equip. Electroménager</c:v>
                      </c:pt>
                      <c:pt idx="3">
                        <c:v>Appareils électroniques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Feuil1!$C$2:$C$5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B7B-499E-8BFB-B1A285E080E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Feuil1!$D$1</c15:sqref>
                        </c15:formulaRef>
                      </c:ext>
                    </c:extLst>
                    <c:strCache>
                      <c:ptCount val="1"/>
                      <c:pt idx="0">
                        <c:v>Série 3</c:v>
                      </c:pt>
                    </c:strCache>
                  </c:strRef>
                </c:tx>
                <c:spPr>
                  <a:solidFill>
                    <a:schemeClr val="accent6">
                      <a:tint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Feuil1!$A$2:$A$5</c15:sqref>
                        </c15:formulaRef>
                      </c:ext>
                    </c:extLst>
                    <c:strCache>
                      <c:ptCount val="4"/>
                      <c:pt idx="0">
                        <c:v>Bâtiments</c:v>
                      </c:pt>
                      <c:pt idx="1">
                        <c:v>Véhicules</c:v>
                      </c:pt>
                      <c:pt idx="2">
                        <c:v>Equip. Electroménager</c:v>
                      </c:pt>
                      <c:pt idx="3">
                        <c:v>Appareils électroniques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Feuil1!$D$2:$D$5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B7B-499E-8BFB-B1A285E080E8}"/>
                  </c:ext>
                </c:extLst>
              </c15:ser>
            </c15:filteredBarSeries>
          </c:ext>
        </c:extLst>
      </c:barChart>
      <c:catAx>
        <c:axId val="189386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384928"/>
        <c:crosses val="autoZero"/>
        <c:auto val="1"/>
        <c:lblAlgn val="ctr"/>
        <c:lblOffset val="100"/>
        <c:noMultiLvlLbl val="0"/>
      </c:catAx>
      <c:valAx>
        <c:axId val="189384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938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83C60-3109-4813-B877-13E1614CDC93}" type="doc">
      <dgm:prSet loTypeId="urn:microsoft.com/office/officeart/2005/8/layout/arrow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17BBD623-3721-4BE3-B5FF-A77E851E6C3A}">
      <dgm:prSet phldrT="[Texte]"/>
      <dgm:spPr/>
      <dgm:t>
        <a:bodyPr/>
        <a:lstStyle/>
        <a:p>
          <a:r>
            <a:rPr lang="fr-FR" dirty="0" smtClean="0">
              <a:latin typeface="Berlin Sans FB Demi" panose="020E0802020502020306" pitchFamily="34" charset="0"/>
            </a:rPr>
            <a:t>Diminuer le temps de vie d’un objet réintègre son cuivre plus vite dans la production… mais l’expose plus souvent à des pertes (taux de collecte et de recyclage) </a:t>
          </a:r>
          <a:endParaRPr lang="fr-FR" dirty="0">
            <a:latin typeface="Berlin Sans FB Demi" panose="020E0802020502020306" pitchFamily="34" charset="0"/>
          </a:endParaRPr>
        </a:p>
      </dgm:t>
    </dgm:pt>
    <dgm:pt modelId="{325CCC3D-332C-4DE6-AB10-163FF393F513}" type="parTrans" cxnId="{C5489E2D-8BB1-440A-A12A-64B5F996DFA9}">
      <dgm:prSet/>
      <dgm:spPr/>
      <dgm:t>
        <a:bodyPr/>
        <a:lstStyle/>
        <a:p>
          <a:endParaRPr lang="fr-FR"/>
        </a:p>
      </dgm:t>
    </dgm:pt>
    <dgm:pt modelId="{F5113C04-32F2-4C70-B297-10FE83FD3990}" type="sibTrans" cxnId="{C5489E2D-8BB1-440A-A12A-64B5F996DFA9}">
      <dgm:prSet/>
      <dgm:spPr/>
      <dgm:t>
        <a:bodyPr/>
        <a:lstStyle/>
        <a:p>
          <a:endParaRPr lang="fr-FR"/>
        </a:p>
      </dgm:t>
    </dgm:pt>
    <dgm:pt modelId="{E0C05CFD-A0F4-4469-80A1-D3C82E738803}">
      <dgm:prSet phldrT="[Texte]"/>
      <dgm:spPr/>
      <dgm:t>
        <a:bodyPr/>
        <a:lstStyle/>
        <a:p>
          <a:r>
            <a:rPr lang="fr-FR" dirty="0" smtClean="0">
              <a:latin typeface="Berlin Sans FB Demi" panose="020E0802020502020306" pitchFamily="34" charset="0"/>
            </a:rPr>
            <a:t>Augmenter le temps de vie d’un objet empêche de le récupérer rapidement… mais diminue les pertes</a:t>
          </a:r>
          <a:endParaRPr lang="fr-FR" dirty="0">
            <a:latin typeface="Berlin Sans FB Demi" panose="020E0802020502020306" pitchFamily="34" charset="0"/>
          </a:endParaRPr>
        </a:p>
      </dgm:t>
    </dgm:pt>
    <dgm:pt modelId="{D7FBCCD6-7AB3-4158-89FA-121B2FC05415}" type="parTrans" cxnId="{9F93F595-404B-417B-9B5C-8EEC8250C40D}">
      <dgm:prSet/>
      <dgm:spPr/>
      <dgm:t>
        <a:bodyPr/>
        <a:lstStyle/>
        <a:p>
          <a:endParaRPr lang="fr-FR"/>
        </a:p>
      </dgm:t>
    </dgm:pt>
    <dgm:pt modelId="{B627ABA9-4BDA-4297-9FAC-496080351108}" type="sibTrans" cxnId="{9F93F595-404B-417B-9B5C-8EEC8250C40D}">
      <dgm:prSet/>
      <dgm:spPr/>
      <dgm:t>
        <a:bodyPr/>
        <a:lstStyle/>
        <a:p>
          <a:endParaRPr lang="fr-FR"/>
        </a:p>
      </dgm:t>
    </dgm:pt>
    <dgm:pt modelId="{2F932DFC-8D37-483E-A0D8-A2CDC6234D5A}" type="pres">
      <dgm:prSet presAssocID="{62283C60-3109-4813-B877-13E1614CDC93}" presName="compositeShape" presStyleCnt="0">
        <dgm:presLayoutVars>
          <dgm:chMax val="2"/>
          <dgm:dir/>
          <dgm:resizeHandles val="exact"/>
        </dgm:presLayoutVars>
      </dgm:prSet>
      <dgm:spPr/>
    </dgm:pt>
    <dgm:pt modelId="{2D99AE35-4FB4-4D7D-98F5-32707679D85C}" type="pres">
      <dgm:prSet presAssocID="{E0C05CFD-A0F4-4469-80A1-D3C82E738803}" presName="upArrow" presStyleLbl="node1" presStyleIdx="0" presStyleCnt="2"/>
      <dgm:spPr/>
    </dgm:pt>
    <dgm:pt modelId="{B7F1DF16-F3B8-4818-87F6-0E05AF45A2C7}" type="pres">
      <dgm:prSet presAssocID="{E0C05CFD-A0F4-4469-80A1-D3C82E73880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19A29E1-E739-4CD4-BCD6-86B4881388E5}" type="pres">
      <dgm:prSet presAssocID="{17BBD623-3721-4BE3-B5FF-A77E851E6C3A}" presName="downArrow" presStyleLbl="node1" presStyleIdx="1" presStyleCnt="2"/>
      <dgm:spPr/>
    </dgm:pt>
    <dgm:pt modelId="{F3542F7E-34C6-4CCA-B44D-663D3A574EF0}" type="pres">
      <dgm:prSet presAssocID="{17BBD623-3721-4BE3-B5FF-A77E851E6C3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F93F595-404B-417B-9B5C-8EEC8250C40D}" srcId="{62283C60-3109-4813-B877-13E1614CDC93}" destId="{E0C05CFD-A0F4-4469-80A1-D3C82E738803}" srcOrd="0" destOrd="0" parTransId="{D7FBCCD6-7AB3-4158-89FA-121B2FC05415}" sibTransId="{B627ABA9-4BDA-4297-9FAC-496080351108}"/>
    <dgm:cxn modelId="{F041FF9F-E371-49A1-8B72-99DCAA313406}" type="presOf" srcId="{17BBD623-3721-4BE3-B5FF-A77E851E6C3A}" destId="{F3542F7E-34C6-4CCA-B44D-663D3A574EF0}" srcOrd="0" destOrd="0" presId="urn:microsoft.com/office/officeart/2005/8/layout/arrow4"/>
    <dgm:cxn modelId="{19630F6B-1AA5-4421-B2C3-BC00822E03AE}" type="presOf" srcId="{62283C60-3109-4813-B877-13E1614CDC93}" destId="{2F932DFC-8D37-483E-A0D8-A2CDC6234D5A}" srcOrd="0" destOrd="0" presId="urn:microsoft.com/office/officeart/2005/8/layout/arrow4"/>
    <dgm:cxn modelId="{C5489E2D-8BB1-440A-A12A-64B5F996DFA9}" srcId="{62283C60-3109-4813-B877-13E1614CDC93}" destId="{17BBD623-3721-4BE3-B5FF-A77E851E6C3A}" srcOrd="1" destOrd="0" parTransId="{325CCC3D-332C-4DE6-AB10-163FF393F513}" sibTransId="{F5113C04-32F2-4C70-B297-10FE83FD3990}"/>
    <dgm:cxn modelId="{46A35756-E392-4F63-8B0D-E09E3471B508}" type="presOf" srcId="{E0C05CFD-A0F4-4469-80A1-D3C82E738803}" destId="{B7F1DF16-F3B8-4818-87F6-0E05AF45A2C7}" srcOrd="0" destOrd="0" presId="urn:microsoft.com/office/officeart/2005/8/layout/arrow4"/>
    <dgm:cxn modelId="{2CD72FE7-FA60-480C-A26D-B6C100B8F548}" type="presParOf" srcId="{2F932DFC-8D37-483E-A0D8-A2CDC6234D5A}" destId="{2D99AE35-4FB4-4D7D-98F5-32707679D85C}" srcOrd="0" destOrd="0" presId="urn:microsoft.com/office/officeart/2005/8/layout/arrow4"/>
    <dgm:cxn modelId="{EC8D77D3-718B-466D-97FD-33D3465DEC26}" type="presParOf" srcId="{2F932DFC-8D37-483E-A0D8-A2CDC6234D5A}" destId="{B7F1DF16-F3B8-4818-87F6-0E05AF45A2C7}" srcOrd="1" destOrd="0" presId="urn:microsoft.com/office/officeart/2005/8/layout/arrow4"/>
    <dgm:cxn modelId="{FE143A34-CAA1-443E-A353-F7B35F1A320F}" type="presParOf" srcId="{2F932DFC-8D37-483E-A0D8-A2CDC6234D5A}" destId="{F19A29E1-E739-4CD4-BCD6-86B4881388E5}" srcOrd="2" destOrd="0" presId="urn:microsoft.com/office/officeart/2005/8/layout/arrow4"/>
    <dgm:cxn modelId="{7EB3C848-2473-44DB-B9B2-263161AB9C39}" type="presParOf" srcId="{2F932DFC-8D37-483E-A0D8-A2CDC6234D5A}" destId="{F3542F7E-34C6-4CCA-B44D-663D3A574EF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AE35-4FB4-4D7D-98F5-32707679D85C}">
      <dsp:nvSpPr>
        <dsp:cNvPr id="0" name=""/>
        <dsp:cNvSpPr/>
      </dsp:nvSpPr>
      <dsp:spPr>
        <a:xfrm>
          <a:off x="2714" y="0"/>
          <a:ext cx="1628796" cy="1579439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1DF16-F3B8-4818-87F6-0E05AF45A2C7}">
      <dsp:nvSpPr>
        <dsp:cNvPr id="0" name=""/>
        <dsp:cNvSpPr/>
      </dsp:nvSpPr>
      <dsp:spPr>
        <a:xfrm>
          <a:off x="1680375" y="0"/>
          <a:ext cx="2764018" cy="157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Berlin Sans FB Demi" panose="020E0802020502020306" pitchFamily="34" charset="0"/>
            </a:rPr>
            <a:t>Augmenter le temps de vie d’un objet empêche de le récupérer rapidement… mais diminue les pertes</a:t>
          </a:r>
          <a:endParaRPr lang="fr-FR" sz="1600" kern="1200" dirty="0">
            <a:latin typeface="Berlin Sans FB Demi" panose="020E0802020502020306" pitchFamily="34" charset="0"/>
          </a:endParaRPr>
        </a:p>
      </dsp:txBody>
      <dsp:txXfrm>
        <a:off x="1680375" y="0"/>
        <a:ext cx="2764018" cy="1579439"/>
      </dsp:txXfrm>
    </dsp:sp>
    <dsp:sp modelId="{F19A29E1-E739-4CD4-BCD6-86B4881388E5}">
      <dsp:nvSpPr>
        <dsp:cNvPr id="0" name=""/>
        <dsp:cNvSpPr/>
      </dsp:nvSpPr>
      <dsp:spPr>
        <a:xfrm>
          <a:off x="491353" y="1711059"/>
          <a:ext cx="1628796" cy="1579439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2F7E-34C6-4CCA-B44D-663D3A574EF0}">
      <dsp:nvSpPr>
        <dsp:cNvPr id="0" name=""/>
        <dsp:cNvSpPr/>
      </dsp:nvSpPr>
      <dsp:spPr>
        <a:xfrm>
          <a:off x="2169014" y="1711059"/>
          <a:ext cx="2764018" cy="157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latin typeface="Berlin Sans FB Demi" panose="020E0802020502020306" pitchFamily="34" charset="0"/>
            </a:rPr>
            <a:t>Diminuer le temps de vie d’un objet réintègre son cuivre plus vite dans la production… mais l’expose plus souvent à des pertes (taux de collecte et de recyclage) </a:t>
          </a:r>
          <a:endParaRPr lang="fr-FR" sz="1600" kern="1200" dirty="0">
            <a:latin typeface="Berlin Sans FB Demi" panose="020E0802020502020306" pitchFamily="34" charset="0"/>
          </a:endParaRPr>
        </a:p>
      </dsp:txBody>
      <dsp:txXfrm>
        <a:off x="2169014" y="1711059"/>
        <a:ext cx="2764018" cy="157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0.57245</cdr:x>
      <cdr:y>0.47098</cdr:y>
    </cdr:from>
    <cdr:to>
      <cdr:x>0.77846</cdr:x>
      <cdr:y>0.59056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5202235" y="2853435"/>
          <a:ext cx="1872208" cy="7244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800" dirty="0" smtClean="0">
              <a:solidFill>
                <a:schemeClr val="bg1"/>
              </a:solidFill>
              <a:latin typeface="Berlin Sans FB Demi" panose="020E0802020502020306" pitchFamily="34" charset="0"/>
            </a:rPr>
            <a:t>BATIMENTS</a:t>
          </a:r>
        </a:p>
      </cdr:txBody>
    </cdr:sp>
  </cdr:relSizeAnchor>
  <cdr:relSizeAnchor xmlns:cdr="http://schemas.openxmlformats.org/drawingml/2006/chartDrawing">
    <cdr:from>
      <cdr:x>0.31064</cdr:x>
      <cdr:y>0.24484</cdr:y>
    </cdr:from>
    <cdr:to>
      <cdr:x>0.41126</cdr:x>
      <cdr:y>0.39577</cdr:y>
    </cdr:to>
    <cdr:sp macro="" textlink="">
      <cdr:nvSpPr>
        <cdr:cNvPr id="3" name="ZoneTexte 2"/>
        <cdr:cNvSpPr txBox="1"/>
      </cdr:nvSpPr>
      <cdr:spPr>
        <a:xfrm xmlns:a="http://schemas.openxmlformats.org/drawingml/2006/main">
          <a:off x="2823045" y="148337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2400" dirty="0" smtClean="0">
              <a:solidFill>
                <a:schemeClr val="bg1"/>
              </a:solidFill>
              <a:latin typeface="Eras Demi ITC" panose="020B0805030504020804" pitchFamily="34" charset="0"/>
            </a:rPr>
            <a:t>1000</a:t>
          </a:r>
          <a:endParaRPr lang="en-GB" sz="2400" dirty="0">
            <a:solidFill>
              <a:schemeClr val="bg1"/>
            </a:solidFill>
            <a:latin typeface="Eras Demi ITC" panose="020B08050305040208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hyperlink" Target="https://doi.org/10.1016/j.resconrec.2020.104772" TargetMode="External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Mines Urbaines &amp; Recyclage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8832476" y="3455251"/>
            <a:ext cx="9544389" cy="1859652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Laure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Bourguelle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Enol Alvarez, César </a:t>
            </a:r>
            <a:r>
              <a:rPr lang="fr-FR" sz="4600" kern="0" dirty="0" err="1">
                <a:solidFill>
                  <a:srgbClr val="000000">
                    <a:lumMod val="50000"/>
                    <a:lumOff val="50000"/>
                  </a:srgbClr>
                </a:solidFill>
              </a:rPr>
              <a:t>Almecija</a:t>
            </a:r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, Louis-Justin Tallot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0561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N°14</a:t>
            </a:r>
            <a:endParaRPr lang="en-GB" sz="4800" dirty="0">
              <a:latin typeface="+mn-ea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FAEB5C1-6EFD-438F-A852-79815C4A50A8}"/>
              </a:ext>
            </a:extLst>
          </p:cNvPr>
          <p:cNvCxnSpPr>
            <a:cxnSpLocks/>
          </p:cNvCxnSpPr>
          <p:nvPr/>
        </p:nvCxnSpPr>
        <p:spPr bwMode="auto">
          <a:xfrm>
            <a:off x="0" y="21404262"/>
            <a:ext cx="302799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0795E29-7113-4C75-ABFD-AFDADF8E3621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39987" y="21404262"/>
            <a:ext cx="0" cy="19370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56704B4-2FE7-4CCA-B852-2F087E6AD34E}"/>
              </a:ext>
            </a:extLst>
          </p:cNvPr>
          <p:cNvSpPr txBox="1"/>
          <p:nvPr/>
        </p:nvSpPr>
        <p:spPr>
          <a:xfrm>
            <a:off x="0" y="21427156"/>
            <a:ext cx="151399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458A"/>
                </a:solidFill>
                <a:latin typeface="Berlin Sans FB Demi" panose="020E0802020502020306" pitchFamily="34" charset="0"/>
                <a:ea typeface="+mj-ea"/>
                <a:cs typeface="+mj-cs"/>
              </a:rPr>
              <a:t>Quelle part de la demande française en cuivre peut être satisfaite à partir du recyclage sur le territoire national des objets en </a:t>
            </a:r>
            <a:r>
              <a:rPr lang="fr-FR" sz="4000" i="1" dirty="0" smtClean="0">
                <a:solidFill>
                  <a:srgbClr val="00458A"/>
                </a:solidFill>
                <a:latin typeface="Berlin Sans FB Demi" panose="020E0802020502020306" pitchFamily="34" charset="0"/>
                <a:ea typeface="+mj-ea"/>
                <a:cs typeface="+mj-cs"/>
              </a:rPr>
              <a:t>fin de vie</a:t>
            </a:r>
            <a:r>
              <a:rPr lang="fr-FR" sz="4000" dirty="0" smtClean="0">
                <a:solidFill>
                  <a:srgbClr val="00458A"/>
                </a:solidFill>
                <a:latin typeface="Berlin Sans FB Demi" panose="020E0802020502020306" pitchFamily="34" charset="0"/>
                <a:ea typeface="+mj-ea"/>
                <a:cs typeface="+mj-cs"/>
              </a:rPr>
              <a:t> ?</a:t>
            </a:r>
            <a:endParaRPr lang="fr-FR" sz="3200" b="1" dirty="0" smtClean="0"/>
          </a:p>
          <a:p>
            <a:pPr algn="r"/>
            <a:r>
              <a:rPr lang="fr-FR" sz="4000" dirty="0">
                <a:solidFill>
                  <a:srgbClr val="00458A"/>
                </a:solidFill>
                <a:latin typeface="Berlin Sans FB Demi" panose="020E0802020502020306" pitchFamily="34" charset="0"/>
                <a:ea typeface="+mj-ea"/>
                <a:cs typeface="+mj-cs"/>
              </a:rPr>
              <a:t>La France pourrait-elle-même devenir autonome en cuivre </a:t>
            </a:r>
            <a:r>
              <a:rPr lang="fr-FR" sz="4000" dirty="0" smtClean="0">
                <a:solidFill>
                  <a:srgbClr val="00458A"/>
                </a:solidFill>
                <a:latin typeface="Berlin Sans FB Demi" panose="020E0802020502020306" pitchFamily="34" charset="0"/>
                <a:ea typeface="+mj-ea"/>
                <a:cs typeface="+mj-cs"/>
              </a:rPr>
              <a:t>?</a:t>
            </a:r>
            <a:endParaRPr lang="fr-FR" sz="4000" dirty="0">
              <a:solidFill>
                <a:srgbClr val="00458A"/>
              </a:solidFill>
              <a:latin typeface="Berlin Sans FB Demi" panose="020E0802020502020306" pitchFamily="34" charset="0"/>
              <a:ea typeface="+mj-ea"/>
              <a:cs typeface="+mj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22821" y="26372814"/>
            <a:ext cx="1513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 smtClean="0">
                <a:solidFill>
                  <a:srgbClr val="09B4E9"/>
                </a:solidFill>
                <a:latin typeface="Berlin Sans FB Demi" panose="020E0802020502020306" pitchFamily="34" charset="0"/>
              </a:rPr>
              <a:t>Où trouve-t-on du cuivre en France ?</a:t>
            </a:r>
            <a:endParaRPr lang="fr-FR" sz="2800" i="1" dirty="0">
              <a:solidFill>
                <a:srgbClr val="09B4E9"/>
              </a:solidFill>
              <a:latin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59B4F5-DEB4-497C-AD79-F94BEDE4B7F0}"/>
              </a:ext>
            </a:extLst>
          </p:cNvPr>
          <p:cNvSpPr txBox="1"/>
          <p:nvPr/>
        </p:nvSpPr>
        <p:spPr>
          <a:xfrm>
            <a:off x="15860067" y="22556390"/>
            <a:ext cx="125049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au meilleur +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400640-D1CE-48F9-8AE6-56C16A42AC2A}"/>
              </a:ext>
            </a:extLst>
          </p:cNvPr>
          <p:cNvSpPr txBox="1"/>
          <p:nvPr/>
        </p:nvSpPr>
        <p:spPr>
          <a:xfrm>
            <a:off x="15860067" y="26806195"/>
            <a:ext cx="132535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au pire superposés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8176" y="24105131"/>
            <a:ext cx="13821732" cy="2009061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u="sng" dirty="0" smtClean="0">
                <a:solidFill>
                  <a:srgbClr val="7030A0"/>
                </a:solidFill>
                <a:latin typeface="Berlin Sans FB Demi" panose="020E0802020502020306" pitchFamily="34" charset="0"/>
              </a:rPr>
              <a:t>Constat</a:t>
            </a:r>
            <a:r>
              <a:rPr lang="fr-FR" sz="2800" dirty="0" smtClean="0">
                <a:latin typeface="Berlin Sans FB Demi" panose="020E0802020502020306" pitchFamily="34" charset="0"/>
              </a:rPr>
              <a:t> : la </a:t>
            </a:r>
            <a:r>
              <a:rPr lang="fr-FR" sz="2800" dirty="0">
                <a:latin typeface="Berlin Sans FB Demi" panose="020E0802020502020306" pitchFamily="34" charset="0"/>
              </a:rPr>
              <a:t>France possède un </a:t>
            </a:r>
            <a:r>
              <a:rPr lang="fr-FR" sz="2800" b="1" dirty="0">
                <a:latin typeface="Berlin Sans FB Demi" panose="020E0802020502020306" pitchFamily="34" charset="0"/>
              </a:rPr>
              <a:t>stock</a:t>
            </a:r>
            <a:r>
              <a:rPr lang="fr-FR" sz="2800" dirty="0">
                <a:latin typeface="Berlin Sans FB Demi" panose="020E0802020502020306" pitchFamily="34" charset="0"/>
              </a:rPr>
              <a:t> de cuivre important sur son </a:t>
            </a:r>
            <a:r>
              <a:rPr lang="fr-FR" sz="2800" dirty="0" smtClean="0">
                <a:latin typeface="Berlin Sans FB Demi" panose="020E0802020502020306" pitchFamily="34" charset="0"/>
              </a:rPr>
              <a:t>territoire</a:t>
            </a:r>
          </a:p>
          <a:p>
            <a:r>
              <a:rPr lang="fr-FR" sz="2800" b="1" u="sng" dirty="0" smtClean="0">
                <a:solidFill>
                  <a:srgbClr val="7030A0"/>
                </a:solidFill>
                <a:latin typeface="Berlin Sans FB Demi" panose="020E0802020502020306" pitchFamily="34" charset="0"/>
              </a:rPr>
              <a:t>Objectif</a:t>
            </a:r>
            <a:r>
              <a:rPr lang="fr-FR" sz="2800" dirty="0" smtClean="0">
                <a:latin typeface="Berlin Sans FB Demi" panose="020E0802020502020306" pitchFamily="34" charset="0"/>
              </a:rPr>
              <a:t> </a:t>
            </a:r>
            <a:r>
              <a:rPr lang="fr-FR" sz="2800" dirty="0">
                <a:latin typeface="Berlin Sans FB Demi" panose="020E0802020502020306" pitchFamily="34" charset="0"/>
              </a:rPr>
              <a:t>: établir deux scénarios du recyclage français pour les 30 prochaines </a:t>
            </a:r>
            <a:r>
              <a:rPr lang="fr-FR" sz="2800" dirty="0" smtClean="0">
                <a:latin typeface="Berlin Sans FB Demi" panose="020E0802020502020306" pitchFamily="34" charset="0"/>
              </a:rPr>
              <a:t>années. Comparer alors la consommation et le recyclage en France : est-il </a:t>
            </a:r>
            <a:r>
              <a:rPr lang="fr-FR" sz="2800">
                <a:latin typeface="Berlin Sans FB Demi" panose="020E0802020502020306" pitchFamily="34" charset="0"/>
              </a:rPr>
              <a:t>réaliste </a:t>
            </a:r>
            <a:r>
              <a:rPr lang="fr-FR" sz="2800" smtClean="0">
                <a:latin typeface="Berlin Sans FB Demi" panose="020E0802020502020306" pitchFamily="34" charset="0"/>
              </a:rPr>
              <a:t>d’pour </a:t>
            </a:r>
            <a:r>
              <a:rPr lang="fr-FR" sz="2800" dirty="0">
                <a:latin typeface="Berlin Sans FB Demi" panose="020E0802020502020306" pitchFamily="34" charset="0"/>
              </a:rPr>
              <a:t>palier la demande </a:t>
            </a:r>
            <a:r>
              <a:rPr lang="fr-FR" sz="2800" i="1" dirty="0">
                <a:latin typeface="Berlin Sans FB Demi" panose="020E0802020502020306" pitchFamily="34" charset="0"/>
              </a:rPr>
              <a:t>toujours croissante </a:t>
            </a:r>
            <a:r>
              <a:rPr lang="fr-FR" sz="2800" dirty="0" smtClean="0">
                <a:latin typeface="Berlin Sans FB Demi" panose="020E0802020502020306" pitchFamily="34" charset="0"/>
              </a:rPr>
              <a:t>?</a:t>
            </a:r>
            <a:endParaRPr lang="fr-FR" sz="28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1079426627"/>
              </p:ext>
            </p:extLst>
          </p:nvPr>
        </p:nvGraphicFramePr>
        <p:xfrm>
          <a:off x="7219107" y="26804862"/>
          <a:ext cx="9087742" cy="605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ZoneTexte 1"/>
          <p:cNvSpPr txBox="1"/>
          <p:nvPr/>
        </p:nvSpPr>
        <p:spPr>
          <a:xfrm>
            <a:off x="9958866" y="27582760"/>
            <a:ext cx="1368152" cy="60846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VEHICULES</a:t>
            </a:r>
            <a:endParaRPr lang="en-GB" sz="1600" dirty="0" smtClean="0">
              <a:solidFill>
                <a:srgbClr val="FFC000"/>
              </a:solidFill>
            </a:endParaRPr>
          </a:p>
        </p:txBody>
      </p:sp>
      <p:sp>
        <p:nvSpPr>
          <p:cNvPr id="89" name="ZoneTexte 1"/>
          <p:cNvSpPr txBox="1"/>
          <p:nvPr/>
        </p:nvSpPr>
        <p:spPr>
          <a:xfrm rot="18717728">
            <a:off x="9617071" y="31288018"/>
            <a:ext cx="914400" cy="31468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APPAREILS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ELECTRONIQUES</a:t>
            </a:r>
            <a:endParaRPr lang="en-GB" sz="18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0" name="ZoneTexte 1"/>
          <p:cNvSpPr txBox="1"/>
          <p:nvPr/>
        </p:nvSpPr>
        <p:spPr>
          <a:xfrm>
            <a:off x="8740196" y="29402739"/>
            <a:ext cx="4273320" cy="125655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EQUIPEMENT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ELECTROMENAGER</a:t>
            </a:r>
            <a:endParaRPr lang="en-GB" sz="18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3" name="ZoneTexte 1"/>
          <p:cNvSpPr txBox="1"/>
          <p:nvPr/>
        </p:nvSpPr>
        <p:spPr>
          <a:xfrm>
            <a:off x="9194370" y="30229477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225</a:t>
            </a:r>
            <a:endParaRPr lang="en-GB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4" name="ZoneTexte 1"/>
          <p:cNvSpPr txBox="1"/>
          <p:nvPr/>
        </p:nvSpPr>
        <p:spPr>
          <a:xfrm>
            <a:off x="10185742" y="31917923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10</a:t>
            </a:r>
            <a:endParaRPr lang="en-GB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95" name="ZoneTexte 1"/>
          <p:cNvSpPr txBox="1"/>
          <p:nvPr/>
        </p:nvSpPr>
        <p:spPr>
          <a:xfrm>
            <a:off x="12734588" y="30229477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chemeClr val="bg1"/>
                </a:solidFill>
                <a:latin typeface="Eras Demi ITC" panose="020B0805030504020804" pitchFamily="34" charset="0"/>
              </a:rPr>
              <a:t>20 000</a:t>
            </a:r>
            <a:endParaRPr lang="en-GB" sz="2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1690" y="27918222"/>
            <a:ext cx="3177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>
                <a:latin typeface="Berlin Sans FB Demi" panose="020E0802020502020306" pitchFamily="34" charset="0"/>
              </a:rPr>
              <a:t>4 secteurs concentrent la majorité du cuivre sur le territoire :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DCB35CD-F867-4D8D-936D-49C9FF6D1490}"/>
              </a:ext>
            </a:extLst>
          </p:cNvPr>
          <p:cNvSpPr txBox="1"/>
          <p:nvPr/>
        </p:nvSpPr>
        <p:spPr>
          <a:xfrm>
            <a:off x="18307" y="32856436"/>
            <a:ext cx="15139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3200" i="1" dirty="0" smtClean="0">
                <a:solidFill>
                  <a:srgbClr val="09B4E9"/>
                </a:solidFill>
                <a:latin typeface="Berlin Sans FB Demi" panose="020E0802020502020306" pitchFamily="34" charset="0"/>
              </a:rPr>
              <a:t>Pour chacun de ces secteurs, quels facteurs prendre en compte ? Quelle influence ont-ils ?</a:t>
            </a:r>
            <a:endParaRPr lang="fr-FR" sz="2800" i="1" dirty="0">
              <a:solidFill>
                <a:srgbClr val="09B4E9"/>
              </a:solidFill>
              <a:latin typeface="Arial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07396" y="37736684"/>
            <a:ext cx="393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Le temps de vie de l’objet 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: 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378347" y="33861646"/>
            <a:ext cx="1199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Le taux de collecte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 :</a:t>
            </a:r>
          </a:p>
          <a:p>
            <a:pPr algn="just"/>
            <a:r>
              <a:rPr lang="fr-FR" sz="2400" dirty="0" smtClean="0">
                <a:latin typeface="Berlin Sans FB Demi" panose="020E0802020502020306" pitchFamily="34" charset="0"/>
              </a:rPr>
              <a:t>Un objet en fin de vie n’est pas nécessairement récupéré pour être recyclé. Par exemple, seulement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44,8%</a:t>
            </a:r>
            <a:r>
              <a:rPr lang="fr-FR" sz="2400" dirty="0" smtClean="0">
                <a:latin typeface="Berlin Sans FB Demi" panose="020E0802020502020306" pitchFamily="34" charset="0"/>
              </a:rPr>
              <a:t> des DEEE (Déchets des Equipements Electriques et Electroniques) étaient collectés en 2018. </a:t>
            </a:r>
            <a:r>
              <a:rPr lang="fr-FR" sz="2400" baseline="30000" dirty="0" smtClean="0">
                <a:latin typeface="Berlin Sans FB Demi" panose="020E0802020502020306" pitchFamily="34" charset="0"/>
              </a:rPr>
              <a:t>(1)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407394" y="35789684"/>
            <a:ext cx="1199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Le taux de recyclage</a:t>
            </a:r>
            <a:r>
              <a:rPr lang="fr-FR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 :</a:t>
            </a:r>
          </a:p>
          <a:p>
            <a:pPr algn="just"/>
            <a:r>
              <a:rPr lang="fr-FR" sz="2400" dirty="0" smtClean="0">
                <a:latin typeface="Berlin Sans FB Demi" panose="020E0802020502020306" pitchFamily="34" charset="0"/>
              </a:rPr>
              <a:t>Même si un objet est recyclé, on ne peut pas récupérer la totalité du cuivre qu’il contient. Par exemple,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30%</a:t>
            </a:r>
            <a:r>
              <a:rPr lang="fr-FR" sz="2400" dirty="0" smtClean="0">
                <a:latin typeface="Berlin Sans FB Demi" panose="020E0802020502020306" pitchFamily="34" charset="0"/>
              </a:rPr>
              <a:t> du cuivre contenu dans un écran était effectivement récupéré en 2017. </a:t>
            </a:r>
            <a:r>
              <a:rPr lang="fr-FR" sz="2400" baseline="30000" dirty="0" smtClean="0">
                <a:latin typeface="Berlin Sans FB Demi" panose="020E0802020502020306" pitchFamily="34" charset="0"/>
              </a:rPr>
              <a:t>(2)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5499736" y="37224035"/>
            <a:ext cx="14420490" cy="316682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 smtClean="0"/>
              <a:t>Sources :</a:t>
            </a:r>
          </a:p>
          <a:p>
            <a:pPr marL="457200" indent="-457200">
              <a:buAutoNum type="arabicParenBoth"/>
            </a:pPr>
            <a:r>
              <a:rPr lang="fr-FR" sz="2000" dirty="0" smtClean="0"/>
              <a:t>ADEME</a:t>
            </a:r>
            <a:r>
              <a:rPr lang="fr-FR" sz="2000" dirty="0"/>
              <a:t>, </a:t>
            </a:r>
            <a:r>
              <a:rPr lang="fr-FR" sz="2000" dirty="0" err="1"/>
              <a:t>Erwann</a:t>
            </a:r>
            <a:r>
              <a:rPr lang="fr-FR" sz="2000" dirty="0"/>
              <a:t> FANGEAT. Groupement Deloitte Développement Durable</a:t>
            </a:r>
            <a:r>
              <a:rPr lang="fr-FR" sz="2000" dirty="0" smtClean="0"/>
              <a:t>, Alice DEPROUW (</a:t>
            </a:r>
            <a:r>
              <a:rPr lang="fr-FR" sz="2000" dirty="0"/>
              <a:t>In Extenso Innovation Croissance), Marion </a:t>
            </a:r>
            <a:r>
              <a:rPr lang="fr-FR" sz="2000" dirty="0" smtClean="0"/>
              <a:t>JOVER (</a:t>
            </a:r>
            <a:r>
              <a:rPr lang="fr-FR" sz="2000" dirty="0"/>
              <a:t>IEIC), Mathilde </a:t>
            </a:r>
            <a:r>
              <a:rPr lang="fr-FR" sz="2000" dirty="0" smtClean="0"/>
              <a:t>BORIE (</a:t>
            </a:r>
            <a:r>
              <a:rPr lang="fr-FR" sz="2000" dirty="0"/>
              <a:t>IEIC). 2019. Rapport Annuel du registre des déchets d’équipements électriques et électroniques–données 2018. </a:t>
            </a:r>
            <a:r>
              <a:rPr lang="fr-FR" sz="2000" dirty="0" smtClean="0"/>
              <a:t>112 pages.</a:t>
            </a:r>
          </a:p>
          <a:p>
            <a:pPr marL="457200" indent="-457200">
              <a:buAutoNum type="arabicParenBoth"/>
            </a:pPr>
            <a:r>
              <a:rPr lang="fr-FR" sz="2000" dirty="0" smtClean="0"/>
              <a:t>Rachel </a:t>
            </a:r>
            <a:r>
              <a:rPr lang="fr-FR" sz="2000" dirty="0"/>
              <a:t>Horta </a:t>
            </a:r>
            <a:r>
              <a:rPr lang="fr-FR" sz="2000" dirty="0" err="1"/>
              <a:t>Arduin</a:t>
            </a:r>
            <a:r>
              <a:rPr lang="fr-FR" sz="2000" dirty="0"/>
              <a:t>, Fabrice </a:t>
            </a:r>
            <a:r>
              <a:rPr lang="fr-FR" sz="2000" dirty="0" err="1"/>
              <a:t>Mathieux</a:t>
            </a:r>
            <a:r>
              <a:rPr lang="fr-FR" sz="2000" dirty="0"/>
              <a:t>, Jaco </a:t>
            </a:r>
            <a:r>
              <a:rPr lang="fr-FR" sz="2000" dirty="0" err="1"/>
              <a:t>Huisman</a:t>
            </a:r>
            <a:r>
              <a:rPr lang="fr-FR" sz="2000" dirty="0"/>
              <a:t>, Gian Andrea </a:t>
            </a:r>
            <a:r>
              <a:rPr lang="fr-FR" sz="2000" dirty="0" err="1"/>
              <a:t>Blengini</a:t>
            </a:r>
            <a:r>
              <a:rPr lang="fr-FR" sz="2000" dirty="0"/>
              <a:t>, Carole </a:t>
            </a:r>
            <a:r>
              <a:rPr lang="fr-FR" sz="2000" dirty="0" err="1"/>
              <a:t>Charbuillet</a:t>
            </a:r>
            <a:r>
              <a:rPr lang="fr-FR" sz="2000" dirty="0"/>
              <a:t>, Michelle Wagner, Cornelis Peter </a:t>
            </a:r>
            <a:r>
              <a:rPr lang="fr-FR" sz="2000" dirty="0" err="1"/>
              <a:t>Baldé</a:t>
            </a:r>
            <a:r>
              <a:rPr lang="fr-FR" sz="2000" dirty="0"/>
              <a:t>, Nicolas </a:t>
            </a:r>
            <a:r>
              <a:rPr lang="fr-FR" sz="2000" dirty="0" smtClean="0"/>
              <a:t>Perry, </a:t>
            </a:r>
            <a:r>
              <a:rPr lang="fr-FR" sz="2000" dirty="0" err="1" smtClean="0"/>
              <a:t>Novel</a:t>
            </a:r>
            <a:r>
              <a:rPr lang="fr-FR" sz="2000" dirty="0" smtClean="0"/>
              <a:t> </a:t>
            </a:r>
            <a:r>
              <a:rPr lang="fr-FR" sz="2000" dirty="0" err="1"/>
              <a:t>indicators</a:t>
            </a:r>
            <a:r>
              <a:rPr lang="fr-FR" sz="2000" dirty="0"/>
              <a:t> to </a:t>
            </a:r>
            <a:r>
              <a:rPr lang="fr-FR" sz="2000" dirty="0" err="1"/>
              <a:t>better</a:t>
            </a:r>
            <a:r>
              <a:rPr lang="fr-FR" sz="2000" dirty="0"/>
              <a:t> monitor the collection and </a:t>
            </a:r>
            <a:r>
              <a:rPr lang="fr-FR" sz="2000" dirty="0" err="1"/>
              <a:t>recovery</a:t>
            </a:r>
            <a:r>
              <a:rPr lang="fr-FR" sz="2000" dirty="0"/>
              <a:t> of (</a:t>
            </a:r>
            <a:r>
              <a:rPr lang="fr-FR" sz="2000" dirty="0" err="1"/>
              <a:t>critical</a:t>
            </a:r>
            <a:r>
              <a:rPr lang="fr-FR" sz="2000" dirty="0"/>
              <a:t>) </a:t>
            </a:r>
            <a:r>
              <a:rPr lang="fr-FR" sz="2000" dirty="0" err="1"/>
              <a:t>raw</a:t>
            </a:r>
            <a:r>
              <a:rPr lang="fr-FR" sz="2000" dirty="0"/>
              <a:t> </a:t>
            </a:r>
            <a:r>
              <a:rPr lang="fr-FR" sz="2000" dirty="0" err="1"/>
              <a:t>materials</a:t>
            </a:r>
            <a:r>
              <a:rPr lang="fr-FR" sz="2000" dirty="0"/>
              <a:t> in WEEE: Focus </a:t>
            </a:r>
            <a:r>
              <a:rPr lang="fr-FR" sz="2000" dirty="0" smtClean="0"/>
              <a:t>on </a:t>
            </a:r>
            <a:r>
              <a:rPr lang="fr-FR" sz="2000" dirty="0" err="1" smtClean="0"/>
              <a:t>screens</a:t>
            </a:r>
            <a:r>
              <a:rPr lang="fr-FR" sz="2000" dirty="0" smtClean="0"/>
              <a:t>, </a:t>
            </a:r>
            <a:r>
              <a:rPr lang="fr-FR" sz="2000" dirty="0" err="1" smtClean="0"/>
              <a:t>Resources</a:t>
            </a:r>
            <a:r>
              <a:rPr lang="fr-FR" sz="2000" dirty="0"/>
              <a:t>, Conservation and </a:t>
            </a:r>
            <a:r>
              <a:rPr lang="fr-FR" sz="2000" dirty="0" err="1" smtClean="0"/>
              <a:t>Recycling,Volume</a:t>
            </a:r>
            <a:r>
              <a:rPr lang="fr-FR" sz="2000" dirty="0" smtClean="0"/>
              <a:t> 157,2020,104772, ISSN 0921-3449, </a:t>
            </a:r>
            <a:r>
              <a:rPr lang="fr-FR" sz="2000" dirty="0" smtClean="0">
                <a:hlinkClick r:id="rId7"/>
              </a:rPr>
              <a:t>https</a:t>
            </a:r>
            <a:r>
              <a:rPr lang="fr-FR" sz="2000" dirty="0">
                <a:hlinkClick r:id="rId7"/>
              </a:rPr>
              <a:t>://</a:t>
            </a:r>
            <a:r>
              <a:rPr lang="fr-FR" sz="2000" dirty="0" smtClean="0">
                <a:hlinkClick r:id="rId7"/>
              </a:rPr>
              <a:t>doi.org/10.1016/j.resconrec.2020.104772</a:t>
            </a:r>
            <a:endParaRPr lang="fr-FR" sz="2000" dirty="0" smtClean="0"/>
          </a:p>
          <a:p>
            <a:pPr marL="457200" indent="-457200">
              <a:buAutoNum type="arabicParenBoth"/>
            </a:pPr>
            <a:r>
              <a:rPr lang="fr-FR" sz="2000" dirty="0" smtClean="0"/>
              <a:t>TODO</a:t>
            </a:r>
            <a:endParaRPr lang="fr-FR" sz="2000" dirty="0"/>
          </a:p>
        </p:txBody>
      </p:sp>
      <p:graphicFrame>
        <p:nvGraphicFramePr>
          <p:cNvPr id="27" name="Graphique 26"/>
          <p:cNvGraphicFramePr/>
          <p:nvPr>
            <p:extLst>
              <p:ext uri="{D42A27DB-BD31-4B8C-83A1-F6EECF244321}">
                <p14:modId xmlns:p14="http://schemas.microsoft.com/office/powerpoint/2010/main" val="3509611568"/>
              </p:ext>
            </p:extLst>
          </p:nvPr>
        </p:nvGraphicFramePr>
        <p:xfrm>
          <a:off x="2555223" y="38258598"/>
          <a:ext cx="3689952" cy="2459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336" name="ZoneTexte 14335"/>
          <p:cNvSpPr txBox="1"/>
          <p:nvPr/>
        </p:nvSpPr>
        <p:spPr>
          <a:xfrm>
            <a:off x="509470" y="38499670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>
                <a:latin typeface="Berlin Sans FB Demi" panose="020E0802020502020306" pitchFamily="34" charset="0"/>
              </a:rPr>
              <a:t>Appareils électroniques</a:t>
            </a:r>
            <a:endParaRPr lang="fr-FR" sz="1400" dirty="0">
              <a:latin typeface="Berlin Sans FB Demi" panose="020E0802020502020306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12175" y="38986011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>
                <a:latin typeface="Berlin Sans FB Demi" panose="020E0802020502020306" pitchFamily="34" charset="0"/>
              </a:rPr>
              <a:t>Equipement électroménager</a:t>
            </a:r>
            <a:endParaRPr lang="fr-FR" sz="1400" dirty="0">
              <a:latin typeface="Berlin Sans FB Demi" panose="020E0802020502020306" pitchFamily="34" charset="0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1639836" y="39466935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>
                <a:latin typeface="Berlin Sans FB Demi" panose="020E0802020502020306" pitchFamily="34" charset="0"/>
              </a:rPr>
              <a:t>Véhicules</a:t>
            </a:r>
            <a:endParaRPr lang="fr-FR" sz="1400" dirty="0">
              <a:latin typeface="Berlin Sans FB Demi" panose="020E0802020502020306" pitchFamily="34" charset="0"/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1530205" y="39947859"/>
            <a:ext cx="1002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dirty="0" smtClean="0">
                <a:latin typeface="Berlin Sans FB Demi" panose="020E0802020502020306" pitchFamily="34" charset="0"/>
              </a:rPr>
              <a:t>Bâtiments</a:t>
            </a:r>
            <a:endParaRPr lang="fr-FR" sz="14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14337" name="Diagramme 14336"/>
          <p:cNvGraphicFramePr/>
          <p:nvPr>
            <p:extLst>
              <p:ext uri="{D42A27DB-BD31-4B8C-83A1-F6EECF244321}">
                <p14:modId xmlns:p14="http://schemas.microsoft.com/office/powerpoint/2010/main" val="474681184"/>
              </p:ext>
            </p:extLst>
          </p:nvPr>
        </p:nvGraphicFramePr>
        <p:xfrm>
          <a:off x="8821636" y="37570124"/>
          <a:ext cx="4935748" cy="3290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340" name="ZoneTexte 14339"/>
          <p:cNvSpPr txBox="1"/>
          <p:nvPr/>
        </p:nvSpPr>
        <p:spPr>
          <a:xfrm>
            <a:off x="12779604" y="32239466"/>
            <a:ext cx="23375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dirty="0" smtClean="0">
                <a:latin typeface="Berlin Sans FB Demi" panose="020E0802020502020306" pitchFamily="34" charset="0"/>
              </a:rPr>
              <a:t>(3)</a:t>
            </a:r>
          </a:p>
          <a:p>
            <a:pPr algn="r"/>
            <a:r>
              <a:rPr lang="fr-FR" sz="1100" dirty="0" smtClean="0">
                <a:latin typeface="Berlin Sans FB Demi" panose="020E0802020502020306" pitchFamily="34" charset="0"/>
              </a:rPr>
              <a:t>(milliers de tonnes)</a:t>
            </a:r>
          </a:p>
          <a:p>
            <a:pPr algn="r"/>
            <a:r>
              <a:rPr lang="fr-FR" sz="1100" dirty="0" smtClean="0">
                <a:latin typeface="Berlin Sans FB Demi" panose="020E0802020502020306" pitchFamily="34" charset="0"/>
              </a:rPr>
              <a:t>(le graphique n’est pas à l’échelle)</a:t>
            </a:r>
            <a:endParaRPr lang="fr-FR" sz="1100" dirty="0">
              <a:latin typeface="Berlin Sans FB Demi" panose="020E0802020502020306" pitchFamily="34" charset="0"/>
            </a:endParaRPr>
          </a:p>
        </p:txBody>
      </p:sp>
      <p:sp>
        <p:nvSpPr>
          <p:cNvPr id="14341" name="ZoneTexte 14340"/>
          <p:cNvSpPr txBox="1"/>
          <p:nvPr/>
        </p:nvSpPr>
        <p:spPr>
          <a:xfrm>
            <a:off x="5401237" y="40585354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>
                <a:latin typeface="Berlin Sans FB Demi" panose="020E0802020502020306" pitchFamily="34" charset="0"/>
              </a:rPr>
              <a:t>(estimations)</a:t>
            </a:r>
            <a:endParaRPr lang="fr-FR" sz="1100" i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435</Words>
  <Application>Microsoft Office PowerPoint</Application>
  <PresentationFormat>Personnalisé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Bold</vt:lpstr>
      <vt:lpstr>Berlin Sans FB Demi</vt:lpstr>
      <vt:lpstr>Calibri</vt:lpstr>
      <vt:lpstr>Eras Demi ITC</vt:lpstr>
      <vt:lpstr>ヒラギノ角ゴ Pro W3</vt:lpstr>
      <vt:lpstr>1_IMT_Poster_recherche</vt:lpstr>
      <vt:lpstr>Mines Urbaines &amp; Recyclage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Cesar</cp:lastModifiedBy>
  <cp:revision>61</cp:revision>
  <cp:lastPrinted>2018-05-31T13:14:17Z</cp:lastPrinted>
  <dcterms:created xsi:type="dcterms:W3CDTF">2018-05-30T11:30:53Z</dcterms:created>
  <dcterms:modified xsi:type="dcterms:W3CDTF">2020-12-10T15:54:33Z</dcterms:modified>
</cp:coreProperties>
</file>