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84" r:id="rId26"/>
    <p:sldId id="285" r:id="rId27"/>
    <p:sldId id="279" r:id="rId28"/>
    <p:sldId id="280" r:id="rId29"/>
    <p:sldId id="281" r:id="rId30"/>
    <p:sldId id="283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5B475-888C-4791-B3F0-56A07B605B13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BDFBB-C2A9-4D96-8CBE-31C746F992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866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BDFBB-C2A9-4D96-8CBE-31C746F9926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6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33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9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735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46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5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5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2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94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4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4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C05-E08B-45BC-B9A2-2F8CE3168642}" type="datetimeFigureOut">
              <a:rPr lang="es-AR" smtClean="0"/>
              <a:t>22/06/2015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66B1-DBBF-461E-AB67-23A3E25884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90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N Amazonas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00808"/>
            <a:ext cx="6400800" cy="50405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Creacion</a:t>
            </a:r>
            <a:r>
              <a:rPr lang="en-US" dirty="0" smtClean="0"/>
              <a:t> de la </a:t>
            </a:r>
            <a:r>
              <a:rPr lang="en-US" dirty="0" err="1" smtClean="0"/>
              <a:t>Matriz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Visualizacion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Colocacion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Piezas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Recursividad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Bactracking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r>
              <a:rPr lang="en-US" sz="1800" dirty="0" err="1" smtClean="0"/>
              <a:t>Utilizando</a:t>
            </a:r>
            <a:r>
              <a:rPr lang="en-US" sz="1800" dirty="0" smtClean="0"/>
              <a:t> </a:t>
            </a:r>
            <a:r>
              <a:rPr lang="en-US" sz="1800" dirty="0" err="1" smtClean="0"/>
              <a:t>recursos</a:t>
            </a:r>
            <a:r>
              <a:rPr lang="en-US" sz="1800" dirty="0" smtClean="0"/>
              <a:t> de </a:t>
            </a:r>
          </a:p>
          <a:p>
            <a:r>
              <a:rPr lang="en-US" sz="1800" dirty="0" smtClean="0"/>
              <a:t>“Recursion and Recursive Backtracking”</a:t>
            </a:r>
          </a:p>
          <a:p>
            <a:r>
              <a:rPr lang="en-US" sz="1800" dirty="0" smtClean="0"/>
              <a:t>Computer Science E-119</a:t>
            </a:r>
          </a:p>
          <a:p>
            <a:r>
              <a:rPr lang="en-US" sz="1800" dirty="0" smtClean="0"/>
              <a:t>Harvard Extension School</a:t>
            </a:r>
          </a:p>
          <a:p>
            <a:r>
              <a:rPr lang="en-US" sz="1800" dirty="0" smtClean="0"/>
              <a:t>David G. Sullivan, PH.D.</a:t>
            </a:r>
          </a:p>
        </p:txBody>
      </p:sp>
    </p:spTree>
    <p:extLst>
      <p:ext uri="{BB962C8B-B14F-4D97-AF65-F5344CB8AC3E}">
        <p14:creationId xmlns:p14="http://schemas.microsoft.com/office/powerpoint/2010/main" val="40368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US" dirty="0" err="1" smtClean="0"/>
              <a:t>Llamamos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base al </a:t>
            </a:r>
            <a:r>
              <a:rPr lang="en-US" dirty="0" err="1" smtClean="0"/>
              <a:t>caso</a:t>
            </a:r>
            <a:r>
              <a:rPr lang="en-US" dirty="0" smtClean="0"/>
              <a:t> mas simple.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052736"/>
            <a:ext cx="7344816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if(n == 1 || n == 0) // </a:t>
            </a:r>
            <a:r>
              <a:rPr lang="en-US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caso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base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factorial = 1;</a:t>
            </a:r>
            <a:endParaRPr lang="es-AR" sz="12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factorial = n * Factorial(n-1);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79" y="364502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Si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base no se </a:t>
            </a:r>
            <a:r>
              <a:rPr lang="en-US" sz="2400" dirty="0" err="1" smtClean="0"/>
              <a:t>ejecuta</a:t>
            </a:r>
            <a:r>
              <a:rPr lang="en-US" sz="2400" dirty="0" smtClean="0"/>
              <a:t>, </a:t>
            </a:r>
            <a:r>
              <a:rPr lang="en-US" sz="2400" dirty="0" err="1" smtClean="0"/>
              <a:t>ejecutamos</a:t>
            </a:r>
            <a:r>
              <a:rPr lang="en-US" sz="2400" dirty="0" smtClean="0"/>
              <a:t>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recursivo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4988" y="4178697"/>
            <a:ext cx="7344816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if(n == 1 || n == 0)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factorial = 1;</a:t>
            </a:r>
            <a:endParaRPr lang="es-AR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// </a:t>
            </a:r>
            <a:r>
              <a:rPr lang="en-US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caso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recursivo</a:t>
            </a:r>
            <a:endParaRPr lang="en-US" sz="12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factorial = n * Factorial(n-1);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el </a:t>
            </a:r>
            <a:r>
              <a:rPr lang="en-US" dirty="0" err="1" smtClean="0"/>
              <a:t>problema</a:t>
            </a:r>
            <a:r>
              <a:rPr lang="en-US" dirty="0" smtClean="0"/>
              <a:t> total a </a:t>
            </a:r>
            <a:r>
              <a:rPr lang="en-US" dirty="0" err="1" smtClean="0"/>
              <a:t>uno</a:t>
            </a:r>
            <a:r>
              <a:rPr lang="en-US" dirty="0" smtClean="0"/>
              <a:t> o mas simples </a:t>
            </a:r>
            <a:r>
              <a:rPr lang="en-US" dirty="0" err="1" smtClean="0"/>
              <a:t>problemas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iteraciones</a:t>
            </a:r>
            <a:r>
              <a:rPr lang="en-US" dirty="0" smtClean="0"/>
              <a:t> </a:t>
            </a:r>
            <a:r>
              <a:rPr lang="en-US" dirty="0" err="1" smtClean="0"/>
              <a:t>recursivas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/>
              <a:t> </a:t>
            </a:r>
            <a:r>
              <a:rPr lang="en-US" dirty="0" smtClean="0"/>
              <a:t>mas simples.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23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416824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metodoRecursivo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condicion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parada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con el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caso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base,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caso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recursivo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posiblemente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metodoRecursivo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modificados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posiblemente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2514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haber</a:t>
            </a:r>
            <a:r>
              <a:rPr lang="en-US" dirty="0" smtClean="0"/>
              <a:t> multiples </a:t>
            </a:r>
            <a:r>
              <a:rPr lang="en-US" dirty="0" err="1" smtClean="0"/>
              <a:t>casos</a:t>
            </a:r>
            <a:r>
              <a:rPr lang="en-US" dirty="0" smtClean="0"/>
              <a:t> bases (</a:t>
            </a:r>
            <a:r>
              <a:rPr lang="en-US" dirty="0" err="1" smtClean="0"/>
              <a:t>condiciones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r>
              <a:rPr lang="en-US" dirty="0" smtClean="0"/>
              <a:t>, </a:t>
            </a:r>
            <a:r>
              <a:rPr lang="en-US" dirty="0" err="1" smtClean="0"/>
              <a:t>generalmente</a:t>
            </a:r>
            <a:r>
              <a:rPr lang="en-US" dirty="0" smtClean="0"/>
              <a:t> </a:t>
            </a:r>
            <a:r>
              <a:rPr lang="en-US" dirty="0" err="1" smtClean="0"/>
              <a:t>modificamos</a:t>
            </a:r>
            <a:r>
              <a:rPr lang="en-US" dirty="0" smtClean="0"/>
              <a:t> los </a:t>
            </a:r>
            <a:r>
              <a:rPr lang="en-US" dirty="0" err="1" smtClean="0"/>
              <a:t>parametros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acerquen</a:t>
            </a:r>
            <a:r>
              <a:rPr lang="en-US" dirty="0" smtClean="0"/>
              <a:t> al </a:t>
            </a:r>
            <a:r>
              <a:rPr lang="en-US" dirty="0" err="1" smtClean="0"/>
              <a:t>caso</a:t>
            </a:r>
            <a:r>
              <a:rPr lang="en-US" dirty="0" smtClean="0"/>
              <a:t> base.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93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Pensando</a:t>
            </a:r>
            <a:r>
              <a:rPr lang="en-US" dirty="0" smtClean="0"/>
              <a:t> </a:t>
            </a:r>
            <a:r>
              <a:rPr lang="en-US" dirty="0" err="1" smtClean="0"/>
              <a:t>Recursivamente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Cuando</a:t>
            </a:r>
            <a:r>
              <a:rPr lang="en-US" b="1" dirty="0" smtClean="0"/>
              <a:t> </a:t>
            </a:r>
            <a:r>
              <a:rPr lang="en-US" b="1" dirty="0" err="1" smtClean="0"/>
              <a:t>resolvemos</a:t>
            </a:r>
            <a:r>
              <a:rPr lang="en-US" b="1" dirty="0" smtClean="0"/>
              <a:t> </a:t>
            </a:r>
            <a:r>
              <a:rPr lang="en-US" b="1" dirty="0" err="1" smtClean="0"/>
              <a:t>problemas</a:t>
            </a:r>
            <a:r>
              <a:rPr lang="en-US" b="1" dirty="0" smtClean="0"/>
              <a:t> </a:t>
            </a:r>
            <a:r>
              <a:rPr lang="en-US" b="1" dirty="0" err="1" smtClean="0"/>
              <a:t>usando</a:t>
            </a:r>
            <a:r>
              <a:rPr lang="en-US" b="1" dirty="0" smtClean="0"/>
              <a:t> recursion, </a:t>
            </a:r>
            <a:r>
              <a:rPr lang="en-US" b="1" dirty="0" err="1" smtClean="0"/>
              <a:t>preguntense</a:t>
            </a:r>
            <a:r>
              <a:rPr lang="en-US" b="1" dirty="0" smtClean="0"/>
              <a:t> </a:t>
            </a:r>
            <a:r>
              <a:rPr lang="en-US" b="1" dirty="0" err="1" smtClean="0"/>
              <a:t>esto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puedo</a:t>
            </a:r>
            <a:r>
              <a:rPr lang="en-US" dirty="0" smtClean="0"/>
              <a:t> “romper”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en sub </a:t>
            </a:r>
            <a:r>
              <a:rPr lang="en-US" dirty="0" err="1" smtClean="0"/>
              <a:t>problemas</a:t>
            </a:r>
            <a:r>
              <a:rPr lang="en-US" dirty="0" smtClean="0"/>
              <a:t> mas </a:t>
            </a:r>
            <a:r>
              <a:rPr lang="en-US" dirty="0" err="1" smtClean="0"/>
              <a:t>pequeños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Cuales</a:t>
            </a:r>
            <a:r>
              <a:rPr lang="en-US" dirty="0" smtClean="0"/>
              <a:t> son los </a:t>
            </a:r>
            <a:r>
              <a:rPr lang="en-US" dirty="0" err="1" smtClean="0"/>
              <a:t>casos</a:t>
            </a:r>
            <a:r>
              <a:rPr lang="en-US" dirty="0" smtClean="0"/>
              <a:t> base?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sub </a:t>
            </a:r>
            <a:r>
              <a:rPr lang="en-US" dirty="0" err="1" smtClean="0"/>
              <a:t>soluciones</a:t>
            </a:r>
            <a:r>
              <a:rPr lang="en-US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94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</a:t>
            </a:r>
            <a:r>
              <a:rPr lang="en-US" dirty="0" err="1" smtClean="0"/>
              <a:t>Recursivo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backtracking (</a:t>
            </a:r>
            <a:r>
              <a:rPr lang="en-US" dirty="0" err="1" smtClean="0"/>
              <a:t>vuelta</a:t>
            </a:r>
            <a:r>
              <a:rPr lang="en-US" dirty="0" smtClean="0"/>
              <a:t> </a:t>
            </a:r>
            <a:r>
              <a:rPr lang="en-US" dirty="0" err="1" smtClean="0"/>
              <a:t>atras</a:t>
            </a:r>
            <a:r>
              <a:rPr lang="en-US" dirty="0" smtClean="0"/>
              <a:t>)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combinar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de “</a:t>
            </a:r>
            <a:r>
              <a:rPr lang="en-US" dirty="0" err="1" smtClean="0"/>
              <a:t>Arbol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Encontremos</a:t>
            </a:r>
            <a:r>
              <a:rPr lang="en-US" sz="2400" dirty="0" smtClean="0"/>
              <a:t> al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manera</a:t>
            </a:r>
            <a:r>
              <a:rPr lang="en-US" sz="2400" dirty="0" smtClean="0"/>
              <a:t> </a:t>
            </a:r>
            <a:r>
              <a:rPr lang="en-US" sz="2400" dirty="0" err="1" smtClean="0"/>
              <a:t>posible</a:t>
            </a:r>
            <a:r>
              <a:rPr lang="en-US" sz="2400" dirty="0" smtClean="0"/>
              <a:t> de </a:t>
            </a:r>
            <a:r>
              <a:rPr lang="en-US" sz="2400" dirty="0" err="1" smtClean="0"/>
              <a:t>posicionar</a:t>
            </a:r>
            <a:r>
              <a:rPr lang="en-US" sz="2400" dirty="0" smtClean="0"/>
              <a:t> n </a:t>
            </a:r>
            <a:r>
              <a:rPr lang="en-US" sz="2400" dirty="0" err="1" smtClean="0"/>
              <a:t>amazonas</a:t>
            </a:r>
            <a:r>
              <a:rPr lang="en-US" sz="2400" dirty="0" smtClean="0"/>
              <a:t> en un </a:t>
            </a:r>
            <a:r>
              <a:rPr lang="en-US" sz="2400" dirty="0" err="1" smtClean="0"/>
              <a:t>tablero</a:t>
            </a:r>
            <a:r>
              <a:rPr lang="en-US" sz="2400" dirty="0" smtClean="0"/>
              <a:t> de n x n, de </a:t>
            </a:r>
            <a:r>
              <a:rPr lang="en-US" sz="2400" dirty="0" err="1" smtClean="0"/>
              <a:t>manera</a:t>
            </a:r>
            <a:r>
              <a:rPr lang="en-US" sz="2400" dirty="0" smtClean="0"/>
              <a:t>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ninguna</a:t>
            </a:r>
            <a:r>
              <a:rPr lang="en-US" sz="2400" dirty="0" smtClean="0"/>
              <a:t> </a:t>
            </a:r>
            <a:r>
              <a:rPr lang="en-US" sz="2400" dirty="0" err="1" smtClean="0"/>
              <a:t>amazona</a:t>
            </a:r>
            <a:r>
              <a:rPr lang="en-US" sz="2400" dirty="0" smtClean="0"/>
              <a:t> </a:t>
            </a:r>
            <a:r>
              <a:rPr lang="en-US" sz="2400" dirty="0" err="1" smtClean="0"/>
              <a:t>ponga</a:t>
            </a:r>
            <a:r>
              <a:rPr lang="en-US" sz="2400" dirty="0" smtClean="0"/>
              <a:t> en </a:t>
            </a:r>
            <a:r>
              <a:rPr lang="en-US" sz="2400" dirty="0" err="1" smtClean="0"/>
              <a:t>jaque</a:t>
            </a:r>
            <a:r>
              <a:rPr lang="en-US" sz="2400" dirty="0" smtClean="0"/>
              <a:t> a </a:t>
            </a:r>
            <a:r>
              <a:rPr lang="en-US" sz="2400" dirty="0" err="1" smtClean="0"/>
              <a:t>otra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constante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solucion</a:t>
            </a:r>
            <a:r>
              <a:rPr lang="en-US" sz="2400" dirty="0" smtClean="0"/>
              <a:t>). </a:t>
            </a:r>
            <a:r>
              <a:rPr lang="en-US" sz="2400" dirty="0" err="1" smtClean="0"/>
              <a:t>Estas</a:t>
            </a:r>
            <a:r>
              <a:rPr lang="en-US" sz="2400" dirty="0" smtClean="0"/>
              <a:t> se </a:t>
            </a:r>
            <a:r>
              <a:rPr lang="en-US" sz="2400" dirty="0" err="1" smtClean="0"/>
              <a:t>mueven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reinas</a:t>
            </a:r>
            <a:r>
              <a:rPr lang="en-US" sz="2400" dirty="0" smtClean="0"/>
              <a:t> y </a:t>
            </a:r>
            <a:r>
              <a:rPr lang="en-US" sz="2400" dirty="0" err="1" smtClean="0"/>
              <a:t>caballos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n = 10: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Esto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de un</a:t>
            </a:r>
          </a:p>
          <a:p>
            <a:pPr marL="0" indent="0">
              <a:buNone/>
            </a:pPr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resolver</a:t>
            </a:r>
          </a:p>
          <a:p>
            <a:pPr marL="0" indent="0">
              <a:buNone/>
            </a:pPr>
            <a:r>
              <a:rPr lang="en-US" sz="2400" dirty="0" err="1"/>
              <a:t>u</a:t>
            </a:r>
            <a:r>
              <a:rPr lang="en-US" sz="2400" dirty="0" err="1" smtClean="0"/>
              <a:t>tilizando</a:t>
            </a:r>
            <a:r>
              <a:rPr lang="en-US" sz="2400" dirty="0" smtClean="0"/>
              <a:t> la </a:t>
            </a:r>
            <a:r>
              <a:rPr lang="en-US" sz="2400" dirty="0" err="1" smtClean="0"/>
              <a:t>tecnica</a:t>
            </a:r>
            <a:r>
              <a:rPr lang="en-US" sz="2400" dirty="0" smtClean="0"/>
              <a:t> del</a:t>
            </a:r>
          </a:p>
          <a:p>
            <a:pPr marL="0" indent="0">
              <a:buNone/>
            </a:pPr>
            <a:r>
              <a:rPr lang="en-US" sz="2400" i="1" dirty="0" smtClean="0"/>
              <a:t>Backtracking </a:t>
            </a:r>
            <a:r>
              <a:rPr lang="en-US" sz="2400" i="1" dirty="0" err="1" smtClean="0"/>
              <a:t>Recursivo</a:t>
            </a:r>
            <a:r>
              <a:rPr lang="en-US" sz="2400" i="1" dirty="0" smtClean="0"/>
              <a:t>.</a:t>
            </a:r>
            <a:endParaRPr lang="en-US" sz="2000" i="1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4117"/>
              </p:ext>
            </p:extLst>
          </p:nvPr>
        </p:nvGraphicFramePr>
        <p:xfrm>
          <a:off x="5076056" y="2147664"/>
          <a:ext cx="345638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</a:tblGrid>
              <a:tr h="30815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s-AR" b="0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Estrategia</a:t>
            </a:r>
            <a:r>
              <a:rPr lang="en-US" dirty="0" smtClean="0"/>
              <a:t> </a:t>
            </a:r>
            <a:r>
              <a:rPr lang="en-US" dirty="0" err="1" smtClean="0"/>
              <a:t>Recursiva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n-Amazonas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fila</a:t>
            </a:r>
            <a:r>
              <a:rPr lang="en-US" dirty="0" smtClean="0"/>
              <a:t>,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buscando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“</a:t>
            </a:r>
            <a:r>
              <a:rPr lang="en-US" dirty="0" err="1" smtClean="0"/>
              <a:t>segura</a:t>
            </a:r>
            <a:r>
              <a:rPr lang="en-US" dirty="0" smtClean="0"/>
              <a:t>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amazona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encontramos</a:t>
            </a:r>
            <a:r>
              <a:rPr lang="en-US" dirty="0" smtClean="0"/>
              <a:t> un </a:t>
            </a:r>
            <a:r>
              <a:rPr lang="en-US" dirty="0" err="1" smtClean="0"/>
              <a:t>lugar</a:t>
            </a:r>
            <a:r>
              <a:rPr lang="en-US" dirty="0" smtClean="0"/>
              <a:t>, </a:t>
            </a:r>
            <a:r>
              <a:rPr lang="en-US" dirty="0" err="1" smtClean="0"/>
              <a:t>colocamos</a:t>
            </a:r>
            <a:r>
              <a:rPr lang="en-US" dirty="0" smtClean="0"/>
              <a:t> la </a:t>
            </a:r>
            <a:r>
              <a:rPr lang="en-US" dirty="0" err="1" smtClean="0"/>
              <a:t>amazona</a:t>
            </a:r>
            <a:r>
              <a:rPr lang="en-US" dirty="0" smtClean="0"/>
              <a:t> y </a:t>
            </a:r>
            <a:r>
              <a:rPr lang="en-US" dirty="0" err="1" smtClean="0"/>
              <a:t>utilizamos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amazona</a:t>
            </a:r>
            <a:r>
              <a:rPr lang="en-US" dirty="0" smtClean="0"/>
              <a:t> en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 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un </a:t>
            </a:r>
            <a:r>
              <a:rPr lang="en-US" dirty="0" err="1" smtClean="0"/>
              <a:t>lugar</a:t>
            </a:r>
            <a:r>
              <a:rPr lang="en-US" dirty="0" smtClean="0"/>
              <a:t>, </a:t>
            </a:r>
            <a:r>
              <a:rPr lang="en-US" dirty="0" err="1" smtClean="0"/>
              <a:t>utilizamos</a:t>
            </a:r>
            <a:r>
              <a:rPr lang="en-US" dirty="0" smtClean="0"/>
              <a:t> el </a:t>
            </a:r>
            <a:r>
              <a:rPr lang="en-US" i="1" dirty="0" smtClean="0"/>
              <a:t>backtrack</a:t>
            </a:r>
            <a:r>
              <a:rPr lang="en-US" dirty="0" smtClean="0"/>
              <a:t> </a:t>
            </a:r>
            <a:r>
              <a:rPr lang="en-US" dirty="0" err="1" smtClean="0"/>
              <a:t>volviendo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r>
              <a:rPr lang="en-US" dirty="0" smtClean="0"/>
              <a:t>, e </a:t>
            </a:r>
            <a:r>
              <a:rPr lang="en-US" dirty="0" err="1" smtClean="0"/>
              <a:t>intentamos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r>
              <a:rPr lang="en-US" dirty="0" smtClean="0"/>
              <a:t> en la </a:t>
            </a:r>
            <a:r>
              <a:rPr lang="en-US" dirty="0" err="1" smtClean="0"/>
              <a:t>fila</a:t>
            </a:r>
            <a:r>
              <a:rPr lang="en-US" dirty="0" smtClean="0"/>
              <a:t> anterior.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07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 = 4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0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95060"/>
              </p:ext>
            </p:extLst>
          </p:nvPr>
        </p:nvGraphicFramePr>
        <p:xfrm>
          <a:off x="382654" y="1926124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8341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segura</a:t>
            </a:r>
            <a:r>
              <a:rPr lang="en-US" sz="1100" i="1" dirty="0" smtClean="0"/>
              <a:t>: 0</a:t>
            </a:r>
            <a:endParaRPr lang="es-AR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19572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3474"/>
              </p:ext>
            </p:extLst>
          </p:nvPr>
        </p:nvGraphicFramePr>
        <p:xfrm>
          <a:off x="382654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806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0: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columna</a:t>
            </a:r>
            <a:endParaRPr lang="es-AR" sz="11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43732"/>
              </p:ext>
            </p:extLst>
          </p:nvPr>
        </p:nvGraphicFramePr>
        <p:xfrm>
          <a:off x="2578898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23050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</a:t>
            </a:r>
            <a:endParaRPr lang="es-AR" sz="11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9695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98865"/>
              </p:ext>
            </p:extLst>
          </p:nvPr>
        </p:nvGraphicFramePr>
        <p:xfrm>
          <a:off x="4860032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04184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2: </a:t>
            </a:r>
            <a:r>
              <a:rPr lang="en-US" sz="1100" i="1" dirty="0" err="1" smtClean="0"/>
              <a:t>insegura</a:t>
            </a:r>
            <a:endParaRPr lang="es-AR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85182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12387"/>
              </p:ext>
            </p:extLst>
          </p:nvPr>
        </p:nvGraphicFramePr>
        <p:xfrm>
          <a:off x="6948264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92416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segura</a:t>
            </a:r>
            <a:r>
              <a:rPr lang="en-US" sz="1100" i="1" dirty="0" smtClean="0"/>
              <a:t>: 3</a:t>
            </a:r>
            <a:endParaRPr lang="es-AR" sz="1100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71507" y="227687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48464" y="45811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552" y="465313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816" y="4653136"/>
            <a:ext cx="108012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28762" y="466961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28762" y="4885636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85182" y="4509120"/>
            <a:ext cx="11032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25232" y="4661374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48264" y="486092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93420" y="4669612"/>
            <a:ext cx="1103242" cy="109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93420" y="5049180"/>
            <a:ext cx="734964" cy="71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96572" y="5049180"/>
            <a:ext cx="0" cy="718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196572" y="4302388"/>
            <a:ext cx="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0"/>
          </p:cNvCxnSpPr>
          <p:nvPr/>
        </p:nvCxnSpPr>
        <p:spPr>
          <a:xfrm flipH="1" flipV="1">
            <a:off x="7668344" y="4302388"/>
            <a:ext cx="36004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85182" y="4653136"/>
            <a:ext cx="311154" cy="75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836803" y="5049180"/>
            <a:ext cx="384483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572" y="2276872"/>
            <a:ext cx="1116124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266" y="2285110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9572" y="2132856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4266" y="2492896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64266" y="2838381"/>
            <a:ext cx="55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63302" y="191683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732054" y="4293096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34626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57892"/>
              </p:ext>
            </p:extLst>
          </p:nvPr>
        </p:nvGraphicFramePr>
        <p:xfrm>
          <a:off x="382654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06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0: </a:t>
            </a:r>
            <a:r>
              <a:rPr lang="en-US" sz="1100" i="1" dirty="0" err="1" smtClean="0"/>
              <a:t>columna</a:t>
            </a:r>
            <a:r>
              <a:rPr lang="en-US" sz="1100" i="1" dirty="0" smtClean="0"/>
              <a:t> de 0,0</a:t>
            </a:r>
            <a:endParaRPr lang="es-AR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25402"/>
              </p:ext>
            </p:extLst>
          </p:nvPr>
        </p:nvGraphicFramePr>
        <p:xfrm>
          <a:off x="2578898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39752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insegura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por</a:t>
            </a:r>
            <a:r>
              <a:rPr lang="en-US" sz="1100" i="1" dirty="0" smtClean="0"/>
              <a:t> 0,0</a:t>
            </a:r>
            <a:endParaRPr lang="es-AR" sz="11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96950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88857"/>
              </p:ext>
            </p:extLst>
          </p:nvPr>
        </p:nvGraphicFramePr>
        <p:xfrm>
          <a:off x="4860032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2: diagonal con 1,3</a:t>
            </a:r>
            <a:endParaRPr lang="es-AR" sz="11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8518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30503"/>
              </p:ext>
            </p:extLst>
          </p:nvPr>
        </p:nvGraphicFramePr>
        <p:xfrm>
          <a:off x="6948264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32240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3: </a:t>
            </a:r>
            <a:r>
              <a:rPr lang="en-US" sz="1100" i="1" dirty="0" err="1" smtClean="0"/>
              <a:t>columna</a:t>
            </a:r>
            <a:r>
              <a:rPr lang="en-US" sz="1100" i="1" dirty="0" smtClean="0"/>
              <a:t> de 1,3</a:t>
            </a:r>
            <a:endParaRPr lang="es-AR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6369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Ya</a:t>
            </a:r>
            <a:r>
              <a:rPr lang="en-US" dirty="0" smtClean="0"/>
              <a:t> no </a:t>
            </a:r>
            <a:r>
              <a:rPr lang="en-US" dirty="0" err="1" smtClean="0"/>
              <a:t>tenemos</a:t>
            </a:r>
            <a:r>
              <a:rPr lang="en-US" dirty="0" smtClean="0"/>
              <a:t> mas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en la </a:t>
            </a:r>
            <a:r>
              <a:rPr lang="en-US" dirty="0" err="1" smtClean="0"/>
              <a:t>fila</a:t>
            </a:r>
            <a:r>
              <a:rPr lang="en-US" dirty="0" smtClean="0"/>
              <a:t> 2.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volver</a:t>
            </a:r>
            <a:r>
              <a:rPr lang="en-US" dirty="0" smtClean="0"/>
              <a:t> </a:t>
            </a:r>
            <a:r>
              <a:rPr lang="en-US" dirty="0" err="1" smtClean="0"/>
              <a:t>atras</a:t>
            </a:r>
            <a:r>
              <a:rPr lang="en-US" dirty="0" smtClean="0"/>
              <a:t> (</a:t>
            </a:r>
            <a:r>
              <a:rPr lang="en-US" i="1" dirty="0" smtClean="0"/>
              <a:t>backtrack</a:t>
            </a:r>
            <a:r>
              <a:rPr lang="en-US" dirty="0" smtClean="0"/>
              <a:t>) a la </a:t>
            </a:r>
            <a:r>
              <a:rPr lang="en-US" dirty="0" err="1" smtClean="0"/>
              <a:t>columna</a:t>
            </a:r>
            <a:r>
              <a:rPr lang="en-US" dirty="0" smtClean="0"/>
              <a:t> 1 </a:t>
            </a:r>
            <a:r>
              <a:rPr lang="en-US" dirty="0" err="1" smtClean="0"/>
              <a:t>volviendo</a:t>
            </a:r>
            <a:r>
              <a:rPr lang="en-US" dirty="0" smtClean="0"/>
              <a:t> de la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recursiva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- </a:t>
            </a:r>
            <a:r>
              <a:rPr lang="en-US" dirty="0" err="1" smtClean="0"/>
              <a:t>Volvemos</a:t>
            </a:r>
            <a:r>
              <a:rPr lang="en-US" dirty="0" smtClean="0"/>
              <a:t> a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estabamos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48478" y="38641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80686"/>
              </p:ext>
            </p:extLst>
          </p:nvPr>
        </p:nvGraphicFramePr>
        <p:xfrm>
          <a:off x="611560" y="4233523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83768" y="4365104"/>
            <a:ext cx="526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Como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intentamos</a:t>
            </a:r>
            <a:r>
              <a:rPr lang="en-US" dirty="0" smtClean="0"/>
              <a:t> la </a:t>
            </a:r>
            <a:r>
              <a:rPr lang="en-US" dirty="0" err="1" smtClean="0"/>
              <a:t>columna</a:t>
            </a:r>
            <a:r>
              <a:rPr lang="en-US" dirty="0" smtClean="0"/>
              <a:t> 0-3,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quedamos</a:t>
            </a:r>
            <a:r>
              <a:rPr lang="en-US" dirty="0" smtClean="0"/>
              <a:t> sin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intentando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Volvemos</a:t>
            </a:r>
            <a:r>
              <a:rPr lang="en-US" dirty="0" smtClean="0"/>
              <a:t> a </a:t>
            </a:r>
            <a:r>
              <a:rPr lang="en-US" dirty="0" err="1" smtClean="0"/>
              <a:t>volver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atras</a:t>
            </a:r>
            <a:r>
              <a:rPr lang="en-US" dirty="0" smtClean="0"/>
              <a:t> e </a:t>
            </a:r>
            <a:r>
              <a:rPr lang="en-US" dirty="0" err="1" smtClean="0"/>
              <a:t>intentamos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en la </a:t>
            </a:r>
            <a:r>
              <a:rPr lang="en-US" dirty="0" err="1" smtClean="0"/>
              <a:t>fila</a:t>
            </a:r>
            <a:r>
              <a:rPr lang="en-US" dirty="0" smtClean="0"/>
              <a:t> anterior.</a:t>
            </a:r>
            <a:endParaRPr lang="es-AR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9552" y="908720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63562" y="916958"/>
            <a:ext cx="0" cy="553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63562" y="1470229"/>
            <a:ext cx="512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96950" y="1268760"/>
            <a:ext cx="743202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96572" y="1276998"/>
            <a:ext cx="0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748464" y="557972"/>
            <a:ext cx="0" cy="146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15691" y="4233523"/>
            <a:ext cx="0" cy="146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9712" y="407707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679482" y="426113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17132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9591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0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96912"/>
              </p:ext>
            </p:extLst>
          </p:nvPr>
        </p:nvGraphicFramePr>
        <p:xfrm>
          <a:off x="382654" y="132846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78575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segura</a:t>
            </a:r>
            <a:r>
              <a:rPr lang="en-US" sz="1100" i="1" dirty="0" smtClean="0"/>
              <a:t>: 1</a:t>
            </a:r>
            <a:endParaRPr lang="es-AR" sz="11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6120"/>
              </p:ext>
            </p:extLst>
          </p:nvPr>
        </p:nvGraphicFramePr>
        <p:xfrm>
          <a:off x="382654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816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3679"/>
              </p:ext>
            </p:extLst>
          </p:nvPr>
        </p:nvGraphicFramePr>
        <p:xfrm>
          <a:off x="2578898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3050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columna</a:t>
            </a:r>
            <a:endParaRPr lang="es-AR" sz="11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6950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61986"/>
              </p:ext>
            </p:extLst>
          </p:nvPr>
        </p:nvGraphicFramePr>
        <p:xfrm>
          <a:off x="4860032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04184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2: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</a:t>
            </a:r>
            <a:endParaRPr lang="es-AR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85182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40299"/>
              </p:ext>
            </p:extLst>
          </p:nvPr>
        </p:nvGraphicFramePr>
        <p:xfrm>
          <a:off x="6948264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92416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3: </a:t>
            </a:r>
            <a:r>
              <a:rPr lang="en-US" sz="1100" i="1" dirty="0" err="1" smtClean="0"/>
              <a:t>insegura</a:t>
            </a:r>
            <a:endParaRPr lang="es-AR" sz="11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1292751"/>
            <a:ext cx="0" cy="1538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496759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0: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</a:t>
            </a:r>
            <a:endParaRPr lang="es-AR" sz="1100" i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664624" y="3488705"/>
            <a:ext cx="0" cy="145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1"/>
          </p:cNvCxnSpPr>
          <p:nvPr/>
        </p:nvCxnSpPr>
        <p:spPr>
          <a:xfrm flipH="1">
            <a:off x="382654" y="3839453"/>
            <a:ext cx="336918" cy="380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3602" y="3839453"/>
            <a:ext cx="0" cy="110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477034" y="3864167"/>
            <a:ext cx="0" cy="190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77034" y="4054553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80112" y="3839453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3728" y="119675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676456" y="335699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3721" y="3140968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la </a:t>
            </a:r>
            <a:r>
              <a:rPr lang="en-US" dirty="0" err="1" smtClean="0"/>
              <a:t>Matriz</a:t>
            </a:r>
            <a:endParaRPr lang="es-A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arrTablero</a:t>
            </a:r>
            <a:r>
              <a:rPr lang="en-US" dirty="0" smtClean="0"/>
              <a:t>[50][50];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smtClean="0"/>
              <a:t>		Dimension maxima </a:t>
            </a:r>
            <a:r>
              <a:rPr lang="en-US" dirty="0" err="1" smtClean="0"/>
              <a:t>posible</a:t>
            </a:r>
            <a:r>
              <a:rPr lang="en-US" dirty="0" smtClean="0"/>
              <a:t>.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32040" y="198884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92080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23728" y="3284984"/>
            <a:ext cx="504056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 = 0; i &lt; 50; i ++)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50; j ++)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[i][j] = -1;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	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 = 0; i &lt; dimension; i ++)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[i][j] = 0;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6738" y="304921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Inicializacion</a:t>
            </a:r>
            <a:r>
              <a:rPr lang="en-US" sz="1400" dirty="0" smtClean="0"/>
              <a:t> de la </a:t>
            </a:r>
            <a:r>
              <a:rPr lang="en-US" sz="1400" dirty="0" err="1" smtClean="0"/>
              <a:t>Matriz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675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29420"/>
              </p:ext>
            </p:extLst>
          </p:nvPr>
        </p:nvGraphicFramePr>
        <p:xfrm>
          <a:off x="395536" y="1052736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426" y="251002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segura</a:t>
            </a:r>
            <a:r>
              <a:rPr lang="en-US" sz="1100" i="1" dirty="0" smtClean="0"/>
              <a:t>: 2</a:t>
            </a:r>
            <a:endParaRPr lang="es-AR" sz="11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023" y="125946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52584"/>
              </p:ext>
            </p:extLst>
          </p:nvPr>
        </p:nvGraphicFramePr>
        <p:xfrm>
          <a:off x="382654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7855"/>
              </p:ext>
            </p:extLst>
          </p:nvPr>
        </p:nvGraphicFramePr>
        <p:xfrm>
          <a:off x="2578898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3050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</a:t>
            </a:r>
            <a:endParaRPr lang="es-AR" sz="11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30871"/>
              </p:ext>
            </p:extLst>
          </p:nvPr>
        </p:nvGraphicFramePr>
        <p:xfrm>
          <a:off x="4860032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4184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2: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columna</a:t>
            </a:r>
            <a:endParaRPr lang="es-AR" sz="1100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65832"/>
              </p:ext>
            </p:extLst>
          </p:nvPr>
        </p:nvGraphicFramePr>
        <p:xfrm>
          <a:off x="6948264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2416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3: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</a:t>
            </a:r>
            <a:endParaRPr lang="es-AR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4463534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0: </a:t>
            </a:r>
            <a:r>
              <a:rPr lang="en-US" sz="1100" i="1" dirty="0" err="1" smtClean="0"/>
              <a:t>insegura</a:t>
            </a:r>
            <a:endParaRPr lang="es-AR" sz="1100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664624" y="2984649"/>
            <a:ext cx="0" cy="1358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76108" y="335699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5536" y="3573016"/>
            <a:ext cx="880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55776" y="3356992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48842" y="3348754"/>
            <a:ext cx="0" cy="108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3"/>
          </p:cNvCxnSpPr>
          <p:nvPr/>
        </p:nvCxnSpPr>
        <p:spPr>
          <a:xfrm>
            <a:off x="8028384" y="3348754"/>
            <a:ext cx="360040" cy="36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5310" y="908720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8656562" y="2780928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3528" y="2808759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25319"/>
              </p:ext>
            </p:extLst>
          </p:nvPr>
        </p:nvGraphicFramePr>
        <p:xfrm>
          <a:off x="397512" y="332656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4370" y="1811541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0: </a:t>
            </a:r>
            <a:r>
              <a:rPr lang="en-US" sz="1100" i="1" dirty="0" err="1" smtClean="0"/>
              <a:t>segura</a:t>
            </a:r>
            <a:endParaRPr lang="es-AR" sz="11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3728" y="332656"/>
            <a:ext cx="0" cy="145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69554"/>
              </p:ext>
            </p:extLst>
          </p:nvPr>
        </p:nvGraphicFramePr>
        <p:xfrm>
          <a:off x="397512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29690"/>
              </p:ext>
            </p:extLst>
          </p:nvPr>
        </p:nvGraphicFramePr>
        <p:xfrm>
          <a:off x="2593756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39752" y="3878178"/>
            <a:ext cx="206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 1,1</a:t>
            </a:r>
            <a:endParaRPr lang="es-AR" sz="1100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3431"/>
              </p:ext>
            </p:extLst>
          </p:nvPr>
        </p:nvGraphicFramePr>
        <p:xfrm>
          <a:off x="4874890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9042" y="38781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2: </a:t>
            </a:r>
            <a:r>
              <a:rPr lang="en-US" sz="1100" i="1" dirty="0" err="1" smtClean="0"/>
              <a:t>insegura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por</a:t>
            </a:r>
            <a:r>
              <a:rPr lang="en-US" sz="1100" i="1" dirty="0" smtClean="0"/>
              <a:t> 0,3</a:t>
            </a:r>
            <a:endParaRPr lang="es-AR" sz="1100" i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62559"/>
              </p:ext>
            </p:extLst>
          </p:nvPr>
        </p:nvGraphicFramePr>
        <p:xfrm>
          <a:off x="6963122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91250" y="387817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3: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columna</a:t>
            </a:r>
            <a:r>
              <a:rPr lang="en-US" sz="1100" i="1" dirty="0" smtClean="0"/>
              <a:t> 0,3</a:t>
            </a:r>
            <a:endParaRPr lang="es-AR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2362" y="3899773"/>
            <a:ext cx="2001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0: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columna</a:t>
            </a:r>
            <a:r>
              <a:rPr lang="en-US" sz="1100" i="1" dirty="0" smtClean="0"/>
              <a:t> 1,0</a:t>
            </a:r>
            <a:endParaRPr lang="es-AR" sz="11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9552" y="3149533"/>
            <a:ext cx="0" cy="72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87824" y="3149533"/>
            <a:ext cx="648072" cy="72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22268" y="2780928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80112" y="3356992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206308" y="2790453"/>
            <a:ext cx="0" cy="109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48464" y="2403758"/>
            <a:ext cx="0" cy="152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9482" y="229496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035310" y="187117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94586"/>
              </p:ext>
            </p:extLst>
          </p:nvPr>
        </p:nvGraphicFramePr>
        <p:xfrm>
          <a:off x="394486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11140"/>
              </p:ext>
            </p:extLst>
          </p:nvPr>
        </p:nvGraphicFramePr>
        <p:xfrm>
          <a:off x="2590730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336726" y="6170131"/>
            <a:ext cx="206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diagonal</a:t>
            </a:r>
            <a:endParaRPr lang="es-AR" sz="1100" i="1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97217"/>
              </p:ext>
            </p:extLst>
          </p:nvPr>
        </p:nvGraphicFramePr>
        <p:xfrm>
          <a:off x="4871864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716016" y="6170131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2: </a:t>
            </a:r>
            <a:r>
              <a:rPr lang="en-US" sz="1100" i="1" dirty="0" err="1" smtClean="0"/>
              <a:t>misma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columnas</a:t>
            </a:r>
            <a:endParaRPr lang="es-AR" sz="11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9336" y="6191726"/>
            <a:ext cx="2001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/>
              <a:t>Columna</a:t>
            </a:r>
            <a:r>
              <a:rPr lang="en-US" sz="1100" i="1" dirty="0" smtClean="0"/>
              <a:t> 1: </a:t>
            </a:r>
            <a:r>
              <a:rPr lang="en-US" sz="1100" i="1" dirty="0" err="1" smtClean="0"/>
              <a:t>insegura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por</a:t>
            </a:r>
            <a:r>
              <a:rPr lang="en-US" sz="1100" i="1" dirty="0" smtClean="0"/>
              <a:t> 0,3</a:t>
            </a:r>
            <a:endParaRPr lang="es-AR" sz="1100" i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644055" y="5094709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55576" y="5310733"/>
            <a:ext cx="8884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627784" y="5094709"/>
            <a:ext cx="1008112" cy="107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122268" y="5094709"/>
            <a:ext cx="0" cy="107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17332" y="486916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Llegamos</a:t>
            </a:r>
            <a:r>
              <a:rPr lang="en-US" dirty="0" smtClean="0"/>
              <a:t> a un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no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bactrack</a:t>
            </a:r>
            <a:r>
              <a:rPr lang="en-US" dirty="0" smtClean="0"/>
              <a:t>.</a:t>
            </a:r>
            <a:endParaRPr lang="es-AR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23528" y="2132856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3528" y="4437112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332656"/>
            <a:ext cx="748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backtracking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recorrido</a:t>
            </a:r>
            <a:r>
              <a:rPr lang="en-US" dirty="0" smtClean="0"/>
              <a:t> de </a:t>
            </a:r>
            <a:r>
              <a:rPr lang="en-US" dirty="0" err="1" smtClean="0"/>
              <a:t>arbol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769343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6303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553319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10" name="Oval 9"/>
          <p:cNvSpPr/>
          <p:nvPr/>
        </p:nvSpPr>
        <p:spPr>
          <a:xfrm>
            <a:off x="1057375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1561431" y="1844824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13" name="Straight Connector 12"/>
          <p:cNvCxnSpPr>
            <a:endCxn id="8" idx="0"/>
          </p:cNvCxnSpPr>
          <p:nvPr/>
        </p:nvCxnSpPr>
        <p:spPr>
          <a:xfrm flipH="1">
            <a:off x="279054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0"/>
          </p:cNvCxnSpPr>
          <p:nvPr/>
        </p:nvCxnSpPr>
        <p:spPr>
          <a:xfrm flipH="1">
            <a:off x="769343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985367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985367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1351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37" name="Oval 36"/>
          <p:cNvSpPr/>
          <p:nvPr/>
        </p:nvSpPr>
        <p:spPr>
          <a:xfrm>
            <a:off x="1331640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38" name="Oval 37"/>
          <p:cNvSpPr/>
          <p:nvPr/>
        </p:nvSpPr>
        <p:spPr>
          <a:xfrm>
            <a:off x="1835696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9" name="Oval 38"/>
          <p:cNvSpPr/>
          <p:nvPr/>
        </p:nvSpPr>
        <p:spPr>
          <a:xfrm>
            <a:off x="2339752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41" name="Straight Connector 40"/>
          <p:cNvCxnSpPr>
            <a:stCxn id="11" idx="4"/>
            <a:endCxn id="36" idx="0"/>
          </p:cNvCxnSpPr>
          <p:nvPr/>
        </p:nvCxnSpPr>
        <p:spPr>
          <a:xfrm flipH="1">
            <a:off x="1057375" y="2331207"/>
            <a:ext cx="720080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4"/>
            <a:endCxn id="37" idx="0"/>
          </p:cNvCxnSpPr>
          <p:nvPr/>
        </p:nvCxnSpPr>
        <p:spPr>
          <a:xfrm flipH="1">
            <a:off x="1547664" y="2331207"/>
            <a:ext cx="22979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38" idx="0"/>
          </p:cNvCxnSpPr>
          <p:nvPr/>
        </p:nvCxnSpPr>
        <p:spPr>
          <a:xfrm>
            <a:off x="1777455" y="2331207"/>
            <a:ext cx="274265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4"/>
            <a:endCxn id="39" idx="0"/>
          </p:cNvCxnSpPr>
          <p:nvPr/>
        </p:nvCxnSpPr>
        <p:spPr>
          <a:xfrm>
            <a:off x="1777455" y="2331207"/>
            <a:ext cx="77832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929583" y="2564904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166615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059832" y="1172595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52" name="Oval 51"/>
          <p:cNvSpPr/>
          <p:nvPr/>
        </p:nvSpPr>
        <p:spPr>
          <a:xfrm>
            <a:off x="2353519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53" name="Oval 52"/>
          <p:cNvSpPr/>
          <p:nvPr/>
        </p:nvSpPr>
        <p:spPr>
          <a:xfrm>
            <a:off x="2843808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54" name="Oval 53"/>
          <p:cNvSpPr/>
          <p:nvPr/>
        </p:nvSpPr>
        <p:spPr>
          <a:xfrm>
            <a:off x="3347864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55" name="Oval 54"/>
          <p:cNvSpPr/>
          <p:nvPr/>
        </p:nvSpPr>
        <p:spPr>
          <a:xfrm>
            <a:off x="385192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56" name="Straight Connector 55"/>
          <p:cNvCxnSpPr>
            <a:endCxn id="52" idx="0"/>
          </p:cNvCxnSpPr>
          <p:nvPr/>
        </p:nvCxnSpPr>
        <p:spPr>
          <a:xfrm flipH="1">
            <a:off x="2569543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3" idx="0"/>
          </p:cNvCxnSpPr>
          <p:nvPr/>
        </p:nvCxnSpPr>
        <p:spPr>
          <a:xfrm flipH="1">
            <a:off x="3059832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4" idx="0"/>
          </p:cNvCxnSpPr>
          <p:nvPr/>
        </p:nvCxnSpPr>
        <p:spPr>
          <a:xfrm>
            <a:off x="3275856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5" idx="0"/>
          </p:cNvCxnSpPr>
          <p:nvPr/>
        </p:nvCxnSpPr>
        <p:spPr>
          <a:xfrm>
            <a:off x="3275856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457104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590551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406976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73" name="Oval 72"/>
          <p:cNvSpPr/>
          <p:nvPr/>
        </p:nvSpPr>
        <p:spPr>
          <a:xfrm>
            <a:off x="4700663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74" name="Oval 73"/>
          <p:cNvSpPr/>
          <p:nvPr/>
        </p:nvSpPr>
        <p:spPr>
          <a:xfrm>
            <a:off x="5190952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75" name="Oval 74"/>
          <p:cNvSpPr/>
          <p:nvPr/>
        </p:nvSpPr>
        <p:spPr>
          <a:xfrm>
            <a:off x="5695008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76" name="Oval 75"/>
          <p:cNvSpPr/>
          <p:nvPr/>
        </p:nvSpPr>
        <p:spPr>
          <a:xfrm>
            <a:off x="6199064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77" name="Straight Connector 76"/>
          <p:cNvCxnSpPr>
            <a:endCxn id="73" idx="0"/>
          </p:cNvCxnSpPr>
          <p:nvPr/>
        </p:nvCxnSpPr>
        <p:spPr>
          <a:xfrm flipH="1">
            <a:off x="4916687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4" idx="0"/>
          </p:cNvCxnSpPr>
          <p:nvPr/>
        </p:nvCxnSpPr>
        <p:spPr>
          <a:xfrm flipH="1">
            <a:off x="5406976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5" idx="0"/>
          </p:cNvCxnSpPr>
          <p:nvPr/>
        </p:nvCxnSpPr>
        <p:spPr>
          <a:xfrm>
            <a:off x="5623000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6" idx="0"/>
          </p:cNvCxnSpPr>
          <p:nvPr/>
        </p:nvCxnSpPr>
        <p:spPr>
          <a:xfrm>
            <a:off x="5623000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804248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937695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639224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84" name="Oval 83"/>
          <p:cNvSpPr/>
          <p:nvPr/>
        </p:nvSpPr>
        <p:spPr>
          <a:xfrm>
            <a:off x="6932911" y="1844824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85" name="Oval 84"/>
          <p:cNvSpPr/>
          <p:nvPr/>
        </p:nvSpPr>
        <p:spPr>
          <a:xfrm>
            <a:off x="742320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86" name="Oval 85"/>
          <p:cNvSpPr/>
          <p:nvPr/>
        </p:nvSpPr>
        <p:spPr>
          <a:xfrm>
            <a:off x="7927256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87" name="Oval 86"/>
          <p:cNvSpPr/>
          <p:nvPr/>
        </p:nvSpPr>
        <p:spPr>
          <a:xfrm>
            <a:off x="8431312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88" name="Straight Connector 87"/>
          <p:cNvCxnSpPr>
            <a:endCxn id="84" idx="0"/>
          </p:cNvCxnSpPr>
          <p:nvPr/>
        </p:nvCxnSpPr>
        <p:spPr>
          <a:xfrm flipH="1">
            <a:off x="7148935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5" idx="0"/>
          </p:cNvCxnSpPr>
          <p:nvPr/>
        </p:nvCxnSpPr>
        <p:spPr>
          <a:xfrm flipH="1">
            <a:off x="7639224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6" idx="0"/>
          </p:cNvCxnSpPr>
          <p:nvPr/>
        </p:nvCxnSpPr>
        <p:spPr>
          <a:xfrm>
            <a:off x="7855248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7" idx="0"/>
          </p:cNvCxnSpPr>
          <p:nvPr/>
        </p:nvCxnSpPr>
        <p:spPr>
          <a:xfrm>
            <a:off x="7855248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036496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169943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7504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1156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431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99592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403648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907704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439294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41176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433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419872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923928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7435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47606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751662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255718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212831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113" name="Oval 112"/>
          <p:cNvSpPr/>
          <p:nvPr/>
        </p:nvSpPr>
        <p:spPr>
          <a:xfrm>
            <a:off x="6703120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114" name="Oval 113"/>
          <p:cNvSpPr/>
          <p:nvPr/>
        </p:nvSpPr>
        <p:spPr>
          <a:xfrm>
            <a:off x="7207176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115" name="Oval 114"/>
          <p:cNvSpPr/>
          <p:nvPr/>
        </p:nvSpPr>
        <p:spPr>
          <a:xfrm>
            <a:off x="7711232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8301063" y="2564904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4" idx="4"/>
            <a:endCxn id="112" idx="0"/>
          </p:cNvCxnSpPr>
          <p:nvPr/>
        </p:nvCxnSpPr>
        <p:spPr>
          <a:xfrm flipH="1">
            <a:off x="6428855" y="2331207"/>
            <a:ext cx="720080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4" idx="4"/>
            <a:endCxn id="113" idx="0"/>
          </p:cNvCxnSpPr>
          <p:nvPr/>
        </p:nvCxnSpPr>
        <p:spPr>
          <a:xfrm flipH="1">
            <a:off x="6919144" y="2331207"/>
            <a:ext cx="22979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4" idx="4"/>
            <a:endCxn id="114" idx="0"/>
          </p:cNvCxnSpPr>
          <p:nvPr/>
        </p:nvCxnSpPr>
        <p:spPr>
          <a:xfrm>
            <a:off x="7148935" y="2331207"/>
            <a:ext cx="274265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4" idx="4"/>
            <a:endCxn id="115" idx="0"/>
          </p:cNvCxnSpPr>
          <p:nvPr/>
        </p:nvCxnSpPr>
        <p:spPr>
          <a:xfrm>
            <a:off x="7148935" y="2331207"/>
            <a:ext cx="77832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55718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759774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263830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767886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89379" y="238278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984951" y="2386980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507016" y="238278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35652" y="3645024"/>
            <a:ext cx="743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Donde</a:t>
            </a:r>
            <a:r>
              <a:rPr lang="en-US" dirty="0" smtClean="0"/>
              <a:t> los </a:t>
            </a:r>
            <a:r>
              <a:rPr lang="en-US" dirty="0" err="1" smtClean="0"/>
              <a:t>circulos</a:t>
            </a:r>
            <a:r>
              <a:rPr lang="en-US" dirty="0" smtClean="0"/>
              <a:t> </a:t>
            </a:r>
            <a:r>
              <a:rPr lang="en-US" dirty="0" err="1" smtClean="0"/>
              <a:t>naranjas</a:t>
            </a:r>
            <a:r>
              <a:rPr lang="en-US" dirty="0" smtClean="0"/>
              <a:t> son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recursion</a:t>
            </a:r>
            <a:r>
              <a:rPr lang="es-AR" dirty="0" smtClean="0"/>
              <a:t> y los </a:t>
            </a:r>
            <a:r>
              <a:rPr lang="es-AR" dirty="0" err="1" smtClean="0"/>
              <a:t>circulos</a:t>
            </a:r>
            <a:r>
              <a:rPr lang="es-AR" dirty="0" smtClean="0"/>
              <a:t> rojos son los pasos donde directamente se saltearon al no cumplir con las condiciones constantes de la </a:t>
            </a:r>
            <a:r>
              <a:rPr lang="es-AR" dirty="0" err="1" smtClean="0"/>
              <a:t>solucion</a:t>
            </a:r>
            <a:r>
              <a:rPr lang="es-AR" dirty="0" smtClean="0"/>
              <a:t>.</a:t>
            </a:r>
            <a:endParaRPr lang="en-US" dirty="0" smtClean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137351" y="2539380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95300" y="4797151"/>
            <a:ext cx="652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, </a:t>
            </a:r>
            <a:r>
              <a:rPr lang="en-US" dirty="0" err="1" smtClean="0"/>
              <a:t>cuando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 del </a:t>
            </a:r>
            <a:r>
              <a:rPr lang="en-US" dirty="0" err="1" smtClean="0"/>
              <a:t>tablero</a:t>
            </a:r>
            <a:r>
              <a:rPr lang="en-US" dirty="0" smtClean="0"/>
              <a:t> no </a:t>
            </a:r>
            <a:r>
              <a:rPr lang="en-US" dirty="0" err="1" smtClean="0"/>
              <a:t>cumple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 </a:t>
            </a:r>
            <a:r>
              <a:rPr lang="en-US" dirty="0" err="1" smtClean="0"/>
              <a:t>necesarias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solucion</a:t>
            </a:r>
            <a:r>
              <a:rPr lang="en-US" dirty="0" smtClean="0"/>
              <a:t>, se </a:t>
            </a:r>
            <a:r>
              <a:rPr lang="en-US" dirty="0" err="1" smtClean="0"/>
              <a:t>eliminan</a:t>
            </a:r>
            <a:r>
              <a:rPr lang="en-US" dirty="0" smtClean="0"/>
              <a:t> </a:t>
            </a:r>
            <a:r>
              <a:rPr lang="en-US" b="1" dirty="0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ramas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desprenden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 en </a:t>
            </a:r>
            <a:r>
              <a:rPr lang="en-US" dirty="0" err="1" smtClean="0"/>
              <a:t>cuestion</a:t>
            </a:r>
            <a:r>
              <a:rPr lang="en-US" dirty="0" smtClean="0"/>
              <a:t>,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 en </a:t>
            </a:r>
            <a:r>
              <a:rPr lang="en-US" dirty="0" err="1" smtClean="0"/>
              <a:t>muchisimas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iteraciones</a:t>
            </a:r>
            <a:r>
              <a:rPr lang="en-US" dirty="0" smtClean="0"/>
              <a:t> y </a:t>
            </a:r>
            <a:r>
              <a:rPr lang="en-US" dirty="0" err="1" smtClean="0"/>
              <a:t>recursiones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4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Generalizacion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Backtracking </a:t>
            </a:r>
            <a:r>
              <a:rPr lang="en-US" dirty="0" err="1" smtClean="0"/>
              <a:t>Recursivo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6912768" cy="48936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encontrarSolucion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otros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solucion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encontrada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cantSoluciones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cantBuscada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otro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algo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primero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al ultimo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esValido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aplicarValor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encontrarSolucion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 + 1,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otros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removerValor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Aplicada</a:t>
            </a:r>
            <a:r>
              <a:rPr lang="en-US" dirty="0" smtClean="0"/>
              <a:t> la </a:t>
            </a:r>
            <a:r>
              <a:rPr lang="en-US" dirty="0" err="1" smtClean="0"/>
              <a:t>generalizacion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n-</a:t>
            </a:r>
            <a:r>
              <a:rPr lang="en-US" dirty="0" err="1" smtClean="0"/>
              <a:t>amazonas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00808"/>
            <a:ext cx="7416824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EncontrarColumnaSegura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Fila)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== dimension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currAmazonas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&gt;= dimension)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mostrar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la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solucion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una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nueva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dimension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determinar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no hay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solucion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][j] == 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funcRemoverPieza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85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5121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err="1" smtClean="0"/>
              <a:t>Esto</a:t>
            </a:r>
            <a:r>
              <a:rPr lang="en-US" sz="2400" dirty="0" smtClean="0"/>
              <a:t> </a:t>
            </a:r>
            <a:r>
              <a:rPr lang="en-US" sz="2400" dirty="0" err="1" smtClean="0"/>
              <a:t>ocurre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hacer</a:t>
            </a:r>
            <a:r>
              <a:rPr lang="en-US" sz="2400" dirty="0" smtClean="0"/>
              <a:t> backtracking, se </a:t>
            </a:r>
            <a:r>
              <a:rPr lang="en-US" sz="2400" dirty="0" err="1" smtClean="0"/>
              <a:t>encuentra</a:t>
            </a:r>
            <a:r>
              <a:rPr lang="en-US" sz="2400" dirty="0" smtClean="0"/>
              <a:t> en la primer </a:t>
            </a:r>
            <a:r>
              <a:rPr lang="en-US" sz="2400" dirty="0" err="1" smtClean="0"/>
              <a:t>fila</a:t>
            </a:r>
            <a:r>
              <a:rPr lang="en-US" sz="2400" dirty="0" smtClean="0"/>
              <a:t> (i = 0), en la </a:t>
            </a:r>
            <a:r>
              <a:rPr lang="en-US" sz="2400" dirty="0" err="1" smtClean="0"/>
              <a:t>ultima</a:t>
            </a:r>
            <a:r>
              <a:rPr lang="en-US" sz="2400" dirty="0" smtClean="0"/>
              <a:t> </a:t>
            </a:r>
            <a:r>
              <a:rPr lang="en-US" sz="2400" dirty="0" err="1" smtClean="0"/>
              <a:t>columna</a:t>
            </a:r>
            <a:r>
              <a:rPr lang="en-US" sz="2400" dirty="0" smtClean="0"/>
              <a:t> (j = 3),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decir</a:t>
            </a:r>
            <a:r>
              <a:rPr lang="en-US" sz="2400" dirty="0" smtClean="0"/>
              <a:t>,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intento</a:t>
            </a:r>
            <a:r>
              <a:rPr lang="en-US" sz="2400" dirty="0" smtClean="0"/>
              <a:t>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posibilidades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Amazona</a:t>
            </a:r>
            <a:r>
              <a:rPr lang="en-US" sz="2400" dirty="0" smtClean="0"/>
              <a:t> y no </a:t>
            </a:r>
            <a:r>
              <a:rPr lang="en-US" sz="2400" dirty="0" err="1" smtClean="0"/>
              <a:t>encontro</a:t>
            </a:r>
            <a:r>
              <a:rPr lang="en-US" sz="2400" dirty="0" smtClean="0"/>
              <a:t> </a:t>
            </a:r>
            <a:r>
              <a:rPr lang="en-US" sz="2400" dirty="0" err="1" smtClean="0"/>
              <a:t>solucion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la primer </a:t>
            </a:r>
            <a:r>
              <a:rPr lang="en-US" sz="2400" dirty="0" err="1" smtClean="0"/>
              <a:t>fila</a:t>
            </a:r>
            <a:r>
              <a:rPr lang="en-US" sz="2400" dirty="0"/>
              <a:t>.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52544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][j] == 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funcRemoverPieza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(j == dimension-1 &amp;&amp; fila == 0) 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18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382" y="331937"/>
            <a:ext cx="4325223" cy="1892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][j] == 0)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funcRemoverPieza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0860"/>
              </p:ext>
            </p:extLst>
          </p:nvPr>
        </p:nvGraphicFramePr>
        <p:xfrm>
          <a:off x="2267742" y="2420888"/>
          <a:ext cx="4392490" cy="4104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</a:tblGrid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</a:t>
            </a:r>
            <a:r>
              <a:rPr lang="en-US" dirty="0" err="1" smtClean="0"/>
              <a:t>recursivo</a:t>
            </a:r>
            <a:r>
              <a:rPr lang="en-US" dirty="0" smtClean="0"/>
              <a:t> en general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i="1" dirty="0" err="1" smtClean="0"/>
              <a:t>problemas</a:t>
            </a:r>
            <a:r>
              <a:rPr lang="en-US" i="1" dirty="0" smtClean="0"/>
              <a:t> </a:t>
            </a:r>
            <a:r>
              <a:rPr lang="en-US" i="1" dirty="0" err="1" smtClean="0"/>
              <a:t>atados</a:t>
            </a:r>
            <a:r>
              <a:rPr lang="en-US" i="1" dirty="0" smtClean="0"/>
              <a:t> a </a:t>
            </a:r>
            <a:r>
              <a:rPr lang="en-US" i="1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involucren</a:t>
            </a:r>
            <a:r>
              <a:rPr lang="en-US" dirty="0" smtClean="0"/>
              <a:t> </a:t>
            </a:r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variables en base a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constantes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N-Amazonas:</a:t>
            </a:r>
          </a:p>
          <a:p>
            <a:pPr lvl="2"/>
            <a:r>
              <a:rPr lang="en-US" dirty="0" smtClean="0"/>
              <a:t>Variables: La </a:t>
            </a:r>
            <a:r>
              <a:rPr lang="en-US" dirty="0" err="1" smtClean="0"/>
              <a:t>posicicon</a:t>
            </a:r>
            <a:r>
              <a:rPr lang="en-US" dirty="0" smtClean="0"/>
              <a:t> de la </a:t>
            </a:r>
            <a:r>
              <a:rPr lang="en-US" dirty="0" err="1" smtClean="0"/>
              <a:t>amazona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endParaRPr lang="en-US" dirty="0" smtClean="0"/>
          </a:p>
          <a:p>
            <a:pPr lvl="2"/>
            <a:r>
              <a:rPr lang="en-US" dirty="0" err="1" smtClean="0"/>
              <a:t>Constantes</a:t>
            </a:r>
            <a:r>
              <a:rPr lang="en-US" dirty="0" smtClean="0"/>
              <a:t>: No van a </a:t>
            </a:r>
            <a:r>
              <a:rPr lang="en-US" dirty="0" err="1" smtClean="0"/>
              <a:t>haber</a:t>
            </a:r>
            <a:r>
              <a:rPr lang="en-US" dirty="0" smtClean="0"/>
              <a:t> dos </a:t>
            </a:r>
            <a:r>
              <a:rPr lang="en-US" dirty="0" err="1" smtClean="0"/>
              <a:t>reinas</a:t>
            </a:r>
            <a:r>
              <a:rPr lang="en-US" dirty="0" smtClean="0"/>
              <a:t> en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, </a:t>
            </a:r>
            <a:r>
              <a:rPr lang="en-US" dirty="0" err="1" smtClean="0"/>
              <a:t>columna</a:t>
            </a:r>
            <a:r>
              <a:rPr lang="en-US" dirty="0" smtClean="0"/>
              <a:t>, diagonal y en la </a:t>
            </a:r>
            <a:r>
              <a:rPr lang="en-US" dirty="0" err="1" smtClean="0"/>
              <a:t>zonas</a:t>
            </a:r>
            <a:r>
              <a:rPr lang="en-US" dirty="0" smtClean="0"/>
              <a:t> de </a:t>
            </a:r>
            <a:r>
              <a:rPr lang="en-US" dirty="0" err="1" smtClean="0"/>
              <a:t>caballos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El backtracking reduce el #n de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asignamientos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consideramos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asignamientos</a:t>
            </a:r>
            <a:r>
              <a:rPr lang="en-US" dirty="0" smtClean="0"/>
              <a:t> </a:t>
            </a:r>
            <a:r>
              <a:rPr lang="en-US" dirty="0" err="1" smtClean="0"/>
              <a:t>invalidos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Al </a:t>
            </a:r>
            <a:r>
              <a:rPr lang="en-US" dirty="0" err="1" smtClean="0"/>
              <a:t>usar</a:t>
            </a:r>
            <a:r>
              <a:rPr lang="en-US" dirty="0" smtClean="0"/>
              <a:t> la recursion,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arbitrarios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almacena</a:t>
            </a:r>
            <a:r>
              <a:rPr lang="en-US" dirty="0" smtClean="0"/>
              <a:t>” el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variable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de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separada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 </a:t>
            </a:r>
            <a:r>
              <a:rPr lang="en-US" dirty="0" err="1" smtClean="0"/>
              <a:t>Iteracion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son </a:t>
            </a:r>
            <a:r>
              <a:rPr lang="en-US" dirty="0" err="1" smtClean="0"/>
              <a:t>muchos</a:t>
            </a:r>
            <a:r>
              <a:rPr lang="en-US" dirty="0" smtClean="0"/>
              <a:t> mas </a:t>
            </a:r>
            <a:r>
              <a:rPr lang="en-US" dirty="0" err="1" smtClean="0"/>
              <a:t>faciles</a:t>
            </a:r>
            <a:r>
              <a:rPr lang="en-US" dirty="0" smtClean="0"/>
              <a:t> de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recursion y no </a:t>
            </a:r>
            <a:r>
              <a:rPr lang="en-US" dirty="0" err="1" smtClean="0"/>
              <a:t>iteracion</a:t>
            </a:r>
            <a:endParaRPr lang="en-US" dirty="0" smtClean="0"/>
          </a:p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estructuras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se </a:t>
            </a:r>
            <a:r>
              <a:rPr lang="en-US" dirty="0" err="1" smtClean="0"/>
              <a:t>prestan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recursivos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recursion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mas </a:t>
            </a:r>
            <a:r>
              <a:rPr lang="en-US" dirty="0" err="1" smtClean="0"/>
              <a:t>costosa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Regla</a:t>
            </a:r>
            <a:r>
              <a:rPr lang="en-US" dirty="0" smtClean="0"/>
              <a:t> de </a:t>
            </a:r>
            <a:r>
              <a:rPr lang="en-US" dirty="0" err="1" smtClean="0"/>
              <a:t>oro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mas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  <a:r>
              <a:rPr lang="en-US" dirty="0" err="1" smtClean="0"/>
              <a:t>formular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recursiva</a:t>
            </a:r>
            <a:r>
              <a:rPr lang="en-US" dirty="0" smtClean="0"/>
              <a:t>, </a:t>
            </a:r>
            <a:r>
              <a:rPr lang="en-US" dirty="0" err="1" smtClean="0"/>
              <a:t>hacerlo</a:t>
            </a:r>
            <a:r>
              <a:rPr lang="en-US" dirty="0" smtClean="0"/>
              <a:t> salvo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sea </a:t>
            </a:r>
            <a:r>
              <a:rPr lang="en-US" dirty="0" err="1" smtClean="0"/>
              <a:t>demasiado</a:t>
            </a:r>
            <a:r>
              <a:rPr lang="en-US" dirty="0" smtClean="0"/>
              <a:t> alto.</a:t>
            </a:r>
          </a:p>
          <a:p>
            <a:pPr lvl="1"/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iteraciones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contraria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50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Piezas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int</a:t>
            </a:r>
            <a:r>
              <a:rPr lang="es-AR" dirty="0" smtClean="0"/>
              <a:t> </a:t>
            </a:r>
            <a:r>
              <a:rPr lang="es-AR" dirty="0" err="1" smtClean="0"/>
              <a:t>funcAgregarPieza</a:t>
            </a:r>
            <a:r>
              <a:rPr lang="es-AR" dirty="0" smtClean="0"/>
              <a:t>(</a:t>
            </a:r>
            <a:r>
              <a:rPr lang="es-AR" dirty="0" err="1" smtClean="0"/>
              <a:t>int</a:t>
            </a:r>
            <a:r>
              <a:rPr lang="es-AR" dirty="0" smtClean="0"/>
              <a:t> fila, </a:t>
            </a:r>
            <a:r>
              <a:rPr lang="es-AR" dirty="0" err="1" smtClean="0"/>
              <a:t>int</a:t>
            </a:r>
            <a:r>
              <a:rPr lang="es-AR" dirty="0" smtClean="0"/>
              <a:t> columna)</a:t>
            </a:r>
          </a:p>
          <a:p>
            <a:endParaRPr lang="es-AR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funcVerificarPieza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err="1" smtClean="0"/>
              <a:t>Retorna</a:t>
            </a:r>
            <a:r>
              <a:rPr lang="en-US" sz="2000" dirty="0" smtClean="0"/>
              <a:t> 0 </a:t>
            </a:r>
            <a:r>
              <a:rPr lang="en-US" sz="2000" dirty="0" err="1" smtClean="0"/>
              <a:t>si</a:t>
            </a:r>
            <a:r>
              <a:rPr lang="en-US" sz="2000" dirty="0" smtClean="0"/>
              <a:t> la no hay </a:t>
            </a:r>
            <a:r>
              <a:rPr lang="en-US" sz="2000" dirty="0" err="1" smtClean="0"/>
              <a:t>lugar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pieza</a:t>
            </a:r>
            <a:r>
              <a:rPr lang="en-US" sz="2000" dirty="0" smtClean="0"/>
              <a:t> en la </a:t>
            </a:r>
            <a:r>
              <a:rPr lang="en-US" sz="2000" dirty="0" err="1" smtClean="0"/>
              <a:t>fila</a:t>
            </a:r>
            <a:r>
              <a:rPr lang="en-US" sz="2000" dirty="0" smtClean="0"/>
              <a:t> y </a:t>
            </a:r>
            <a:r>
              <a:rPr lang="en-US" sz="2000" dirty="0" err="1" smtClean="0"/>
              <a:t>columna</a:t>
            </a:r>
            <a:r>
              <a:rPr lang="en-US" sz="2000" dirty="0" smtClean="0"/>
              <a:t> </a:t>
            </a:r>
            <a:r>
              <a:rPr lang="en-US" sz="2000" dirty="0" err="1" smtClean="0"/>
              <a:t>pedida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funcRemoverPieza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7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 </a:t>
            </a:r>
            <a:r>
              <a:rPr lang="en-US" dirty="0" err="1" smtClean="0"/>
              <a:t>recursos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Fuente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http://www.fas.harvard.edu/~cscie119/lectures/recursion.pdf</a:t>
            </a:r>
          </a:p>
          <a:p>
            <a:endParaRPr lang="en-US" sz="2400" dirty="0"/>
          </a:p>
          <a:p>
            <a:r>
              <a:rPr lang="en-US" sz="2400" dirty="0" err="1" smtClean="0"/>
              <a:t>Codigo</a:t>
            </a:r>
            <a:r>
              <a:rPr lang="en-US" sz="2400" dirty="0" smtClean="0"/>
              <a:t> base </a:t>
            </a:r>
            <a:r>
              <a:rPr lang="en-US" sz="2400" dirty="0" err="1" smtClean="0"/>
              <a:t>utilizado</a:t>
            </a:r>
            <a:r>
              <a:rPr lang="en-US" sz="2400" dirty="0" smtClean="0"/>
              <a:t> + PPT </a:t>
            </a:r>
            <a:r>
              <a:rPr lang="en-US" sz="2400" dirty="0" err="1" smtClean="0"/>
              <a:t>presentada</a:t>
            </a:r>
            <a:endParaRPr lang="en-US" sz="2400" dirty="0"/>
          </a:p>
          <a:p>
            <a:pPr lvl="1"/>
            <a:r>
              <a:rPr lang="en-US" sz="2000" dirty="0" smtClean="0"/>
              <a:t>https://github.com/LouisKeyl/n-amazonas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77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Amazonas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208912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columna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50 ||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columna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50 ||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0 ||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columna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funcVerificarPieza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columna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==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0;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columna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currAmazonas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++;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s-A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1466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1466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1124744"/>
            <a:ext cx="475252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!= 1)</a:t>
            </a:r>
          </a:p>
          <a:p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&gt;= 2) 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++;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= 2;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3853125"/>
            <a:ext cx="475252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!= 1)	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&gt;= 2) 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++;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= 2;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221583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908720"/>
            <a:ext cx="6192688" cy="46628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++;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= 2;			</a:t>
            </a:r>
          </a:p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(fila-i &gt;= 0 &amp;&amp;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(columna-i &gt;= 0 &amp;&amp;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&gt;= 2)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= 2;	</a:t>
            </a:r>
          </a:p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(fila-i &gt;= 0 &amp;&amp; columna-i &gt;= 0)</a:t>
            </a:r>
          </a:p>
          <a:p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&gt;= 2)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= 2;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332656"/>
            <a:ext cx="2435547" cy="209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476672"/>
            <a:ext cx="6192688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 + 2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&amp;&amp; columna + 1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(columna - 1 &gt;= 0 &amp;&amp; fila + 2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 ++;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= 2;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 - 2 &gt;= 0 &amp;&amp; columna + 1 &lt; 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 - 2 &gt;= 0 &amp;&amp; columna - 1 &gt;= 0)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s-AR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Recursividad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de resolver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requieran</a:t>
            </a:r>
            <a:r>
              <a:rPr lang="en-US" dirty="0" smtClean="0"/>
              <a:t> </a:t>
            </a:r>
            <a:r>
              <a:rPr lang="en-US" dirty="0" err="1" smtClean="0"/>
              <a:t>repeticion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llamarse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Resolviendo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recursivos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recursion, </a:t>
            </a:r>
            <a:r>
              <a:rPr lang="en-US" dirty="0" err="1" smtClean="0"/>
              <a:t>resolvemos</a:t>
            </a:r>
            <a:r>
              <a:rPr lang="en-US" dirty="0" smtClean="0"/>
              <a:t> un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reduciendolo</a:t>
            </a:r>
            <a:r>
              <a:rPr lang="en-US" dirty="0" smtClean="0"/>
              <a:t> a un </a:t>
            </a:r>
            <a:r>
              <a:rPr lang="en-US" dirty="0" err="1" smtClean="0"/>
              <a:t>problema</a:t>
            </a:r>
            <a:r>
              <a:rPr lang="en-US" dirty="0" smtClean="0"/>
              <a:t> mas simple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Seguimos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hasta </a:t>
            </a:r>
            <a:r>
              <a:rPr lang="en-US" dirty="0" err="1" smtClean="0"/>
              <a:t>llegar</a:t>
            </a:r>
            <a:r>
              <a:rPr lang="en-US" dirty="0" smtClean="0"/>
              <a:t> a 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suficientemente</a:t>
            </a:r>
            <a:r>
              <a:rPr lang="en-US" dirty="0" smtClean="0"/>
              <a:t> simple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resolverse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12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1364</Words>
  <Application>Microsoft Office PowerPoint</Application>
  <PresentationFormat>On-screen Show (4:3)</PresentationFormat>
  <Paragraphs>565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Problema de las N Amazonas</vt:lpstr>
      <vt:lpstr>Creacion de la Matriz</vt:lpstr>
      <vt:lpstr>Manejando las Piezas</vt:lpstr>
      <vt:lpstr>Agregando las Amazonas</vt:lpstr>
      <vt:lpstr>PowerPoint Presentation</vt:lpstr>
      <vt:lpstr>PowerPoint Presentation</vt:lpstr>
      <vt:lpstr>PowerPoint Presentation</vt:lpstr>
      <vt:lpstr>Recursividad</vt:lpstr>
      <vt:lpstr>Resolviendo problemas recursivos</vt:lpstr>
      <vt:lpstr>PowerPoint Presentation</vt:lpstr>
      <vt:lpstr>El caso recursivo</vt:lpstr>
      <vt:lpstr>Estructura del Metodo Recursivo</vt:lpstr>
      <vt:lpstr>Pensando Recursivamente</vt:lpstr>
      <vt:lpstr>Backtracking Recursivo</vt:lpstr>
      <vt:lpstr>PowerPoint Presentation</vt:lpstr>
      <vt:lpstr>Estrategia Recursiva para n-Amazonas</vt:lpstr>
      <vt:lpstr>Ejemplo para n =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Generalizacion para el Backtracking Recursivo</vt:lpstr>
      <vt:lpstr>Aplicada la generalizacion para n-amazonas</vt:lpstr>
      <vt:lpstr>¿Que falta?</vt:lpstr>
      <vt:lpstr>PowerPoint Presentation</vt:lpstr>
      <vt:lpstr>PowerPoint Presentation</vt:lpstr>
      <vt:lpstr>Backtracking recursivo en general</vt:lpstr>
      <vt:lpstr>Recursion v Iteracion</vt:lpstr>
      <vt:lpstr>Mas recursos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</dc:creator>
  <cp:lastModifiedBy>Rodrigo</cp:lastModifiedBy>
  <cp:revision>24</cp:revision>
  <dcterms:created xsi:type="dcterms:W3CDTF">2015-06-22T23:20:16Z</dcterms:created>
  <dcterms:modified xsi:type="dcterms:W3CDTF">2015-06-23T02:55:04Z</dcterms:modified>
</cp:coreProperties>
</file>