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77" r:id="rId24"/>
    <p:sldId id="278" r:id="rId25"/>
    <p:sldId id="284" r:id="rId26"/>
    <p:sldId id="285" r:id="rId27"/>
    <p:sldId id="279" r:id="rId28"/>
    <p:sldId id="280" r:id="rId29"/>
    <p:sldId id="281" r:id="rId30"/>
    <p:sldId id="283" r:id="rId3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5B475-888C-4791-B3F0-56A07B605B13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BDFBB-C2A9-4D96-8CBE-31C746F9926C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0866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BDFBB-C2A9-4D96-8CBE-31C746F9926C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62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5333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4190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5735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2467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4657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5659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2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522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945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384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1946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FC05-E08B-45BC-B9A2-2F8CE3168642}" type="datetimeFigureOut">
              <a:rPr lang="es-AR" smtClean="0"/>
              <a:t>23/06/2015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66B1-DBBF-461E-AB67-23A3E258847B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3902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n-US" dirty="0" smtClean="0"/>
              <a:t>Problema de las N Amazonas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700808"/>
            <a:ext cx="6400800" cy="504056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 smtClean="0"/>
              <a:t>Creacion de la Matriz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Visualizacion de la Misma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Colocacion de las Piezas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Recursividad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Bactracking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 smtClean="0"/>
          </a:p>
          <a:p>
            <a:r>
              <a:rPr lang="en-US" sz="1800" dirty="0" smtClean="0"/>
              <a:t>Utilizando recursos de </a:t>
            </a:r>
          </a:p>
          <a:p>
            <a:r>
              <a:rPr lang="en-US" sz="1800" dirty="0" smtClean="0"/>
              <a:t>“Recursion and Recursive Backtracking”</a:t>
            </a:r>
          </a:p>
          <a:p>
            <a:r>
              <a:rPr lang="en-US" sz="1800" dirty="0" smtClean="0"/>
              <a:t>Computer Science E-119</a:t>
            </a:r>
          </a:p>
          <a:p>
            <a:r>
              <a:rPr lang="en-US" sz="1800" dirty="0" smtClean="0"/>
              <a:t>Harvard Extension School</a:t>
            </a:r>
          </a:p>
          <a:p>
            <a:r>
              <a:rPr lang="en-US" sz="1800" dirty="0" smtClean="0"/>
              <a:t>David G. Sullivan, PH.D.</a:t>
            </a:r>
          </a:p>
        </p:txBody>
      </p:sp>
    </p:spTree>
    <p:extLst>
      <p:ext uri="{BB962C8B-B14F-4D97-AF65-F5344CB8AC3E}">
        <p14:creationId xmlns:p14="http://schemas.microsoft.com/office/powerpoint/2010/main" val="403686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en-US" dirty="0" smtClean="0"/>
              <a:t>Llamamos caso base al caso mas simple.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052736"/>
            <a:ext cx="7344816" cy="24929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int Factorial(int n)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int factorial;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if(n == 1 || n == 0) // caso base</a:t>
            </a:r>
          </a:p>
          <a:p>
            <a:r>
              <a:rPr lang="en-US" sz="12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factorial = 1;</a:t>
            </a:r>
            <a:endParaRPr lang="es-AR" sz="1200" b="1" i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factorial = n * Factorial(n-1);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return factorial;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679" y="3645024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Si el caso base no se ejecuta, ejecutamos el caso recursivo</a:t>
            </a:r>
            <a:endParaRPr lang="es-A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74988" y="4178697"/>
            <a:ext cx="7344816" cy="24929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int Factorial(int n)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int factorial;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if(n == 1 || n == 0)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factorial = 1;</a:t>
            </a:r>
            <a:endParaRPr lang="es-AR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 // caso recursivo</a:t>
            </a:r>
          </a:p>
          <a:p>
            <a:r>
              <a:rPr lang="en-US" sz="12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factorial = n * Factorial(n-1);</a:t>
            </a:r>
          </a:p>
          <a:p>
            <a:r>
              <a:rPr lang="en-US" sz="12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return factorial;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2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caso recursivo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el problema total a uno o mas simples problemas del mismo tipo.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Utiliza iteraciones recursivas para resolver esos problemas</a:t>
            </a:r>
            <a:r>
              <a:rPr lang="en-US" dirty="0"/>
              <a:t> </a:t>
            </a:r>
            <a:r>
              <a:rPr lang="en-US" dirty="0" smtClean="0"/>
              <a:t>mas simples.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523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Estructura del Metodo Recursivo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484784"/>
            <a:ext cx="7416824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metodoRecursivo(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condicion de parada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//hacer algo con el caso base,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//caso recursivo: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//posiblemente hacer algo aca,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metodoRecursivo(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parametros modificados);</a:t>
            </a:r>
          </a:p>
          <a:p>
            <a:endParaRPr lang="en-US" sz="1200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//posiblemente hacer algo aca.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es-A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725144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Pueden haber multiples casos bases (condiciones de parada).</a:t>
            </a:r>
          </a:p>
          <a:p>
            <a:endParaRPr lang="en-US" dirty="0"/>
          </a:p>
          <a:p>
            <a:r>
              <a:rPr lang="en-US" dirty="0" smtClean="0"/>
              <a:t>• Cuando usamos</a:t>
            </a:r>
            <a:r>
              <a:rPr lang="en-US" dirty="0"/>
              <a:t> </a:t>
            </a:r>
            <a:r>
              <a:rPr lang="en-US" dirty="0" smtClean="0"/>
              <a:t>el caso recursivo, generalmente modificamos los parametros para que nos acerquen al caso base.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293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Pensando Recursivamente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Cuando resolvemos problemas usando recursion, preguntense esto:</a:t>
            </a:r>
          </a:p>
          <a:p>
            <a:pPr lvl="1"/>
            <a:r>
              <a:rPr lang="en-US" dirty="0" smtClean="0"/>
              <a:t>Como puedo “romper” este problema en sub problemas mas pequeños?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Cuales son los casos base?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Tengo que combinar soluciones con las sub soluciones?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294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Recursivo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backtracking (vuelta atras) consiste en combinar el metodo recursivo con una estructura de “Arbol”.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Encontremos al menos una manera posible de posicionar n amazonas en un tablero de n x n, de manera tal que ninguna amazona ponga en jaque a otra </a:t>
            </a:r>
            <a:r>
              <a:rPr lang="en-US" sz="2400" b="1" dirty="0" smtClean="0"/>
              <a:t>(constante de la solucion</a:t>
            </a:r>
            <a:r>
              <a:rPr lang="en-US" sz="2400" dirty="0" smtClean="0"/>
              <a:t>). Estas se mueven como reinas y caballos.</a:t>
            </a:r>
          </a:p>
          <a:p>
            <a:endParaRPr lang="en-US" sz="2400" dirty="0"/>
          </a:p>
          <a:p>
            <a:r>
              <a:rPr lang="en-US" sz="2400" dirty="0" smtClean="0"/>
              <a:t>Ejemplo para n = 10: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Esto es un ejemplo de un</a:t>
            </a:r>
          </a:p>
          <a:p>
            <a:pPr marL="0" indent="0">
              <a:buNone/>
            </a:pPr>
            <a:r>
              <a:rPr lang="en-US" sz="2400" dirty="0" smtClean="0"/>
              <a:t>problema que se puede resolver</a:t>
            </a:r>
          </a:p>
          <a:p>
            <a:pPr marL="0" indent="0">
              <a:buNone/>
            </a:pPr>
            <a:r>
              <a:rPr lang="en-US" sz="2400" dirty="0"/>
              <a:t>u</a:t>
            </a:r>
            <a:r>
              <a:rPr lang="en-US" sz="2400" dirty="0" smtClean="0"/>
              <a:t>tilizando la tecnica del</a:t>
            </a:r>
          </a:p>
          <a:p>
            <a:pPr marL="0" indent="0">
              <a:buNone/>
            </a:pPr>
            <a:r>
              <a:rPr lang="en-US" sz="2400" i="1" dirty="0" smtClean="0"/>
              <a:t>Backtracking Recursivo.</a:t>
            </a:r>
            <a:endParaRPr lang="en-US" sz="2000" i="1" dirty="0"/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973104"/>
              </p:ext>
            </p:extLst>
          </p:nvPr>
        </p:nvGraphicFramePr>
        <p:xfrm>
          <a:off x="5076056" y="2147664"/>
          <a:ext cx="3456380" cy="3657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  <a:gridCol w="345638"/>
              </a:tblGrid>
              <a:tr h="308154"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815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7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Estrategia Recursiva para n-Amazonas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Considerar una fila por vez. Dentro de la fila, considerar una columna por vez, buscando por una columna “segura” para colocar una amazona.</a:t>
            </a:r>
          </a:p>
          <a:p>
            <a:endParaRPr lang="en-US" dirty="0" smtClean="0"/>
          </a:p>
          <a:p>
            <a:r>
              <a:rPr lang="en-US" dirty="0" smtClean="0"/>
              <a:t>Si encontramos un lugar, colocamos la amazona y utilizamos un metodo recursivo para colocar una nueva amazona en la siguiente fila</a:t>
            </a:r>
          </a:p>
          <a:p>
            <a:endParaRPr lang="en-US" dirty="0" smtClean="0"/>
          </a:p>
          <a:p>
            <a:r>
              <a:rPr lang="en-US" dirty="0" smtClean="0"/>
              <a:t>Si no podemos encontrar un lugar, utilizamos el </a:t>
            </a:r>
            <a:r>
              <a:rPr lang="en-US" i="1" dirty="0" smtClean="0"/>
              <a:t>backtrack</a:t>
            </a:r>
            <a:r>
              <a:rPr lang="en-US" dirty="0" smtClean="0"/>
              <a:t> volviendo del metodo recursivo, e intentamos encontrar una nueva columna segura en la fila anterior.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007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Ejemplo para n = 4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719572" y="1556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0</a:t>
            </a:r>
            <a:endParaRPr lang="es-A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095060"/>
              </p:ext>
            </p:extLst>
          </p:nvPr>
        </p:nvGraphicFramePr>
        <p:xfrm>
          <a:off x="382654" y="1926124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338341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Columna segura: 0</a:t>
            </a:r>
            <a:endParaRPr lang="es-AR" sz="11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19572" y="39330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13474"/>
              </p:ext>
            </p:extLst>
          </p:nvPr>
        </p:nvGraphicFramePr>
        <p:xfrm>
          <a:off x="382654" y="43023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6806" y="575967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Columna 0: misma columna</a:t>
            </a:r>
            <a:endParaRPr lang="es-AR" sz="11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15816" y="39330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43732"/>
              </p:ext>
            </p:extLst>
          </p:nvPr>
        </p:nvGraphicFramePr>
        <p:xfrm>
          <a:off x="2578898" y="43023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23050" y="575967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Columna 1: misma diagonal</a:t>
            </a:r>
            <a:endParaRPr lang="es-AR" sz="11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96950" y="39330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398865"/>
              </p:ext>
            </p:extLst>
          </p:nvPr>
        </p:nvGraphicFramePr>
        <p:xfrm>
          <a:off x="4860032" y="43023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04184" y="575967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2: insegura</a:t>
            </a:r>
            <a:endParaRPr lang="es-AR" sz="11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285182" y="39330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12387"/>
              </p:ext>
            </p:extLst>
          </p:nvPr>
        </p:nvGraphicFramePr>
        <p:xfrm>
          <a:off x="6948264" y="43023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792416" y="575967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segura: 3</a:t>
            </a:r>
            <a:endParaRPr lang="es-AR" sz="1100" i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71507" y="227687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748464" y="458112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39552" y="4653136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15816" y="4653136"/>
            <a:ext cx="1080120" cy="1106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28762" y="466961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028762" y="4885636"/>
            <a:ext cx="9113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85182" y="4509120"/>
            <a:ext cx="11032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125232" y="4661374"/>
            <a:ext cx="0" cy="1106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948264" y="486092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293420" y="4669612"/>
            <a:ext cx="1103242" cy="1098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7293420" y="5049180"/>
            <a:ext cx="734964" cy="710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196572" y="5049180"/>
            <a:ext cx="0" cy="718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196572" y="4302388"/>
            <a:ext cx="0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2" idx="0"/>
          </p:cNvCxnSpPr>
          <p:nvPr/>
        </p:nvCxnSpPr>
        <p:spPr>
          <a:xfrm flipH="1" flipV="1">
            <a:off x="7668344" y="4302388"/>
            <a:ext cx="360040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285182" y="4653136"/>
            <a:ext cx="311154" cy="751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7836803" y="5049180"/>
            <a:ext cx="384483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19572" y="2276872"/>
            <a:ext cx="1116124" cy="1106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4266" y="2285110"/>
            <a:ext cx="0" cy="1106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19572" y="2132856"/>
            <a:ext cx="11161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64266" y="2492896"/>
            <a:ext cx="9113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64266" y="2838381"/>
            <a:ext cx="551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63302" y="1916832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Recursion</a:t>
            </a:r>
            <a:endParaRPr lang="es-AR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8732054" y="4293096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Recursion</a:t>
            </a:r>
            <a:endParaRPr lang="es-AR" sz="1050" dirty="0"/>
          </a:p>
        </p:txBody>
      </p:sp>
    </p:spTree>
    <p:extLst>
      <p:ext uri="{BB962C8B-B14F-4D97-AF65-F5344CB8AC3E}">
        <p14:creationId xmlns:p14="http://schemas.microsoft.com/office/powerpoint/2010/main" val="346265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572" y="1886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2</a:t>
            </a:r>
            <a:endParaRPr lang="es-A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57892"/>
              </p:ext>
            </p:extLst>
          </p:nvPr>
        </p:nvGraphicFramePr>
        <p:xfrm>
          <a:off x="382654" y="557972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6806" y="201526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Columna 0: columna de 0,0</a:t>
            </a:r>
            <a:endParaRPr lang="es-AR" sz="11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915816" y="1886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2</a:t>
            </a:r>
            <a:endParaRPr lang="es-A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25402"/>
              </p:ext>
            </p:extLst>
          </p:nvPr>
        </p:nvGraphicFramePr>
        <p:xfrm>
          <a:off x="2578898" y="557972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39752" y="201526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1: insegura por 0,0</a:t>
            </a:r>
            <a:endParaRPr lang="es-AR" sz="11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196950" y="1886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2</a:t>
            </a:r>
            <a:endParaRPr lang="es-AR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88857"/>
              </p:ext>
            </p:extLst>
          </p:nvPr>
        </p:nvGraphicFramePr>
        <p:xfrm>
          <a:off x="4860032" y="557972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s-AR" b="1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44008" y="201526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2: diagonal con 1,3</a:t>
            </a:r>
            <a:endParaRPr lang="es-AR" sz="11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285182" y="1886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2</a:t>
            </a:r>
            <a:endParaRPr lang="es-A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30503"/>
              </p:ext>
            </p:extLst>
          </p:nvPr>
        </p:nvGraphicFramePr>
        <p:xfrm>
          <a:off x="6948264" y="557972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32240" y="201526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3: columna de 1,3</a:t>
            </a:r>
            <a:endParaRPr lang="es-AR" sz="11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263691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Ya no tenemos mas columnas para probar en la fila 2.</a:t>
            </a:r>
          </a:p>
          <a:p>
            <a:endParaRPr lang="en-US" dirty="0"/>
          </a:p>
          <a:p>
            <a:r>
              <a:rPr lang="en-US" dirty="0" smtClean="0"/>
              <a:t>• Tenemos que volver atras (</a:t>
            </a:r>
            <a:r>
              <a:rPr lang="en-US" i="1" dirty="0" smtClean="0"/>
              <a:t>backtrack</a:t>
            </a:r>
            <a:r>
              <a:rPr lang="en-US" dirty="0" smtClean="0"/>
              <a:t>) a la columna 1 volviendo de la llamada recursiva.</a:t>
            </a:r>
          </a:p>
          <a:p>
            <a:r>
              <a:rPr lang="en-US" dirty="0" smtClean="0"/>
              <a:t>      - Volvemos a donde estabamos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8478" y="386419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80686"/>
              </p:ext>
            </p:extLst>
          </p:nvPr>
        </p:nvGraphicFramePr>
        <p:xfrm>
          <a:off x="611560" y="4233523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483768" y="4365104"/>
            <a:ext cx="5269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Como ya intentamos la columna 0-3, nos quedamos sin columnas para seguir intentando.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Volvemos a volver para atras e intentamos con una nueva columna en la fila anterior.</a:t>
            </a:r>
            <a:endParaRPr lang="es-AR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39552" y="908720"/>
            <a:ext cx="0" cy="1106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63562" y="916958"/>
            <a:ext cx="0" cy="553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63562" y="1470229"/>
            <a:ext cx="512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196950" y="1268760"/>
            <a:ext cx="743202" cy="746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196572" y="1276998"/>
            <a:ext cx="0" cy="746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748464" y="557972"/>
            <a:ext cx="0" cy="1465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315691" y="4233523"/>
            <a:ext cx="0" cy="1465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79712" y="4077072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Backtrack</a:t>
            </a:r>
            <a:endParaRPr lang="es-AR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679482" y="426113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Backtrack</a:t>
            </a:r>
            <a:endParaRPr lang="es-AR" sz="1050" dirty="0"/>
          </a:p>
        </p:txBody>
      </p:sp>
    </p:spTree>
    <p:extLst>
      <p:ext uri="{BB962C8B-B14F-4D97-AF65-F5344CB8AC3E}">
        <p14:creationId xmlns:p14="http://schemas.microsoft.com/office/powerpoint/2010/main" val="17132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572" y="95913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0</a:t>
            </a:r>
            <a:endParaRPr lang="es-A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96912"/>
              </p:ext>
            </p:extLst>
          </p:nvPr>
        </p:nvGraphicFramePr>
        <p:xfrm>
          <a:off x="382654" y="1328465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278575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Columna segura: 1</a:t>
            </a:r>
            <a:endParaRPr lang="es-AR" sz="1100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86120"/>
              </p:ext>
            </p:extLst>
          </p:nvPr>
        </p:nvGraphicFramePr>
        <p:xfrm>
          <a:off x="382654" y="3488705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15816" y="311937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63679"/>
              </p:ext>
            </p:extLst>
          </p:nvPr>
        </p:nvGraphicFramePr>
        <p:xfrm>
          <a:off x="2578898" y="3488705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3050" y="4945995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Columna 1: misma columna</a:t>
            </a:r>
            <a:endParaRPr lang="es-AR" sz="11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96950" y="311937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61986"/>
              </p:ext>
            </p:extLst>
          </p:nvPr>
        </p:nvGraphicFramePr>
        <p:xfrm>
          <a:off x="4860032" y="3488705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04184" y="4945995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2: misma diagonal</a:t>
            </a:r>
            <a:endParaRPr lang="es-AR" sz="11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85182" y="311937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Fila: 1</a:t>
            </a:r>
            <a:endParaRPr lang="es-AR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40299"/>
              </p:ext>
            </p:extLst>
          </p:nvPr>
        </p:nvGraphicFramePr>
        <p:xfrm>
          <a:off x="6948264" y="3488705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792416" y="4945995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3: insegura</a:t>
            </a:r>
            <a:endParaRPr lang="es-AR" sz="1100" i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23728" y="1292751"/>
            <a:ext cx="0" cy="1538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9512" y="4967590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Columna 0: misma diagonal</a:t>
            </a:r>
            <a:endParaRPr lang="es-AR" sz="1100" i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8664624" y="3488705"/>
            <a:ext cx="0" cy="1457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7" idx="1"/>
          </p:cNvCxnSpPr>
          <p:nvPr/>
        </p:nvCxnSpPr>
        <p:spPr>
          <a:xfrm flipH="1">
            <a:off x="382654" y="3839453"/>
            <a:ext cx="336918" cy="380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3602" y="3839453"/>
            <a:ext cx="0" cy="1106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477034" y="3864167"/>
            <a:ext cx="0" cy="190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477034" y="4054553"/>
            <a:ext cx="9113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580112" y="3839453"/>
            <a:ext cx="7200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23728" y="1196752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Recursion</a:t>
            </a:r>
            <a:endParaRPr lang="es-AR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8676456" y="3356992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Backtrack</a:t>
            </a:r>
            <a:endParaRPr lang="es-AR" sz="105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223721" y="3140968"/>
            <a:ext cx="864096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1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Creacion de la Matriz</a:t>
            </a:r>
            <a:endParaRPr lang="es-A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dirty="0" smtClean="0"/>
              <a:t>		int arrTablero[50][50];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pPr marL="1371600" lvl="3" indent="0">
              <a:buNone/>
            </a:pPr>
            <a:r>
              <a:rPr lang="en-US" dirty="0"/>
              <a:t>	</a:t>
            </a:r>
            <a:r>
              <a:rPr lang="en-US" dirty="0" smtClean="0"/>
              <a:t>		Dimension maxima posible.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dirty="0" smtClean="0"/>
              <a:t>	</a:t>
            </a:r>
            <a:endParaRPr lang="es-AR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932040" y="1988840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292080" y="19888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23728" y="3284984"/>
            <a:ext cx="5040560" cy="30963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for(int i = 0; i &lt; 50; i ++)</a:t>
            </a:r>
          </a:p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for(int j = 0; j &lt; 50; j ++)</a:t>
            </a:r>
          </a:p>
          <a:p>
            <a:pPr lvl="3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/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arrTablero[i][j] = -1;</a:t>
            </a:r>
          </a:p>
          <a:p>
            <a:pPr lvl="3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	</a:t>
            </a:r>
          </a:p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for(int i = 0; i &lt; dimension; i ++)</a:t>
            </a:r>
          </a:p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for(int j = 0; j &lt; dimension; j ++)</a:t>
            </a:r>
          </a:p>
          <a:p>
            <a:pPr lvl="3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arrTablero[i][j] = 0;</a:t>
            </a:r>
          </a:p>
          <a:p>
            <a:pPr lvl="3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26738" y="3049215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Inicializacion de la Matriz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6759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29420"/>
              </p:ext>
            </p:extLst>
          </p:nvPr>
        </p:nvGraphicFramePr>
        <p:xfrm>
          <a:off x="395536" y="1052736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0426" y="2510026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Columna segura: 2</a:t>
            </a:r>
            <a:endParaRPr lang="es-AR" sz="1100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023" y="125946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452584"/>
              </p:ext>
            </p:extLst>
          </p:nvPr>
        </p:nvGraphicFramePr>
        <p:xfrm>
          <a:off x="382654" y="2984649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37855"/>
              </p:ext>
            </p:extLst>
          </p:nvPr>
        </p:nvGraphicFramePr>
        <p:xfrm>
          <a:off x="2578898" y="2984649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23050" y="4441939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Columna 1: misma diagonal</a:t>
            </a:r>
            <a:endParaRPr lang="es-AR" sz="1100" i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30871"/>
              </p:ext>
            </p:extLst>
          </p:nvPr>
        </p:nvGraphicFramePr>
        <p:xfrm>
          <a:off x="4860032" y="2984649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04184" y="4441939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2: misma columna</a:t>
            </a:r>
            <a:endParaRPr lang="es-AR" sz="1100" i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665832"/>
              </p:ext>
            </p:extLst>
          </p:nvPr>
        </p:nvGraphicFramePr>
        <p:xfrm>
          <a:off x="6948264" y="2984649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92416" y="4441939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3: misma diagonal</a:t>
            </a:r>
            <a:endParaRPr lang="es-AR" sz="11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4463534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0: insegura</a:t>
            </a:r>
            <a:endParaRPr lang="es-AR" sz="1100" i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664624" y="2984649"/>
            <a:ext cx="0" cy="1358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76108" y="335699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95536" y="3573016"/>
            <a:ext cx="880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555776" y="3356992"/>
            <a:ext cx="7200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748842" y="3348754"/>
            <a:ext cx="0" cy="1084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2" idx="3"/>
          </p:cNvCxnSpPr>
          <p:nvPr/>
        </p:nvCxnSpPr>
        <p:spPr>
          <a:xfrm>
            <a:off x="8028384" y="3348754"/>
            <a:ext cx="360040" cy="367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35310" y="908720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Recursion</a:t>
            </a:r>
            <a:endParaRPr lang="es-AR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8656562" y="2780928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Backtrack</a:t>
            </a:r>
            <a:endParaRPr lang="es-AR" sz="105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323528" y="2808759"/>
            <a:ext cx="864096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25319"/>
              </p:ext>
            </p:extLst>
          </p:nvPr>
        </p:nvGraphicFramePr>
        <p:xfrm>
          <a:off x="397512" y="332656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4370" y="1811541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0: segura</a:t>
            </a:r>
            <a:endParaRPr lang="es-AR" sz="1100" i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23728" y="332656"/>
            <a:ext cx="0" cy="1457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69554"/>
              </p:ext>
            </p:extLst>
          </p:nvPr>
        </p:nvGraphicFramePr>
        <p:xfrm>
          <a:off x="397512" y="24208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529690"/>
              </p:ext>
            </p:extLst>
          </p:nvPr>
        </p:nvGraphicFramePr>
        <p:xfrm>
          <a:off x="2593756" y="24208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339752" y="3878178"/>
            <a:ext cx="2062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1: misma diagonal 1,1</a:t>
            </a:r>
            <a:endParaRPr lang="es-AR" sz="1100" i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23431"/>
              </p:ext>
            </p:extLst>
          </p:nvPr>
        </p:nvGraphicFramePr>
        <p:xfrm>
          <a:off x="4874890" y="24208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19042" y="387817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2: insegura por 0,3</a:t>
            </a:r>
            <a:endParaRPr lang="es-AR" sz="1100" i="1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62559"/>
              </p:ext>
            </p:extLst>
          </p:nvPr>
        </p:nvGraphicFramePr>
        <p:xfrm>
          <a:off x="6963122" y="2420888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591250" y="3878178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3: misma columna 0,3</a:t>
            </a:r>
            <a:endParaRPr lang="es-AR" sz="11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22362" y="3899773"/>
            <a:ext cx="2001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0: misma columna 1,0</a:t>
            </a:r>
            <a:endParaRPr lang="es-AR" sz="1100" i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9552" y="3149533"/>
            <a:ext cx="0" cy="72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87824" y="3149533"/>
            <a:ext cx="648072" cy="72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22268" y="2780928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580112" y="3356992"/>
            <a:ext cx="542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206308" y="2790453"/>
            <a:ext cx="0" cy="109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748464" y="2403758"/>
            <a:ext cx="0" cy="1529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9482" y="2294962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Backtrack</a:t>
            </a:r>
            <a:endParaRPr lang="es-AR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2035310" y="187117"/>
            <a:ext cx="376450" cy="208823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1050" dirty="0" smtClean="0"/>
              <a:t>Recursion</a:t>
            </a:r>
            <a:endParaRPr lang="es-AR" sz="105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194586"/>
              </p:ext>
            </p:extLst>
          </p:nvPr>
        </p:nvGraphicFramePr>
        <p:xfrm>
          <a:off x="394486" y="4712841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11140"/>
              </p:ext>
            </p:extLst>
          </p:nvPr>
        </p:nvGraphicFramePr>
        <p:xfrm>
          <a:off x="2590730" y="4712841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336726" y="6170131"/>
            <a:ext cx="2062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1: misma diagonal</a:t>
            </a:r>
            <a:endParaRPr lang="es-AR" sz="1100" i="1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797217"/>
              </p:ext>
            </p:extLst>
          </p:nvPr>
        </p:nvGraphicFramePr>
        <p:xfrm>
          <a:off x="4871864" y="4712841"/>
          <a:ext cx="1440160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040"/>
                <a:gridCol w="360040"/>
                <a:gridCol w="360040"/>
                <a:gridCol w="360040"/>
              </a:tblGrid>
              <a:tr h="306034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716016" y="6170131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2: misma columnas</a:t>
            </a:r>
            <a:endParaRPr lang="es-AR" sz="11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19336" y="6191726"/>
            <a:ext cx="2001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Columna 1: insegura por 0,3</a:t>
            </a:r>
            <a:endParaRPr lang="es-AR" sz="1100" i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644055" y="5094709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755576" y="5310733"/>
            <a:ext cx="8884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627784" y="5094709"/>
            <a:ext cx="1008112" cy="1075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122268" y="5094709"/>
            <a:ext cx="0" cy="1075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717332" y="486916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Llegamos a un punto donde ya no se puede hacer bactrack.</a:t>
            </a:r>
            <a:endParaRPr lang="es-AR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323528" y="2132856"/>
            <a:ext cx="864096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23528" y="4437112"/>
            <a:ext cx="864096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33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332656"/>
            <a:ext cx="748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 backtracking recursivo tambien puede ser visto como un recorrido de arbol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6" name="Oval 5"/>
          <p:cNvSpPr/>
          <p:nvPr/>
        </p:nvSpPr>
        <p:spPr>
          <a:xfrm>
            <a:off x="769343" y="1177702"/>
            <a:ext cx="432048" cy="4752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s-AR" dirty="0"/>
          </a:p>
        </p:txBody>
      </p:sp>
      <p:sp>
        <p:nvSpPr>
          <p:cNvPr id="8" name="Oval 7"/>
          <p:cNvSpPr/>
          <p:nvPr/>
        </p:nvSpPr>
        <p:spPr>
          <a:xfrm>
            <a:off x="63030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s-AR" dirty="0"/>
          </a:p>
        </p:txBody>
      </p:sp>
      <p:sp>
        <p:nvSpPr>
          <p:cNvPr id="9" name="Oval 8"/>
          <p:cNvSpPr/>
          <p:nvPr/>
        </p:nvSpPr>
        <p:spPr>
          <a:xfrm>
            <a:off x="553319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</a:t>
            </a:r>
            <a:endParaRPr lang="es-AR" dirty="0"/>
          </a:p>
        </p:txBody>
      </p:sp>
      <p:sp>
        <p:nvSpPr>
          <p:cNvPr id="10" name="Oval 9"/>
          <p:cNvSpPr/>
          <p:nvPr/>
        </p:nvSpPr>
        <p:spPr>
          <a:xfrm>
            <a:off x="1057375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11" name="Oval 10"/>
          <p:cNvSpPr/>
          <p:nvPr/>
        </p:nvSpPr>
        <p:spPr>
          <a:xfrm>
            <a:off x="1561431" y="1844824"/>
            <a:ext cx="432048" cy="4752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cxnSp>
        <p:nvCxnSpPr>
          <p:cNvPr id="13" name="Straight Connector 12"/>
          <p:cNvCxnSpPr>
            <a:endCxn id="8" idx="0"/>
          </p:cNvCxnSpPr>
          <p:nvPr/>
        </p:nvCxnSpPr>
        <p:spPr>
          <a:xfrm flipH="1">
            <a:off x="279054" y="1644167"/>
            <a:ext cx="70631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9" idx="0"/>
          </p:cNvCxnSpPr>
          <p:nvPr/>
        </p:nvCxnSpPr>
        <p:spPr>
          <a:xfrm flipH="1">
            <a:off x="769343" y="1644167"/>
            <a:ext cx="21602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0"/>
          </p:cNvCxnSpPr>
          <p:nvPr/>
        </p:nvCxnSpPr>
        <p:spPr>
          <a:xfrm>
            <a:off x="985367" y="1644167"/>
            <a:ext cx="288032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1" idx="0"/>
          </p:cNvCxnSpPr>
          <p:nvPr/>
        </p:nvCxnSpPr>
        <p:spPr>
          <a:xfrm>
            <a:off x="985367" y="1644167"/>
            <a:ext cx="792088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41351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s-AR" dirty="0"/>
          </a:p>
        </p:txBody>
      </p:sp>
      <p:sp>
        <p:nvSpPr>
          <p:cNvPr id="37" name="Oval 36"/>
          <p:cNvSpPr/>
          <p:nvPr/>
        </p:nvSpPr>
        <p:spPr>
          <a:xfrm>
            <a:off x="1331640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</a:t>
            </a:r>
            <a:endParaRPr lang="es-AR" dirty="0"/>
          </a:p>
        </p:txBody>
      </p:sp>
      <p:sp>
        <p:nvSpPr>
          <p:cNvPr id="38" name="Oval 37"/>
          <p:cNvSpPr/>
          <p:nvPr/>
        </p:nvSpPr>
        <p:spPr>
          <a:xfrm>
            <a:off x="1835696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39" name="Oval 38"/>
          <p:cNvSpPr/>
          <p:nvPr/>
        </p:nvSpPr>
        <p:spPr>
          <a:xfrm>
            <a:off x="2339752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cxnSp>
        <p:nvCxnSpPr>
          <p:cNvPr id="41" name="Straight Connector 40"/>
          <p:cNvCxnSpPr>
            <a:stCxn id="11" idx="4"/>
            <a:endCxn id="36" idx="0"/>
          </p:cNvCxnSpPr>
          <p:nvPr/>
        </p:nvCxnSpPr>
        <p:spPr>
          <a:xfrm flipH="1">
            <a:off x="1057375" y="2331207"/>
            <a:ext cx="720080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4"/>
            <a:endCxn id="37" idx="0"/>
          </p:cNvCxnSpPr>
          <p:nvPr/>
        </p:nvCxnSpPr>
        <p:spPr>
          <a:xfrm flipH="1">
            <a:off x="1547664" y="2331207"/>
            <a:ext cx="229791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4"/>
            <a:endCxn id="38" idx="0"/>
          </p:cNvCxnSpPr>
          <p:nvPr/>
        </p:nvCxnSpPr>
        <p:spPr>
          <a:xfrm>
            <a:off x="1777455" y="2331207"/>
            <a:ext cx="274265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4"/>
            <a:endCxn id="39" idx="0"/>
          </p:cNvCxnSpPr>
          <p:nvPr/>
        </p:nvCxnSpPr>
        <p:spPr>
          <a:xfrm>
            <a:off x="1777455" y="2331207"/>
            <a:ext cx="778321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929583" y="2564904"/>
            <a:ext cx="0" cy="47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166615" y="1843311"/>
            <a:ext cx="0" cy="47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059832" y="1172595"/>
            <a:ext cx="432048" cy="4752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</a:t>
            </a:r>
            <a:endParaRPr lang="es-AR" dirty="0"/>
          </a:p>
        </p:txBody>
      </p:sp>
      <p:sp>
        <p:nvSpPr>
          <p:cNvPr id="52" name="Oval 51"/>
          <p:cNvSpPr/>
          <p:nvPr/>
        </p:nvSpPr>
        <p:spPr>
          <a:xfrm>
            <a:off x="2353519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s-AR" dirty="0"/>
          </a:p>
        </p:txBody>
      </p:sp>
      <p:sp>
        <p:nvSpPr>
          <p:cNvPr id="53" name="Oval 52"/>
          <p:cNvSpPr/>
          <p:nvPr/>
        </p:nvSpPr>
        <p:spPr>
          <a:xfrm>
            <a:off x="2843808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</a:t>
            </a:r>
            <a:endParaRPr lang="es-AR" dirty="0"/>
          </a:p>
        </p:txBody>
      </p:sp>
      <p:sp>
        <p:nvSpPr>
          <p:cNvPr id="54" name="Oval 53"/>
          <p:cNvSpPr/>
          <p:nvPr/>
        </p:nvSpPr>
        <p:spPr>
          <a:xfrm>
            <a:off x="3347864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55" name="Oval 54"/>
          <p:cNvSpPr/>
          <p:nvPr/>
        </p:nvSpPr>
        <p:spPr>
          <a:xfrm>
            <a:off x="3851920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cxnSp>
        <p:nvCxnSpPr>
          <p:cNvPr id="56" name="Straight Connector 55"/>
          <p:cNvCxnSpPr>
            <a:endCxn id="52" idx="0"/>
          </p:cNvCxnSpPr>
          <p:nvPr/>
        </p:nvCxnSpPr>
        <p:spPr>
          <a:xfrm flipH="1">
            <a:off x="2569543" y="1644167"/>
            <a:ext cx="70631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3" idx="0"/>
          </p:cNvCxnSpPr>
          <p:nvPr/>
        </p:nvCxnSpPr>
        <p:spPr>
          <a:xfrm flipH="1">
            <a:off x="3059832" y="1644167"/>
            <a:ext cx="21602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4" idx="0"/>
          </p:cNvCxnSpPr>
          <p:nvPr/>
        </p:nvCxnSpPr>
        <p:spPr>
          <a:xfrm>
            <a:off x="3275856" y="1644167"/>
            <a:ext cx="288032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5" idx="0"/>
          </p:cNvCxnSpPr>
          <p:nvPr/>
        </p:nvCxnSpPr>
        <p:spPr>
          <a:xfrm>
            <a:off x="3275856" y="1644167"/>
            <a:ext cx="792088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457104" y="1843311"/>
            <a:ext cx="0" cy="47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590551" y="1434379"/>
            <a:ext cx="8349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406976" y="1177702"/>
            <a:ext cx="432048" cy="4752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73" name="Oval 72"/>
          <p:cNvSpPr/>
          <p:nvPr/>
        </p:nvSpPr>
        <p:spPr>
          <a:xfrm>
            <a:off x="4700663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s-AR" dirty="0"/>
          </a:p>
        </p:txBody>
      </p:sp>
      <p:sp>
        <p:nvSpPr>
          <p:cNvPr id="74" name="Oval 73"/>
          <p:cNvSpPr/>
          <p:nvPr/>
        </p:nvSpPr>
        <p:spPr>
          <a:xfrm>
            <a:off x="5190952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</a:t>
            </a:r>
            <a:endParaRPr lang="es-AR" dirty="0"/>
          </a:p>
        </p:txBody>
      </p:sp>
      <p:sp>
        <p:nvSpPr>
          <p:cNvPr id="75" name="Oval 74"/>
          <p:cNvSpPr/>
          <p:nvPr/>
        </p:nvSpPr>
        <p:spPr>
          <a:xfrm>
            <a:off x="5695008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76" name="Oval 75"/>
          <p:cNvSpPr/>
          <p:nvPr/>
        </p:nvSpPr>
        <p:spPr>
          <a:xfrm>
            <a:off x="6199064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cxnSp>
        <p:nvCxnSpPr>
          <p:cNvPr id="77" name="Straight Connector 76"/>
          <p:cNvCxnSpPr>
            <a:endCxn id="73" idx="0"/>
          </p:cNvCxnSpPr>
          <p:nvPr/>
        </p:nvCxnSpPr>
        <p:spPr>
          <a:xfrm flipH="1">
            <a:off x="4916687" y="1644167"/>
            <a:ext cx="70631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74" idx="0"/>
          </p:cNvCxnSpPr>
          <p:nvPr/>
        </p:nvCxnSpPr>
        <p:spPr>
          <a:xfrm flipH="1">
            <a:off x="5406976" y="1644167"/>
            <a:ext cx="21602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75" idx="0"/>
          </p:cNvCxnSpPr>
          <p:nvPr/>
        </p:nvCxnSpPr>
        <p:spPr>
          <a:xfrm>
            <a:off x="5623000" y="1644167"/>
            <a:ext cx="288032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76" idx="0"/>
          </p:cNvCxnSpPr>
          <p:nvPr/>
        </p:nvCxnSpPr>
        <p:spPr>
          <a:xfrm>
            <a:off x="5623000" y="1644167"/>
            <a:ext cx="792088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6804248" y="1843311"/>
            <a:ext cx="0" cy="47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937695" y="1434379"/>
            <a:ext cx="8349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639224" y="1177702"/>
            <a:ext cx="432048" cy="4752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sp>
        <p:nvSpPr>
          <p:cNvPr id="84" name="Oval 83"/>
          <p:cNvSpPr/>
          <p:nvPr/>
        </p:nvSpPr>
        <p:spPr>
          <a:xfrm>
            <a:off x="6932911" y="1844824"/>
            <a:ext cx="432048" cy="4752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s-AR" dirty="0"/>
          </a:p>
        </p:txBody>
      </p:sp>
      <p:sp>
        <p:nvSpPr>
          <p:cNvPr id="85" name="Oval 84"/>
          <p:cNvSpPr/>
          <p:nvPr/>
        </p:nvSpPr>
        <p:spPr>
          <a:xfrm>
            <a:off x="7423200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</a:t>
            </a:r>
            <a:endParaRPr lang="es-AR" dirty="0"/>
          </a:p>
        </p:txBody>
      </p:sp>
      <p:sp>
        <p:nvSpPr>
          <p:cNvPr id="86" name="Oval 85"/>
          <p:cNvSpPr/>
          <p:nvPr/>
        </p:nvSpPr>
        <p:spPr>
          <a:xfrm>
            <a:off x="7927256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87" name="Oval 86"/>
          <p:cNvSpPr/>
          <p:nvPr/>
        </p:nvSpPr>
        <p:spPr>
          <a:xfrm>
            <a:off x="8431312" y="184482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cxnSp>
        <p:nvCxnSpPr>
          <p:cNvPr id="88" name="Straight Connector 87"/>
          <p:cNvCxnSpPr>
            <a:endCxn id="84" idx="0"/>
          </p:cNvCxnSpPr>
          <p:nvPr/>
        </p:nvCxnSpPr>
        <p:spPr>
          <a:xfrm flipH="1">
            <a:off x="7148935" y="1644167"/>
            <a:ext cx="70631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5" idx="0"/>
          </p:cNvCxnSpPr>
          <p:nvPr/>
        </p:nvCxnSpPr>
        <p:spPr>
          <a:xfrm flipH="1">
            <a:off x="7639224" y="1644167"/>
            <a:ext cx="216024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86" idx="0"/>
          </p:cNvCxnSpPr>
          <p:nvPr/>
        </p:nvCxnSpPr>
        <p:spPr>
          <a:xfrm>
            <a:off x="7855248" y="1644167"/>
            <a:ext cx="288032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87" idx="0"/>
          </p:cNvCxnSpPr>
          <p:nvPr/>
        </p:nvCxnSpPr>
        <p:spPr>
          <a:xfrm>
            <a:off x="7855248" y="1644167"/>
            <a:ext cx="792088" cy="19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9036496" y="1843311"/>
            <a:ext cx="0" cy="47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169943" y="1434379"/>
            <a:ext cx="8349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07504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11560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143150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99592" y="3162571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403648" y="3162571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907704" y="3162571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439294" y="3162571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411760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43350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419872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923928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743550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247606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751662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255718" y="2370483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6212831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s-AR" dirty="0"/>
          </a:p>
        </p:txBody>
      </p:sp>
      <p:sp>
        <p:nvSpPr>
          <p:cNvPr id="113" name="Oval 112"/>
          <p:cNvSpPr/>
          <p:nvPr/>
        </p:nvSpPr>
        <p:spPr>
          <a:xfrm>
            <a:off x="6703120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1</a:t>
            </a:r>
            <a:endParaRPr lang="es-AR" dirty="0"/>
          </a:p>
        </p:txBody>
      </p:sp>
      <p:sp>
        <p:nvSpPr>
          <p:cNvPr id="114" name="Oval 113"/>
          <p:cNvSpPr/>
          <p:nvPr/>
        </p:nvSpPr>
        <p:spPr>
          <a:xfrm>
            <a:off x="7207176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115" name="Oval 114"/>
          <p:cNvSpPr/>
          <p:nvPr/>
        </p:nvSpPr>
        <p:spPr>
          <a:xfrm>
            <a:off x="7711232" y="2564904"/>
            <a:ext cx="432048" cy="475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8301063" y="2564904"/>
            <a:ext cx="0" cy="47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4" idx="4"/>
            <a:endCxn id="112" idx="0"/>
          </p:cNvCxnSpPr>
          <p:nvPr/>
        </p:nvCxnSpPr>
        <p:spPr>
          <a:xfrm flipH="1">
            <a:off x="6428855" y="2331207"/>
            <a:ext cx="720080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84" idx="4"/>
            <a:endCxn id="113" idx="0"/>
          </p:cNvCxnSpPr>
          <p:nvPr/>
        </p:nvCxnSpPr>
        <p:spPr>
          <a:xfrm flipH="1">
            <a:off x="6919144" y="2331207"/>
            <a:ext cx="229791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84" idx="4"/>
            <a:endCxn id="114" idx="0"/>
          </p:cNvCxnSpPr>
          <p:nvPr/>
        </p:nvCxnSpPr>
        <p:spPr>
          <a:xfrm>
            <a:off x="7148935" y="2331207"/>
            <a:ext cx="274265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84" idx="4"/>
            <a:endCxn id="115" idx="0"/>
          </p:cNvCxnSpPr>
          <p:nvPr/>
        </p:nvCxnSpPr>
        <p:spPr>
          <a:xfrm>
            <a:off x="7148935" y="2331207"/>
            <a:ext cx="778321" cy="22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255718" y="3140968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6759774" y="3140968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7263830" y="3140968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767886" y="3140968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489379" y="2382788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7984951" y="2386980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507016" y="2382788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35652" y="3645024"/>
            <a:ext cx="7439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Donde los circulos naranjas son los pasos donde hubo recursion</a:t>
            </a:r>
            <a:r>
              <a:rPr lang="es-AR" dirty="0" smtClean="0"/>
              <a:t> y los circulos rojos son los pasos donde directamente se saltearon al no cumplir con las condiciones constantes de la solucion.</a:t>
            </a:r>
            <a:endParaRPr lang="en-US" dirty="0" smtClean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8137351" y="2539380"/>
            <a:ext cx="332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195300" y="4797151"/>
            <a:ext cx="6523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 esta manera, cuando un espacio del tablero no cumple con las condiciones necesarias para ser solucion, se eliminan </a:t>
            </a:r>
            <a:r>
              <a:rPr lang="en-US" b="1" dirty="0" smtClean="0"/>
              <a:t>TODAS</a:t>
            </a:r>
            <a:r>
              <a:rPr lang="en-US" dirty="0" smtClean="0"/>
              <a:t> las ramas que se desprenden de este espacio en cuestion, resultando asi en muchisimas menos iteraciones y recursiones.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74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Generalizacion para el Backtracking Recursivo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700808"/>
            <a:ext cx="6912768" cy="48936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encontrarSolucion(n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, otros parametros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solucion encontrada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if(cantSoluciones &gt;= cantBuscada)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//hacer algo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//hacer otro algo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for(val =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primero al ultimo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if(esValido(val, n))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aplicarValor(val, n);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encontrarSolucion(n + 1,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otros parametros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removerValor(val, n);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return;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endParaRPr lang="es-AR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Aplicada la generalizacion para n-amazonas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700808"/>
            <a:ext cx="7416824" cy="50783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void EncontrarColumnaSegura(int Fila)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fila == dimension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if(currAmazonas &gt;= dimension)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//mostrar la solucion, pedir una nueva dimension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//determinar que no hay solucion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for(int j = 0; j &lt; dimension; j 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if(arrTablero[fila][j] == 0)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funcAgregarPieza(fila, j);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EncontrarColumna(fila + 1);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funcRemoverPieza(fila, j);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return;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endParaRPr lang="es-AR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143000"/>
          </a:xfrm>
        </p:spPr>
        <p:txBody>
          <a:bodyPr/>
          <a:lstStyle/>
          <a:p>
            <a:r>
              <a:rPr lang="en-US" dirty="0" smtClean="0"/>
              <a:t>¿Que falta?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85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151216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Esto ocurre cuando luego de hacer backtracking, se encuentra en la primer fila (i = 0), en la ultima columna (j = 3), es decir, cuando ya intento todas las posibilidades de la Amazona y no encontro solucion para la primer fila</a:t>
            </a:r>
            <a:r>
              <a:rPr lang="en-US" sz="2400" dirty="0"/>
              <a:t>.</a:t>
            </a:r>
            <a:endParaRPr lang="es-A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844824"/>
            <a:ext cx="6952544" cy="4801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for(int j = 0; j &lt; dimension; j ++)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if(arrTablero[fila][j] == 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funcAgregarPieza(fila, j);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EncontrarColumna(fila + 1);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funcRemoverPieza(fila, j);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if(j == dimension-1 &amp;&amp; fila == 0) </a:t>
            </a:r>
          </a:p>
          <a:p>
            <a:pPr lvl="4"/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4"/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	EncontrarColumna(dimension);</a:t>
            </a:r>
          </a:p>
          <a:p>
            <a:pPr lvl="4"/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 lvl="4"/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4182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7382" y="331937"/>
            <a:ext cx="4325223" cy="18928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for(int j = 0; j &lt; dimension; j ++)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if(arrTablero[fila][j] == 0)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	funcAgregarPieza(fila, j);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	EncontrarColumna(fila + 1);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	funcRemoverPieza(fila, j);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AR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00860"/>
              </p:ext>
            </p:extLst>
          </p:nvPr>
        </p:nvGraphicFramePr>
        <p:xfrm>
          <a:off x="2267742" y="2420888"/>
          <a:ext cx="4392490" cy="41044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  <a:gridCol w="439249"/>
              </a:tblGrid>
              <a:tr h="41044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1044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82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recursivo en general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Util para resolver </a:t>
            </a:r>
            <a:r>
              <a:rPr lang="en-US" i="1" dirty="0" smtClean="0"/>
              <a:t>problemas atados a constantes</a:t>
            </a:r>
            <a:r>
              <a:rPr lang="en-US" dirty="0" smtClean="0"/>
              <a:t> que involucren asignar valores a variables en base a un conjunto de constantes.</a:t>
            </a:r>
          </a:p>
          <a:p>
            <a:pPr lvl="1"/>
            <a:r>
              <a:rPr lang="en-US" dirty="0" smtClean="0"/>
              <a:t>N-Amazonas:</a:t>
            </a:r>
          </a:p>
          <a:p>
            <a:pPr lvl="2"/>
            <a:r>
              <a:rPr lang="en-US" dirty="0" smtClean="0"/>
              <a:t>Variables: La posicicon de la amazona en cada fila</a:t>
            </a:r>
          </a:p>
          <a:p>
            <a:pPr lvl="2"/>
            <a:r>
              <a:rPr lang="en-US" dirty="0" smtClean="0"/>
              <a:t>Constantes: No van a haber dos </a:t>
            </a:r>
            <a:r>
              <a:rPr lang="en-US" dirty="0" smtClean="0"/>
              <a:t>amazonas en </a:t>
            </a:r>
            <a:r>
              <a:rPr lang="en-US" dirty="0" smtClean="0"/>
              <a:t>la misma fila, columna, diagonal y en la zonas de caballos.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El backtracking reduce el #n de posible asignamientos de valores que consideramos, porque nunca va a considerar asignamientos invalidos. </a:t>
            </a:r>
          </a:p>
          <a:p>
            <a:endParaRPr lang="en-US" dirty="0" smtClean="0"/>
          </a:p>
          <a:p>
            <a:r>
              <a:rPr lang="en-US" dirty="0" smtClean="0"/>
              <a:t>Al usar la recursion, podemos manejar facilmente valores arbitrarios:</a:t>
            </a:r>
          </a:p>
          <a:p>
            <a:pPr lvl="1"/>
            <a:r>
              <a:rPr lang="en-US" dirty="0" smtClean="0"/>
              <a:t>“almacena” el estado de cada variable en una zona de pila separada para cada caso.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v Iteracion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Algunos algoritmos son muchos mas faciles de implementar utilizando recursion y no iteracion</a:t>
            </a:r>
          </a:p>
          <a:p>
            <a:r>
              <a:rPr lang="en-US" dirty="0" smtClean="0"/>
              <a:t>Algunas estructuras de datos se prestan para los algoritmos recursivos.</a:t>
            </a:r>
          </a:p>
          <a:p>
            <a:r>
              <a:rPr lang="en-US" dirty="0" smtClean="0"/>
              <a:t>La recursion es un poco mas costosa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Regla de oro:</a:t>
            </a:r>
          </a:p>
          <a:p>
            <a:pPr lvl="1"/>
            <a:r>
              <a:rPr lang="en-US" dirty="0" smtClean="0"/>
              <a:t>Si es mas facil formular una solucion recursiva, hacerlo salvo que el costo de la misma sea demasiado alto.</a:t>
            </a:r>
          </a:p>
          <a:p>
            <a:pPr lvl="1"/>
            <a:r>
              <a:rPr lang="en-US" dirty="0" smtClean="0"/>
              <a:t>Usar iteraciones de manera contraria.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150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Manejando las Piezas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int funcAgregarPieza(int fila, int columna)</a:t>
            </a:r>
          </a:p>
          <a:p>
            <a:endParaRPr lang="es-AR" dirty="0" smtClean="0"/>
          </a:p>
          <a:p>
            <a:r>
              <a:rPr lang="en-US" dirty="0"/>
              <a:t>i</a:t>
            </a:r>
            <a:r>
              <a:rPr lang="en-US" dirty="0" smtClean="0"/>
              <a:t>nt funcVerificarPieza(int fila, int columna)</a:t>
            </a:r>
          </a:p>
          <a:p>
            <a:pPr lvl="1"/>
            <a:r>
              <a:rPr lang="en-US" sz="2000" dirty="0" smtClean="0"/>
              <a:t>Retorna 0 si la no hay lugar para una pieza en la fila y columna pedida.</a:t>
            </a:r>
          </a:p>
          <a:p>
            <a:pPr lvl="1"/>
            <a:endParaRPr lang="en-US" sz="2000" dirty="0" smtClean="0"/>
          </a:p>
          <a:p>
            <a:r>
              <a:rPr lang="en-US" dirty="0"/>
              <a:t>v</a:t>
            </a:r>
            <a:r>
              <a:rPr lang="en-US" dirty="0" smtClean="0"/>
              <a:t>oid funcRemoverPieza(int fila, int columna)</a:t>
            </a:r>
          </a:p>
        </p:txBody>
      </p:sp>
    </p:spTree>
    <p:extLst>
      <p:ext uri="{BB962C8B-B14F-4D97-AF65-F5344CB8AC3E}">
        <p14:creationId xmlns:p14="http://schemas.microsoft.com/office/powerpoint/2010/main" val="7647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 recursos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Fuente: </a:t>
            </a:r>
          </a:p>
          <a:p>
            <a:pPr lvl="1"/>
            <a:r>
              <a:rPr lang="en-US" sz="2000" dirty="0" smtClean="0"/>
              <a:t>http://www.fas.harvard.edu/~cscie119/lectures/recursion.pdf</a:t>
            </a:r>
          </a:p>
          <a:p>
            <a:endParaRPr lang="en-US" sz="2400" dirty="0"/>
          </a:p>
          <a:p>
            <a:r>
              <a:rPr lang="en-US" sz="2400" dirty="0" smtClean="0"/>
              <a:t>Codigo base utilizado + PPT presentada</a:t>
            </a:r>
            <a:endParaRPr lang="en-US" sz="2400" dirty="0"/>
          </a:p>
          <a:p>
            <a:pPr lvl="1"/>
            <a:r>
              <a:rPr lang="en-US" sz="2000" dirty="0" smtClean="0"/>
              <a:t>https://github.com/LouisKeyl/n-amazonas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77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Agregando las Amazonas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8208912" cy="37856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 funcAgregarPieza(int fila, int columna)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if(fila &gt; 50 || columna &gt; 50 || fila &lt; 0 || columna &lt; 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if(funcVerificarPieza(fila, columna) == 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return 0;	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arrTablero[fila][columna] =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currAmazonas ++;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s-A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14668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14668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1760" y="1124744"/>
            <a:ext cx="4752528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if(arrTablero[fila][i] != 1)</a:t>
            </a:r>
          </a:p>
          <a:p>
            <a:r>
              <a:rPr lang="es-A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if(arrTablero[fila][i] &gt;= 2) </a:t>
            </a:r>
          </a:p>
          <a:p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		arrTablero[fila][i] ++;</a:t>
            </a:r>
          </a:p>
          <a:p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		arrTablero[fila][i] = 2;</a:t>
            </a:r>
            <a:endParaRPr lang="es-AR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3853125"/>
            <a:ext cx="4752528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if(arrTablero[i][columna] != 1)		if(arrTablero[i][columna] &gt;= 2) </a:t>
            </a:r>
          </a:p>
          <a:p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arrTablero[i][columna] ++;</a:t>
            </a:r>
          </a:p>
          <a:p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dirty="0" smtClean="0">
                <a:latin typeface="Courier New" pitchFamily="49" charset="0"/>
                <a:cs typeface="Courier New" pitchFamily="49" charset="0"/>
              </a:rPr>
              <a:t>arrTablero[i][columna] = 2;</a:t>
            </a:r>
            <a:endParaRPr lang="es-AR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1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221583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5776" y="908720"/>
            <a:ext cx="6192688" cy="46628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if(i+columna &lt; dimension &amp;&amp; i+fila &lt; dimension)</a:t>
            </a:r>
          </a:p>
          <a:p>
            <a:r>
              <a:rPr lang="es-AR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if(arrTablero[i+fila][i+columna] != 1)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if(arrTablero[i+fila][i+columna] &gt;= 2)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arrTablero[i+fila][i+columna] ++;		else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arrTablero[i+fila][i+columna] = 2;		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if(fila-i &gt;= 0 &amp;&amp; i+columna &lt; dimension)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if(arrTablero[fila-i][i+columna] != 1)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if(arrTablero[fila-i][i+columna] &gt;= 2)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arrTablero[fila-i][i+columna] ++;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arrTablero[fila-i][i+columna] = 2;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if(columna-i &gt;= 0 &amp;&amp; fila+i &lt; dimension)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if(arrTablero[fila+i][columna-i] != 1)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if(arrTablero[fila+i][columna-i] &gt;= 2)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arrTablero[fila+i][columna-i]  ++;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arrTablero[fila+i][columna-i] = 2;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if(fila-i &gt;= 0 &amp;&amp; columna-i &gt;= 0)</a:t>
            </a:r>
          </a:p>
          <a:p>
            <a:r>
              <a:rPr lang="es-AR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if(arrTablero[fila-i][columna-i] != 1)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if(arrTablero[fila-i][columna-i] &gt;= 2)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arrTablero[fila-i][columna-i] ++;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arrTablero[fila-i][columna-i] = 2;</a:t>
            </a:r>
            <a:endParaRPr lang="es-A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332656"/>
            <a:ext cx="2435547" cy="209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15816" y="476672"/>
            <a:ext cx="6192688" cy="550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if(fila + 2 &lt; dimension &amp;&amp; columna + 1 &lt; dimension)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if(arrTablero[fila+2][columna+1] != 1)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if(arrTablero[fila+2][columna+1] &gt;= 2)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arrTablero[fila+2][columna+1] ++;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arrTablero[fila+2][columna+1] = 2;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if(columna - 1 &gt;= 0 &amp;&amp; fila + 2 &lt; dimension)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if(arrTablero[fila+2][columna-1] != 1)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if(arrTablero[fila+2][columna-1] &gt;= 2)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arrTablero[fila+2][columna-1]  ++;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arrTablero[fila+2][columna-1] = 2;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if(fila - 2 &gt;= 0 &amp;&amp; columna + 1 &lt; dimension)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if(arrTablero[fila-2][columna+1] != 1)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if(arrTablero[fila-2][columna+1] &gt;= 2)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arrTablero[fila-2][columna+1] ++;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arrTablero[fila-2][columna+1] = 2;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if(fila - 2 &gt;= 0 &amp;&amp; columna - 1 &gt;= 0)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if(arrTablero[fila-2][columna-1] != 1)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if(arrTablero[fila-2][columna-1] &gt;= 2) 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arrTablero[fila-2][columna-1] ++;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arrTablero[fila-2][columna-1] = 2;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		</a:t>
            </a:r>
          </a:p>
          <a:p>
            <a:r>
              <a:rPr lang="es-AR" sz="1100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s-AR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Una manera alternativa de resolver problemas que requieran repeticion.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Es un metodo que consiste en llamarse a si mismo.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Resolviendo problemas recursivos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Cuando usamos recursion, resolvemos un problema reduciendolo a un problema mas simple del mismo formato.</a:t>
            </a:r>
          </a:p>
          <a:p>
            <a:endParaRPr lang="en-US" dirty="0"/>
          </a:p>
          <a:p>
            <a:r>
              <a:rPr lang="en-US" dirty="0" smtClean="0"/>
              <a:t>Seguimos haciendo esto hasta llegar a un caso que es suficientemente simple para resolverse directamente.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123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1274</Words>
  <Application>Microsoft Office PowerPoint</Application>
  <PresentationFormat>On-screen Show (4:3)</PresentationFormat>
  <Paragraphs>475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Problema de las N Amazonas</vt:lpstr>
      <vt:lpstr>Creacion de la Matriz</vt:lpstr>
      <vt:lpstr>Manejando las Piezas</vt:lpstr>
      <vt:lpstr>Agregando las Amazonas</vt:lpstr>
      <vt:lpstr>PowerPoint Presentation</vt:lpstr>
      <vt:lpstr>PowerPoint Presentation</vt:lpstr>
      <vt:lpstr>PowerPoint Presentation</vt:lpstr>
      <vt:lpstr>Recursividad</vt:lpstr>
      <vt:lpstr>Resolviendo problemas recursivos</vt:lpstr>
      <vt:lpstr>PowerPoint Presentation</vt:lpstr>
      <vt:lpstr>El caso recursivo</vt:lpstr>
      <vt:lpstr>Estructura del Metodo Recursivo</vt:lpstr>
      <vt:lpstr>Pensando Recursivamente</vt:lpstr>
      <vt:lpstr>Backtracking Recursivo</vt:lpstr>
      <vt:lpstr>PowerPoint Presentation</vt:lpstr>
      <vt:lpstr>Estrategia Recursiva para n-Amazonas</vt:lpstr>
      <vt:lpstr>Ejemplo para n =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Generalizacion para el Backtracking Recursivo</vt:lpstr>
      <vt:lpstr>Aplicada la generalizacion para n-amazonas</vt:lpstr>
      <vt:lpstr>¿Que falta?</vt:lpstr>
      <vt:lpstr>PowerPoint Presentation</vt:lpstr>
      <vt:lpstr>PowerPoint Presentation</vt:lpstr>
      <vt:lpstr>Backtracking recursivo en general</vt:lpstr>
      <vt:lpstr>Recursion v Iteracion</vt:lpstr>
      <vt:lpstr>Mas recursos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</dc:creator>
  <cp:lastModifiedBy>Rodrigo</cp:lastModifiedBy>
  <cp:revision>27</cp:revision>
  <dcterms:created xsi:type="dcterms:W3CDTF">2015-06-22T23:20:16Z</dcterms:created>
  <dcterms:modified xsi:type="dcterms:W3CDTF">2015-06-23T06:04:14Z</dcterms:modified>
</cp:coreProperties>
</file>