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C35DA-F82F-435E-8C5C-19A0E86F2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084F19-98BB-42B1-9A52-2C2270BC6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F789E6-B20D-4AF4-BE4D-99A821A0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CB171-92D7-4369-B8F9-1F61F4BE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DBB8E-4051-43F4-8509-00CF85B7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04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EA778-75AC-4A78-998A-DE0210B0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7AB914-1385-4020-8EF0-04DE3A7C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FB12A0-3902-49E7-9ACE-C05803DB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E6163D-6239-441A-B7E2-E0388345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1EEE57-C3BB-4C03-82EB-AAB7CD69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9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FD9DB4-8553-440A-B9DA-F2ED90FBA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FAE9F4-D14D-4407-A447-CC7ED2B3E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AC0DD4-07FE-46E8-B24B-E30B50EE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6B576-FE93-4071-B55C-E7C82D3C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41C1D-0A02-48F4-8861-BECA354D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0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14CB-7AFF-4800-BD18-E29A41B8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5D6B7-6EBC-41E3-BEBE-56C8C227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59D8D2-C0C0-4C55-A4E8-294C5852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C39C92-BA81-4BD2-9E53-458871E5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9A594D-400E-4A9B-9EEE-3F75846E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58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D2084-3860-4359-BCCF-F1944BB0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2C12CB-4DE4-4063-B77F-4223CA3C8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AE60C6-B899-4E97-BED4-4948452F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0D6116-8F8B-4C77-8FE1-2C5E786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62DC4-D6EB-49D5-A2AA-4F06EBF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4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0C8F8-BBB0-4A49-8741-710FD4C4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475FF-45AF-4169-A8A2-62B2F171D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69592-4C2E-4569-B165-BBC763B9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FF100D-D7A0-4060-BA29-445351B9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E05294-B576-4D73-ABDC-30040293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585B37-9B2A-4790-A6BB-81DC6311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93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BB3B4-5219-4181-A9B2-6FBF1FBF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084192-202B-4403-9785-64662F55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5F38C-A734-4BA1-9FE6-EE492AC2B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636086-405F-40C6-B069-3AF3847FE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80C5A-FB23-4087-BF94-4E5FFE94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699931-7D81-4A2E-9862-DBC8334B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CC8AF0-145A-4967-B583-AA69BE83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DA4E98-6265-4D20-9C62-C70DC8AC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4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2C3A0-14CB-4342-A016-17AE98F2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1309482-73C0-4A13-901E-928E761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1E05DC-ABAA-4341-A501-3522F7FD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4685E8-9C65-4A0A-B273-141F27DE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94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683B84-32A6-4D0B-932A-F2247431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583731-074C-45D8-B1B3-6DA03953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EB256D-76E9-4CCC-82A3-A185D0C9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8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6690A-6D7B-4332-A7B9-06CA9A85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D4A05-EE88-4C2E-AC48-656F60CF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2DC477-AE25-4FCC-883B-6B2E3FDD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C53FC-F4D2-41C7-9224-7848CBB6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47B0DC-4E2F-40B7-A3A0-9A07A67F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5B28FF-8D6D-45F3-B596-363CDD4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47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7E97C-A954-4FED-9CD5-FE9D8037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1EAFE3-2A25-402A-89FC-514918E87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CADD25-5296-4293-A2AF-114B4E1B7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F5123C-3878-4CDB-B21C-8772B349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54F637-28FD-4901-B6DF-6D25C718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37F22-4479-4E72-96F8-E4292899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2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907542-2BE8-4FF2-8022-4E427702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980BE4-5B18-4958-AA05-FC07CCD5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2AC1C2-0582-42EA-AA91-33AC6CE56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20FD-B546-4E00-8928-56BE159FFB9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27215-793B-41CD-83B9-E11D1CB91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8F95C-D0ED-4EC8-9B95-5F63182B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37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5048754" y="2383758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341904" y="1129968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</a:p>
          <a:p>
            <a:pPr algn="ctr"/>
            <a:r>
              <a:rPr lang="en-US" altLang="zh-TW" dirty="0"/>
              <a:t>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2615368" y="33589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paid_until</a:t>
            </a:r>
            <a:endParaRPr lang="en-US" altLang="zh-TW" dirty="0"/>
          </a:p>
          <a:p>
            <a:pPr algn="ctr"/>
            <a:r>
              <a:rPr lang="en-US" altLang="zh-TW" sz="1200" dirty="0" err="1"/>
              <a:t>DateField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5322971" y="229609"/>
            <a:ext cx="1745582" cy="900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err="1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on_trial</a:t>
            </a:r>
            <a:endParaRPr lang="en-US" altLang="zh-TW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100" dirty="0" err="1"/>
              <a:t>BooleanField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5"/>
            <a:endCxn id="2" idx="0"/>
          </p:cNvCxnSpPr>
          <p:nvPr/>
        </p:nvCxnSpPr>
        <p:spPr>
          <a:xfrm>
            <a:off x="1913152" y="1845416"/>
            <a:ext cx="4108155" cy="53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3419479" y="1236252"/>
            <a:ext cx="2601828" cy="114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 flipH="1">
            <a:off x="6021307" y="1129968"/>
            <a:ext cx="174455" cy="125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CC42B511-0288-4533-9804-F0DE22DB7474}"/>
              </a:ext>
            </a:extLst>
          </p:cNvPr>
          <p:cNvSpPr/>
          <p:nvPr/>
        </p:nvSpPr>
        <p:spPr>
          <a:xfrm>
            <a:off x="7902752" y="650714"/>
            <a:ext cx="2053388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err="1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created_on</a:t>
            </a:r>
            <a:endParaRPr lang="en-US" altLang="zh-TW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 err="1"/>
              <a:t>DateField</a:t>
            </a:r>
            <a:endParaRPr lang="en-US" altLang="zh-TW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04B4263-A1A4-4604-AD21-54233E755580}"/>
              </a:ext>
            </a:extLst>
          </p:cNvPr>
          <p:cNvSpPr/>
          <p:nvPr/>
        </p:nvSpPr>
        <p:spPr>
          <a:xfrm>
            <a:off x="9859878" y="1777173"/>
            <a:ext cx="2251911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err="1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auto_create_schema</a:t>
            </a:r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TW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9A6663A-667D-4DD9-B263-D1953BC2DD68}"/>
              </a:ext>
            </a:extLst>
          </p:cNvPr>
          <p:cNvCxnSpPr>
            <a:cxnSpLocks/>
            <a:stCxn id="14" idx="4"/>
            <a:endCxn id="2" idx="0"/>
          </p:cNvCxnSpPr>
          <p:nvPr/>
        </p:nvCxnSpPr>
        <p:spPr>
          <a:xfrm flipH="1" flipV="1">
            <a:off x="6021307" y="2383758"/>
            <a:ext cx="4964527" cy="29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B38B66B-94A2-4ACA-8504-5FC3C6FB050C}"/>
              </a:ext>
            </a:extLst>
          </p:cNvPr>
          <p:cNvCxnSpPr>
            <a:cxnSpLocks/>
            <a:stCxn id="12" idx="4"/>
            <a:endCxn id="2" idx="0"/>
          </p:cNvCxnSpPr>
          <p:nvPr/>
        </p:nvCxnSpPr>
        <p:spPr>
          <a:xfrm flipH="1">
            <a:off x="6021307" y="1551074"/>
            <a:ext cx="2908139" cy="83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2E8CC6ED-0AC1-4D4D-A763-7E10BBFCA3B5}"/>
              </a:ext>
            </a:extLst>
          </p:cNvPr>
          <p:cNvSpPr/>
          <p:nvPr/>
        </p:nvSpPr>
        <p:spPr>
          <a:xfrm>
            <a:off x="162430" y="3073569"/>
            <a:ext cx="219978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schema_name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8E24535-95F6-4211-B1FE-AB9D31ADCDD6}"/>
              </a:ext>
            </a:extLst>
          </p:cNvPr>
          <p:cNvSpPr/>
          <p:nvPr/>
        </p:nvSpPr>
        <p:spPr>
          <a:xfrm>
            <a:off x="7902752" y="5547430"/>
            <a:ext cx="2199781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domain-domain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27B2B7C-5EB7-4D88-86E3-616E7358FFF9}"/>
              </a:ext>
            </a:extLst>
          </p:cNvPr>
          <p:cNvSpPr/>
          <p:nvPr/>
        </p:nvSpPr>
        <p:spPr>
          <a:xfrm>
            <a:off x="2592300" y="5494159"/>
            <a:ext cx="2199781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domain-</a:t>
            </a:r>
            <a:r>
              <a:rPr lang="en-US" altLang="zh-TW" dirty="0" err="1">
                <a:solidFill>
                  <a:schemeClr val="tx1"/>
                </a:solidFill>
              </a:rPr>
              <a:t>is_primary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AD52C68-C4E2-4903-9E13-0B3802ED5899}"/>
              </a:ext>
            </a:extLst>
          </p:cNvPr>
          <p:cNvCxnSpPr>
            <a:cxnSpLocks/>
            <a:stCxn id="44" idx="2"/>
            <a:endCxn id="19" idx="2"/>
          </p:cNvCxnSpPr>
          <p:nvPr/>
        </p:nvCxnSpPr>
        <p:spPr>
          <a:xfrm>
            <a:off x="6021307" y="4068612"/>
            <a:ext cx="1881445" cy="189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782FB2D-0B87-44B5-AF23-2650C70B2DED}"/>
              </a:ext>
            </a:extLst>
          </p:cNvPr>
          <p:cNvCxnSpPr>
            <a:cxnSpLocks/>
            <a:stCxn id="20" idx="6"/>
            <a:endCxn id="44" idx="2"/>
          </p:cNvCxnSpPr>
          <p:nvPr/>
        </p:nvCxnSpPr>
        <p:spPr>
          <a:xfrm flipV="1">
            <a:off x="4792081" y="4068612"/>
            <a:ext cx="1229226" cy="184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FA1C28F-0447-4083-81AA-78AA5D50BBF7}"/>
              </a:ext>
            </a:extLst>
          </p:cNvPr>
          <p:cNvCxnSpPr>
            <a:cxnSpLocks/>
            <a:stCxn id="18" idx="6"/>
            <a:endCxn id="2" idx="0"/>
          </p:cNvCxnSpPr>
          <p:nvPr/>
        </p:nvCxnSpPr>
        <p:spPr>
          <a:xfrm flipV="1">
            <a:off x="2362211" y="2383758"/>
            <a:ext cx="3659096" cy="110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F55B859-0C04-4B8F-A2BB-390D8A833E72}"/>
              </a:ext>
            </a:extLst>
          </p:cNvPr>
          <p:cNvSpPr/>
          <p:nvPr/>
        </p:nvSpPr>
        <p:spPr>
          <a:xfrm>
            <a:off x="5048754" y="337880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Domin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55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4648201" y="427522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RelationalProduct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168442" y="2131596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16643" y="29678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order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9250279" y="2069436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zh-TW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/>
              <a:t>IntegerField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6"/>
            <a:endCxn id="2" idx="0"/>
          </p:cNvCxnSpPr>
          <p:nvPr/>
        </p:nvCxnSpPr>
        <p:spPr>
          <a:xfrm>
            <a:off x="2009273" y="2550696"/>
            <a:ext cx="3611481" cy="172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5620754" y="1197142"/>
            <a:ext cx="0" cy="307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flipH="1">
            <a:off x="5620754" y="2519616"/>
            <a:ext cx="3629525" cy="175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0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956492D7-B904-4C3F-A1DD-B300FD408937}"/>
              </a:ext>
            </a:extLst>
          </p:cNvPr>
          <p:cNvSpPr txBox="1"/>
          <p:nvPr/>
        </p:nvSpPr>
        <p:spPr>
          <a:xfrm>
            <a:off x="469231" y="1686685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order</a:t>
            </a:r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orders.Order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models.CASCADE</a:t>
            </a:r>
            <a:r>
              <a:rPr lang="en-US" altLang="zh-TW" sz="2400" dirty="0"/>
              <a:t>, verbose_name = "</a:t>
            </a:r>
            <a:r>
              <a:rPr lang="zh-TW" altLang="en-US" sz="2400" dirty="0"/>
              <a:t>編號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4F00B8-1B2F-4E58-BDBB-E56E0D3A3B8A}"/>
              </a:ext>
            </a:extLst>
          </p:cNvPr>
          <p:cNvSpPr txBox="1"/>
          <p:nvPr/>
        </p:nvSpPr>
        <p:spPr>
          <a:xfrm>
            <a:off x="469231" y="2893770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number</a:t>
            </a:r>
          </a:p>
          <a:p>
            <a:r>
              <a:rPr lang="en-US" altLang="zh-TW" sz="2400" dirty="0"/>
              <a:t>IntegerField(default=1, verbose_name = "</a:t>
            </a:r>
            <a:r>
              <a:rPr lang="zh-TW" altLang="en-US" sz="2400" dirty="0"/>
              <a:t>數量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90DCC9-35F2-4DCE-8D09-85CEB45C30A4}"/>
              </a:ext>
            </a:extLst>
          </p:cNvPr>
          <p:cNvSpPr txBox="1"/>
          <p:nvPr/>
        </p:nvSpPr>
        <p:spPr>
          <a:xfrm>
            <a:off x="469231" y="47275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product</a:t>
            </a:r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products.Product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models.CASCADE</a:t>
            </a:r>
            <a:r>
              <a:rPr lang="en-US" altLang="zh-TW" sz="2400" dirty="0"/>
              <a:t>, verbose_name="</a:t>
            </a:r>
            <a:r>
              <a:rPr lang="zh-TW" altLang="en-US" sz="2400" dirty="0"/>
              <a:t>商品名稱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461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5123447" y="4491790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168442" y="2131596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username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2235860" y="463480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password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5322971" y="229609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email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6"/>
            <a:endCxn id="2" idx="0"/>
          </p:cNvCxnSpPr>
          <p:nvPr/>
        </p:nvCxnSpPr>
        <p:spPr>
          <a:xfrm>
            <a:off x="2009273" y="2550696"/>
            <a:ext cx="4086727" cy="194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3039971" y="1363841"/>
            <a:ext cx="3056029" cy="312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>
            <a:off x="6096000" y="1129969"/>
            <a:ext cx="0" cy="336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CC42B511-0288-4533-9804-F0DE22DB7474}"/>
              </a:ext>
            </a:extLst>
          </p:cNvPr>
          <p:cNvSpPr/>
          <p:nvPr/>
        </p:nvSpPr>
        <p:spPr>
          <a:xfrm>
            <a:off x="7902752" y="650714"/>
            <a:ext cx="2053388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first_name</a:t>
            </a:r>
            <a:endParaRPr lang="en-US" altLang="zh-TW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04B4263-A1A4-4604-AD21-54233E755580}"/>
              </a:ext>
            </a:extLst>
          </p:cNvPr>
          <p:cNvSpPr/>
          <p:nvPr/>
        </p:nvSpPr>
        <p:spPr>
          <a:xfrm>
            <a:off x="9859878" y="1777173"/>
            <a:ext cx="1867901" cy="77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last_name</a:t>
            </a:r>
            <a:endParaRPr lang="en-US" altLang="zh-TW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9A6663A-667D-4DD9-B263-D1953BC2DD68}"/>
              </a:ext>
            </a:extLst>
          </p:cNvPr>
          <p:cNvCxnSpPr>
            <a:cxnSpLocks/>
            <a:stCxn id="14" idx="4"/>
            <a:endCxn id="2" idx="0"/>
          </p:cNvCxnSpPr>
          <p:nvPr/>
        </p:nvCxnSpPr>
        <p:spPr>
          <a:xfrm flipH="1">
            <a:off x="6096000" y="2555211"/>
            <a:ext cx="4697829" cy="193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B38B66B-94A2-4ACA-8504-5FC3C6FB050C}"/>
              </a:ext>
            </a:extLst>
          </p:cNvPr>
          <p:cNvCxnSpPr>
            <a:cxnSpLocks/>
            <a:stCxn id="12" idx="4"/>
            <a:endCxn id="2" idx="0"/>
          </p:cNvCxnSpPr>
          <p:nvPr/>
        </p:nvCxnSpPr>
        <p:spPr>
          <a:xfrm flipH="1">
            <a:off x="6096000" y="1551074"/>
            <a:ext cx="2833446" cy="294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0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877F51-5400-444B-A4A7-FD14DD270CE2}"/>
              </a:ext>
            </a:extLst>
          </p:cNvPr>
          <p:cNvSpPr/>
          <p:nvPr/>
        </p:nvSpPr>
        <p:spPr>
          <a:xfrm>
            <a:off x="5450305" y="4235116"/>
            <a:ext cx="129138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327E68-6C17-4BD4-A7D3-D85BDA4DB2DC}"/>
              </a:ext>
            </a:extLst>
          </p:cNvPr>
          <p:cNvSpPr/>
          <p:nvPr/>
        </p:nvSpPr>
        <p:spPr>
          <a:xfrm>
            <a:off x="360948" y="3327735"/>
            <a:ext cx="1564105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sitename </a:t>
            </a:r>
            <a:r>
              <a:rPr lang="en-US" altLang="zh-TW" sz="1200" dirty="0">
                <a:solidFill>
                  <a:schemeClr val="bg1"/>
                </a:solidFill>
              </a:rPr>
              <a:t>CharField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E848085-8511-4A02-9A62-62A179889102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925053" y="3827046"/>
            <a:ext cx="4170947" cy="40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221EB73-717D-4BF4-A05C-AC3AC057B2A6}"/>
              </a:ext>
            </a:extLst>
          </p:cNvPr>
          <p:cNvSpPr/>
          <p:nvPr/>
        </p:nvSpPr>
        <p:spPr>
          <a:xfrm>
            <a:off x="461210" y="2131596"/>
            <a:ext cx="1363579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logo</a:t>
            </a:r>
          </a:p>
          <a:p>
            <a:pPr algn="ctr"/>
            <a:r>
              <a:rPr lang="en-US" altLang="zh-TW" sz="1200" dirty="0"/>
              <a:t>FileField</a:t>
            </a:r>
            <a:endParaRPr lang="zh-TW" altLang="en-US" sz="12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C70372C-0E50-4426-BF5B-35115BD66EB4}"/>
              </a:ext>
            </a:extLst>
          </p:cNvPr>
          <p:cNvCxnSpPr>
            <a:stCxn id="10" idx="6"/>
            <a:endCxn id="4" idx="0"/>
          </p:cNvCxnSpPr>
          <p:nvPr/>
        </p:nvCxnSpPr>
        <p:spPr>
          <a:xfrm>
            <a:off x="1824789" y="2550696"/>
            <a:ext cx="4271211" cy="168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6DF5F8C4-745E-4446-9021-1C0CA4CF52F5}"/>
              </a:ext>
            </a:extLst>
          </p:cNvPr>
          <p:cNvSpPr/>
          <p:nvPr/>
        </p:nvSpPr>
        <p:spPr>
          <a:xfrm>
            <a:off x="753980" y="1083846"/>
            <a:ext cx="177265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favicon</a:t>
            </a:r>
          </a:p>
          <a:p>
            <a:pPr algn="ctr"/>
            <a:r>
              <a:rPr lang="en-US" altLang="zh-TW" sz="1200" dirty="0"/>
              <a:t>FileField</a:t>
            </a:r>
            <a:endParaRPr lang="zh-TW" altLang="en-US" sz="12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BA13637-4B72-493B-901F-91A9BC9B528E}"/>
              </a:ext>
            </a:extLst>
          </p:cNvPr>
          <p:cNvCxnSpPr>
            <a:cxnSpLocks/>
            <a:stCxn id="15" idx="6"/>
            <a:endCxn id="4" idx="0"/>
          </p:cNvCxnSpPr>
          <p:nvPr/>
        </p:nvCxnSpPr>
        <p:spPr>
          <a:xfrm>
            <a:off x="2526632" y="1502946"/>
            <a:ext cx="3569368" cy="273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BBAB8BCE-53F0-4225-B111-0FFC4DEAB231}"/>
              </a:ext>
            </a:extLst>
          </p:cNvPr>
          <p:cNvSpPr/>
          <p:nvPr/>
        </p:nvSpPr>
        <p:spPr>
          <a:xfrm>
            <a:off x="2093496" y="339394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style</a:t>
            </a:r>
          </a:p>
          <a:p>
            <a:pPr algn="ctr"/>
            <a:r>
              <a:rPr lang="en-US" altLang="zh-TW" sz="1200" dirty="0"/>
              <a:t>FileField </a:t>
            </a:r>
            <a:endParaRPr lang="zh-TW" altLang="en-US" sz="12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60FDDEC-6835-4FDF-8340-1E1C27432A76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>
            <a:off x="2847475" y="1083846"/>
            <a:ext cx="3248525" cy="315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7D6C734E-7696-44AB-9D58-57992405BE30}"/>
              </a:ext>
            </a:extLst>
          </p:cNvPr>
          <p:cNvSpPr/>
          <p:nvPr/>
        </p:nvSpPr>
        <p:spPr>
          <a:xfrm>
            <a:off x="3717758" y="176718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home_type1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7A562DA-9779-42C0-9E74-E11D8859818D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>
            <a:off x="4471737" y="921170"/>
            <a:ext cx="1624263" cy="33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C6DC0708-852C-4C25-AF5C-F2D9DE231D36}"/>
              </a:ext>
            </a:extLst>
          </p:cNvPr>
          <p:cNvSpPr/>
          <p:nvPr/>
        </p:nvSpPr>
        <p:spPr>
          <a:xfrm>
            <a:off x="5342020" y="37103"/>
            <a:ext cx="1524000" cy="85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home_type2 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9647EE-62A3-4121-8D22-2374850E352B}"/>
              </a:ext>
            </a:extLst>
          </p:cNvPr>
          <p:cNvCxnSpPr>
            <a:stCxn id="32" idx="4"/>
            <a:endCxn id="4" idx="0"/>
          </p:cNvCxnSpPr>
          <p:nvPr/>
        </p:nvCxnSpPr>
        <p:spPr>
          <a:xfrm flipH="1">
            <a:off x="6096000" y="893723"/>
            <a:ext cx="8020" cy="334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55AA9198-C0D1-47DD-8A67-5DA77E8381AB}"/>
              </a:ext>
            </a:extLst>
          </p:cNvPr>
          <p:cNvSpPr/>
          <p:nvPr/>
        </p:nvSpPr>
        <p:spPr>
          <a:xfrm>
            <a:off x="7074569" y="37103"/>
            <a:ext cx="1604212" cy="102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home_type3 </a:t>
            </a:r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ACA0C31-91EF-4A21-8B80-D1A449B84CB6}"/>
              </a:ext>
            </a:extLst>
          </p:cNvPr>
          <p:cNvCxnSpPr>
            <a:stCxn id="37" idx="4"/>
            <a:endCxn id="4" idx="0"/>
          </p:cNvCxnSpPr>
          <p:nvPr/>
        </p:nvCxnSpPr>
        <p:spPr>
          <a:xfrm flipH="1">
            <a:off x="6096000" y="1063543"/>
            <a:ext cx="1780675" cy="317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67A1B13-B003-4AC0-B6E1-5E4A86223B7D}"/>
              </a:ext>
            </a:extLst>
          </p:cNvPr>
          <p:cNvSpPr/>
          <p:nvPr/>
        </p:nvSpPr>
        <p:spPr>
          <a:xfrm>
            <a:off x="9095877" y="279613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detail_template</a:t>
            </a:r>
            <a:r>
              <a:rPr lang="en-US" altLang="zh-TW" dirty="0"/>
              <a:t>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92700B2-8819-40D9-9F02-3B39DDB0AF19}"/>
              </a:ext>
            </a:extLst>
          </p:cNvPr>
          <p:cNvCxnSpPr>
            <a:cxnSpLocks/>
            <a:stCxn id="41" idx="3"/>
            <a:endCxn id="4" idx="0"/>
          </p:cNvCxnSpPr>
          <p:nvPr/>
        </p:nvCxnSpPr>
        <p:spPr>
          <a:xfrm flipH="1">
            <a:off x="6096000" y="1155735"/>
            <a:ext cx="3244205" cy="307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77D32630-229F-4BB4-8081-7525B8D8ECB5}"/>
              </a:ext>
            </a:extLst>
          </p:cNvPr>
          <p:cNvSpPr/>
          <p:nvPr/>
        </p:nvSpPr>
        <p:spPr>
          <a:xfrm>
            <a:off x="10414337" y="1300478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facebook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177404D-965D-4034-9682-2B9E340A52CA}"/>
              </a:ext>
            </a:extLst>
          </p:cNvPr>
          <p:cNvCxnSpPr>
            <a:cxnSpLocks/>
            <a:stCxn id="45" idx="2"/>
            <a:endCxn id="4" idx="0"/>
          </p:cNvCxnSpPr>
          <p:nvPr/>
        </p:nvCxnSpPr>
        <p:spPr>
          <a:xfrm flipH="1">
            <a:off x="6096000" y="1813699"/>
            <a:ext cx="4318337" cy="242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1BFF3F1-04C6-4FAA-AA9F-ACB8D1F33F3C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flipH="1">
            <a:off x="6096000" y="3126580"/>
            <a:ext cx="4365461" cy="110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AC3D863-9C13-4DC5-B2E5-BDE35B1D29B8}"/>
              </a:ext>
            </a:extLst>
          </p:cNvPr>
          <p:cNvSpPr/>
          <p:nvPr/>
        </p:nvSpPr>
        <p:spPr>
          <a:xfrm>
            <a:off x="10461461" y="2613359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instagram 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777BEB8-2E32-48EF-B01B-522FDF350711}"/>
              </a:ext>
            </a:extLst>
          </p:cNvPr>
          <p:cNvSpPr/>
          <p:nvPr/>
        </p:nvSpPr>
        <p:spPr>
          <a:xfrm>
            <a:off x="10367211" y="3890465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twitter  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845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sitename </a:t>
            </a:r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系統名稱</a:t>
            </a:r>
            <a:r>
              <a:rPr lang="en-US" altLang="zh-TW" sz="2400" dirty="0"/>
              <a:t>", default='', null=False,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blank= False)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462608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logo </a:t>
            </a:r>
          </a:p>
          <a:p>
            <a:r>
              <a:rPr lang="en-US" altLang="zh-TW" sz="2400" dirty="0"/>
              <a:t>FileField(verbose_name = “logo</a:t>
            </a:r>
            <a:r>
              <a:rPr lang="zh-TW" altLang="en-US" sz="2400" dirty="0"/>
              <a:t>圖片</a:t>
            </a:r>
            <a:r>
              <a:rPr lang="en-US" altLang="zh-TW" sz="2400" dirty="0"/>
              <a:t>“, null=True, blank=True,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=</a:t>
            </a:r>
            <a:r>
              <a:rPr lang="en-US" altLang="zh-TW" sz="2400" dirty="0" err="1"/>
              <a:t>helpers.upload_handle</a:t>
            </a:r>
            <a:r>
              <a:rPr lang="en-US" altLang="zh-TW" sz="2400" dirty="0"/>
              <a:t>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786047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favicon </a:t>
            </a:r>
            <a:endParaRPr lang="en-US" altLang="zh-TW" dirty="0"/>
          </a:p>
          <a:p>
            <a:r>
              <a:rPr lang="en-US" altLang="zh-TW" sz="2400" dirty="0"/>
              <a:t>FileField(Verbose_name = “icon</a:t>
            </a:r>
            <a:r>
              <a:rPr lang="zh-TW" altLang="en-US" sz="2400" dirty="0"/>
              <a:t>圖片</a:t>
            </a:r>
            <a:r>
              <a:rPr lang="en-US" altLang="zh-TW" sz="2400" dirty="0"/>
              <a:t>“, null=True, blank=True,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=</a:t>
            </a:r>
            <a:r>
              <a:rPr lang="en-US" altLang="zh-TW" sz="2400" dirty="0" err="1"/>
              <a:t>helpers.upload_handle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4109486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style</a:t>
            </a:r>
            <a:endParaRPr lang="en-US" altLang="zh-TW" dirty="0"/>
          </a:p>
          <a:p>
            <a:r>
              <a:rPr lang="en-US" altLang="zh-TW" sz="2400" dirty="0"/>
              <a:t>FileField(verbose_name = "CSS</a:t>
            </a:r>
            <a:r>
              <a:rPr lang="zh-TW" altLang="en-US" sz="2400" dirty="0"/>
              <a:t>樣式</a:t>
            </a:r>
            <a:r>
              <a:rPr lang="en-US" altLang="zh-TW" sz="2400" dirty="0"/>
              <a:t>“, null=True, blank=True,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=</a:t>
            </a:r>
            <a:r>
              <a:rPr lang="en-US" altLang="zh-TW" sz="2400" dirty="0" err="1"/>
              <a:t>helpers.upload_handle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30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home_type1  </a:t>
            </a:r>
          </a:p>
          <a:p>
            <a:r>
              <a:rPr lang="en-US" altLang="zh-TW" sz="2400" dirty="0"/>
              <a:t>ForeignKey('</a:t>
            </a:r>
            <a:r>
              <a:rPr lang="en-US" altLang="zh-TW" sz="2400" dirty="0" err="1"/>
              <a:t>products.ProductCategory</a:t>
            </a:r>
            <a:r>
              <a:rPr lang="en-US" altLang="zh-TW" sz="2400" dirty="0"/>
              <a:t>', verbose_name='</a:t>
            </a:r>
            <a:r>
              <a:rPr lang="zh-TW" altLang="en-US" sz="2400" dirty="0"/>
              <a:t>左上商品分類</a:t>
            </a:r>
            <a:r>
              <a:rPr lang="en-US" altLang="zh-TW" sz="2400" dirty="0"/>
              <a:t>', blank=True, null=True,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='home_type1_set')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3981177"/>
            <a:ext cx="1125353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detail_template</a:t>
            </a:r>
            <a:r>
              <a:rPr lang="en-US" altLang="zh-TW" sz="3200" dirty="0"/>
              <a:t> </a:t>
            </a:r>
            <a:endParaRPr lang="en-US" altLang="zh-TW" dirty="0"/>
          </a:p>
          <a:p>
            <a:r>
              <a:rPr lang="en-US" altLang="zh-TW" sz="2400" dirty="0"/>
              <a:t>CharField(Verbose_name = “</a:t>
            </a:r>
            <a:r>
              <a:rPr lang="zh-TW" altLang="en-US" sz="2400" dirty="0"/>
              <a:t>詳細頁面版型</a:t>
            </a:r>
            <a:r>
              <a:rPr lang="en-US" altLang="zh-TW" sz="2400" dirty="0"/>
              <a:t>“,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</a:t>
            </a:r>
          </a:p>
          <a:p>
            <a:r>
              <a:rPr lang="en-US" altLang="zh-TW" sz="2400" dirty="0"/>
              <a:t>        choices=(("Template-1", "</a:t>
            </a:r>
            <a:r>
              <a:rPr lang="zh-TW" altLang="en-US" sz="2400" dirty="0"/>
              <a:t>版型一</a:t>
            </a:r>
            <a:r>
              <a:rPr lang="en-US" altLang="zh-TW" sz="2400" dirty="0"/>
              <a:t>"),("Template-2", "</a:t>
            </a:r>
            <a:r>
              <a:rPr lang="zh-TW" altLang="en-US" sz="2400" dirty="0"/>
              <a:t>版型二</a:t>
            </a:r>
            <a:r>
              <a:rPr lang="en-US" altLang="zh-TW" sz="2400" dirty="0"/>
              <a:t>")), </a:t>
            </a:r>
          </a:p>
          <a:p>
            <a:r>
              <a:rPr lang="en-US" altLang="zh-TW" sz="2400" dirty="0"/>
              <a:t>        default="Template-1")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EF2B0C-161D-4D80-830E-517EF2952029}"/>
              </a:ext>
            </a:extLst>
          </p:cNvPr>
          <p:cNvSpPr txBox="1"/>
          <p:nvPr/>
        </p:nvSpPr>
        <p:spPr>
          <a:xfrm>
            <a:off x="469231" y="1398454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home_type2  </a:t>
            </a:r>
          </a:p>
          <a:p>
            <a:r>
              <a:rPr lang="en-US" altLang="zh-TW" sz="2400" dirty="0"/>
              <a:t>ForeignKey('</a:t>
            </a:r>
            <a:r>
              <a:rPr lang="en-US" altLang="zh-TW" sz="2400" dirty="0" err="1"/>
              <a:t>products.ProductCategory</a:t>
            </a:r>
            <a:r>
              <a:rPr lang="en-US" altLang="zh-TW" sz="2400" dirty="0"/>
              <a:t>', verbose_name='</a:t>
            </a:r>
            <a:r>
              <a:rPr lang="zh-TW" altLang="en-US" sz="2400" dirty="0"/>
              <a:t>左下商品分類</a:t>
            </a:r>
            <a:r>
              <a:rPr lang="en-US" altLang="zh-TW" sz="2400" dirty="0"/>
              <a:t>', blank=True, null=True,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='home_type2_set')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147F1B-6192-4813-82A4-78EE3A43FC4A}"/>
              </a:ext>
            </a:extLst>
          </p:cNvPr>
          <p:cNvSpPr txBox="1"/>
          <p:nvPr/>
        </p:nvSpPr>
        <p:spPr>
          <a:xfrm>
            <a:off x="469231" y="272717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home_type3  </a:t>
            </a:r>
          </a:p>
          <a:p>
            <a:r>
              <a:rPr lang="en-US" altLang="zh-TW" sz="2400" dirty="0"/>
              <a:t>ForeignKey('</a:t>
            </a:r>
            <a:r>
              <a:rPr lang="en-US" altLang="zh-TW" sz="2400" dirty="0" err="1"/>
              <a:t>products.ProductCategory</a:t>
            </a:r>
            <a:r>
              <a:rPr lang="en-US" altLang="zh-TW" sz="2400" dirty="0"/>
              <a:t>', verbose_name='</a:t>
            </a:r>
            <a:r>
              <a:rPr lang="zh-TW" altLang="en-US" sz="2400" dirty="0"/>
              <a:t>右側商品分類</a:t>
            </a:r>
            <a:r>
              <a:rPr lang="en-US" altLang="zh-TW" sz="2400" dirty="0"/>
              <a:t>', blank=True, null=True,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='home_type3_set')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871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facebook </a:t>
            </a:r>
          </a:p>
          <a:p>
            <a:r>
              <a:rPr lang="en-US" altLang="zh-TW" sz="2400" dirty="0"/>
              <a:t>CharField(verbose_name='Facebook </a:t>
            </a:r>
            <a:r>
              <a:rPr lang="zh-TW" altLang="en-US" sz="2400" dirty="0"/>
              <a:t>連結</a:t>
            </a:r>
            <a:r>
              <a:rPr lang="en-US" altLang="zh-TW" sz="2400" dirty="0"/>
              <a:t>', default='', null=True,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blank=True)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F1947A-7B85-4D8C-BF67-90F76EAFCE9A}"/>
              </a:ext>
            </a:extLst>
          </p:cNvPr>
          <p:cNvSpPr txBox="1"/>
          <p:nvPr/>
        </p:nvSpPr>
        <p:spPr>
          <a:xfrm>
            <a:off x="469231" y="1393167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instagram </a:t>
            </a:r>
          </a:p>
          <a:p>
            <a:r>
              <a:rPr lang="en-US" altLang="zh-TW" sz="2400" dirty="0"/>
              <a:t>CharField(verbose_name='instagram </a:t>
            </a:r>
            <a:r>
              <a:rPr lang="zh-TW" altLang="en-US" sz="2400" dirty="0"/>
              <a:t>連結</a:t>
            </a:r>
            <a:r>
              <a:rPr lang="en-US" altLang="zh-TW" sz="2400" dirty="0"/>
              <a:t>', default='', null=True,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blank=True)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5E92F5-01B1-4F5B-83A0-0438B28C8ACB}"/>
              </a:ext>
            </a:extLst>
          </p:cNvPr>
          <p:cNvSpPr txBox="1"/>
          <p:nvPr/>
        </p:nvSpPr>
        <p:spPr>
          <a:xfrm>
            <a:off x="469231" y="2713871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twitter  </a:t>
            </a:r>
          </a:p>
          <a:p>
            <a:r>
              <a:rPr lang="en-US" altLang="zh-TW" sz="2400" dirty="0"/>
              <a:t>CharField(verbose_name='twitter </a:t>
            </a:r>
            <a:r>
              <a:rPr lang="zh-TW" altLang="en-US" sz="2400" dirty="0"/>
              <a:t>連結</a:t>
            </a:r>
            <a:r>
              <a:rPr lang="en-US" altLang="zh-TW" sz="2400" dirty="0"/>
              <a:t>', default='', null=True,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blank=True)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94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name</a:t>
            </a:r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租戶名稱</a:t>
            </a:r>
            <a:r>
              <a:rPr lang="en-US" altLang="zh-TW" sz="2400" dirty="0"/>
              <a:t>",</a:t>
            </a:r>
            <a:r>
              <a:rPr lang="zh-TW" altLang="en-US" sz="2400" dirty="0"/>
              <a:t>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093276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paid_until</a:t>
            </a:r>
            <a:r>
              <a:rPr lang="en-US" altLang="zh-TW" sz="3200" dirty="0"/>
              <a:t> </a:t>
            </a:r>
          </a:p>
          <a:p>
            <a:r>
              <a:rPr lang="en-US" altLang="zh-TW" sz="2400" dirty="0"/>
              <a:t>DateTimeField(verbose_name = "</a:t>
            </a:r>
            <a:r>
              <a:rPr lang="zh-TW" altLang="en-US" sz="2400" dirty="0"/>
              <a:t>截止日期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047383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on_trial</a:t>
            </a:r>
            <a:endParaRPr lang="en-US" altLang="zh-TW" sz="3200" dirty="0"/>
          </a:p>
          <a:p>
            <a:r>
              <a:rPr lang="en-US" altLang="zh-TW" sz="2400" dirty="0" err="1"/>
              <a:t>BooleanField</a:t>
            </a:r>
            <a:r>
              <a:rPr lang="en-US" altLang="zh-TW" sz="2400" dirty="0"/>
              <a:t> (verbose_name = "</a:t>
            </a:r>
            <a:r>
              <a:rPr lang="zh-TW" altLang="en-US" sz="2400" dirty="0"/>
              <a:t>正在試用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3001490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created_on</a:t>
            </a:r>
            <a:endParaRPr lang="en-US" altLang="zh-TW" sz="3200" dirty="0"/>
          </a:p>
          <a:p>
            <a:r>
              <a:rPr lang="en-US" altLang="zh-TW" sz="2400" dirty="0"/>
              <a:t>DateTimeField(verbose_name = "</a:t>
            </a:r>
            <a:r>
              <a:rPr lang="zh-TW" altLang="en-US" sz="2400" dirty="0"/>
              <a:t>加入日期</a:t>
            </a:r>
            <a:r>
              <a:rPr lang="en-US" altLang="zh-TW" sz="2400" dirty="0"/>
              <a:t>",</a:t>
            </a:r>
            <a:r>
              <a:rPr lang="zh-TW" altLang="en-US" sz="2400" dirty="0"/>
              <a:t> 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True) 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0CF74-33BF-4ADB-8006-45A551E9830C}"/>
              </a:ext>
            </a:extLst>
          </p:cNvPr>
          <p:cNvSpPr txBox="1"/>
          <p:nvPr/>
        </p:nvSpPr>
        <p:spPr>
          <a:xfrm>
            <a:off x="469231" y="3955597"/>
            <a:ext cx="11253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auto_create_schema</a:t>
            </a:r>
            <a:r>
              <a:rPr lang="zh-TW" altLang="en-US" sz="3200" dirty="0"/>
              <a:t> </a:t>
            </a:r>
            <a:r>
              <a:rPr lang="en-US" altLang="zh-TW" sz="3200" dirty="0"/>
              <a:t>=</a:t>
            </a:r>
            <a:r>
              <a:rPr lang="zh-TW" altLang="en-US" sz="3200" dirty="0"/>
              <a:t> </a:t>
            </a:r>
            <a:r>
              <a:rPr lang="en-US" altLang="zh-TW" sz="3200" dirty="0"/>
              <a:t>True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527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877F51-5400-444B-A4A7-FD14DD270CE2}"/>
              </a:ext>
            </a:extLst>
          </p:cNvPr>
          <p:cNvSpPr/>
          <p:nvPr/>
        </p:nvSpPr>
        <p:spPr>
          <a:xfrm>
            <a:off x="5450305" y="4235116"/>
            <a:ext cx="129138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327E68-6C17-4BD4-A7D3-D85BDA4DB2DC}"/>
              </a:ext>
            </a:extLst>
          </p:cNvPr>
          <p:cNvSpPr/>
          <p:nvPr/>
        </p:nvSpPr>
        <p:spPr>
          <a:xfrm>
            <a:off x="360948" y="3327735"/>
            <a:ext cx="1564105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/>
              <a:t>product Number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AutoField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E848085-8511-4A02-9A62-62A179889102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925053" y="3827046"/>
            <a:ext cx="4170947" cy="40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221EB73-717D-4BF4-A05C-AC3AC057B2A6}"/>
              </a:ext>
            </a:extLst>
          </p:cNvPr>
          <p:cNvSpPr/>
          <p:nvPr/>
        </p:nvSpPr>
        <p:spPr>
          <a:xfrm>
            <a:off x="461210" y="2131596"/>
            <a:ext cx="1363579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</a:p>
          <a:p>
            <a:pPr algn="ctr"/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C70372C-0E50-4426-BF5B-35115BD66EB4}"/>
              </a:ext>
            </a:extLst>
          </p:cNvPr>
          <p:cNvCxnSpPr>
            <a:stCxn id="10" idx="6"/>
            <a:endCxn id="4" idx="0"/>
          </p:cNvCxnSpPr>
          <p:nvPr/>
        </p:nvCxnSpPr>
        <p:spPr>
          <a:xfrm>
            <a:off x="1824789" y="2550696"/>
            <a:ext cx="4271211" cy="168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6DF5F8C4-745E-4446-9021-1C0CA4CF52F5}"/>
              </a:ext>
            </a:extLst>
          </p:cNvPr>
          <p:cNvSpPr/>
          <p:nvPr/>
        </p:nvSpPr>
        <p:spPr>
          <a:xfrm>
            <a:off x="753980" y="1083846"/>
            <a:ext cx="177265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description</a:t>
            </a:r>
          </a:p>
          <a:p>
            <a:pPr algn="ctr"/>
            <a:r>
              <a:rPr lang="en-US" altLang="zh-TW" sz="1200" dirty="0"/>
              <a:t>TextField</a:t>
            </a:r>
            <a:endParaRPr lang="zh-TW" altLang="en-US" sz="12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BA13637-4B72-493B-901F-91A9BC9B528E}"/>
              </a:ext>
            </a:extLst>
          </p:cNvPr>
          <p:cNvCxnSpPr>
            <a:cxnSpLocks/>
            <a:stCxn id="15" idx="6"/>
            <a:endCxn id="4" idx="0"/>
          </p:cNvCxnSpPr>
          <p:nvPr/>
        </p:nvCxnSpPr>
        <p:spPr>
          <a:xfrm>
            <a:off x="2526632" y="1502946"/>
            <a:ext cx="3569368" cy="273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BBAB8BCE-53F0-4225-B111-0FFC4DEAB231}"/>
              </a:ext>
            </a:extLst>
          </p:cNvPr>
          <p:cNvSpPr/>
          <p:nvPr/>
        </p:nvSpPr>
        <p:spPr>
          <a:xfrm>
            <a:off x="2093496" y="339394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price</a:t>
            </a:r>
          </a:p>
          <a:p>
            <a:pPr algn="ctr"/>
            <a:r>
              <a:rPr lang="en-US" altLang="zh-TW" sz="1200" dirty="0"/>
              <a:t>DecimalField </a:t>
            </a:r>
            <a:endParaRPr lang="zh-TW" altLang="en-US" sz="12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60FDDEC-6835-4FDF-8340-1E1C27432A76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>
            <a:off x="2847475" y="1083846"/>
            <a:ext cx="3248525" cy="315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7D6C734E-7696-44AB-9D58-57992405BE30}"/>
              </a:ext>
            </a:extLst>
          </p:cNvPr>
          <p:cNvSpPr/>
          <p:nvPr/>
        </p:nvSpPr>
        <p:spPr>
          <a:xfrm>
            <a:off x="3717758" y="176718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category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7A562DA-9779-42C0-9E74-E11D8859818D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>
            <a:off x="4471737" y="921170"/>
            <a:ext cx="1624263" cy="33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C6DC0708-852C-4C25-AF5C-F2D9DE231D36}"/>
              </a:ext>
            </a:extLst>
          </p:cNvPr>
          <p:cNvSpPr/>
          <p:nvPr/>
        </p:nvSpPr>
        <p:spPr>
          <a:xfrm>
            <a:off x="5342020" y="37103"/>
            <a:ext cx="1524000" cy="85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inventory</a:t>
            </a:r>
          </a:p>
          <a:p>
            <a:pPr algn="ctr"/>
            <a:r>
              <a:rPr lang="en-US" altLang="zh-TW" sz="1200" dirty="0"/>
              <a:t>IntegerField</a:t>
            </a:r>
            <a:endParaRPr lang="zh-TW" alt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9647EE-62A3-4121-8D22-2374850E352B}"/>
              </a:ext>
            </a:extLst>
          </p:cNvPr>
          <p:cNvCxnSpPr>
            <a:stCxn id="32" idx="4"/>
            <a:endCxn id="4" idx="0"/>
          </p:cNvCxnSpPr>
          <p:nvPr/>
        </p:nvCxnSpPr>
        <p:spPr>
          <a:xfrm flipH="1">
            <a:off x="6096000" y="893723"/>
            <a:ext cx="8020" cy="334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55AA9198-C0D1-47DD-8A67-5DA77E8381AB}"/>
              </a:ext>
            </a:extLst>
          </p:cNvPr>
          <p:cNvSpPr/>
          <p:nvPr/>
        </p:nvSpPr>
        <p:spPr>
          <a:xfrm>
            <a:off x="7074569" y="37103"/>
            <a:ext cx="1604212" cy="102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date Published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ACA0C31-91EF-4A21-8B80-D1A449B84CB6}"/>
              </a:ext>
            </a:extLst>
          </p:cNvPr>
          <p:cNvCxnSpPr>
            <a:stCxn id="37" idx="4"/>
            <a:endCxn id="4" idx="0"/>
          </p:cNvCxnSpPr>
          <p:nvPr/>
        </p:nvCxnSpPr>
        <p:spPr>
          <a:xfrm flipH="1">
            <a:off x="6096000" y="1063543"/>
            <a:ext cx="1780675" cy="317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67A1B13-B003-4AC0-B6E1-5E4A86223B7D}"/>
              </a:ext>
            </a:extLst>
          </p:cNvPr>
          <p:cNvSpPr/>
          <p:nvPr/>
        </p:nvSpPr>
        <p:spPr>
          <a:xfrm>
            <a:off x="9095877" y="279613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created Date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92700B2-8819-40D9-9F02-3B39DDB0AF19}"/>
              </a:ext>
            </a:extLst>
          </p:cNvPr>
          <p:cNvCxnSpPr>
            <a:cxnSpLocks/>
            <a:stCxn id="41" idx="3"/>
            <a:endCxn id="4" idx="0"/>
          </p:cNvCxnSpPr>
          <p:nvPr/>
        </p:nvCxnSpPr>
        <p:spPr>
          <a:xfrm flipH="1">
            <a:off x="6096000" y="1155735"/>
            <a:ext cx="3244205" cy="307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77D32630-229F-4BB4-8081-7525B8D8ECB5}"/>
              </a:ext>
            </a:extLst>
          </p:cNvPr>
          <p:cNvSpPr/>
          <p:nvPr/>
        </p:nvSpPr>
        <p:spPr>
          <a:xfrm>
            <a:off x="10414337" y="1300478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updated Date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177404D-965D-4034-9682-2B9E340A52CA}"/>
              </a:ext>
            </a:extLst>
          </p:cNvPr>
          <p:cNvCxnSpPr>
            <a:cxnSpLocks/>
            <a:stCxn id="45" idx="2"/>
            <a:endCxn id="4" idx="0"/>
          </p:cNvCxnSpPr>
          <p:nvPr/>
        </p:nvCxnSpPr>
        <p:spPr>
          <a:xfrm flipH="1">
            <a:off x="6096000" y="1813699"/>
            <a:ext cx="4318337" cy="242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434D17DA-8DE0-4CCF-9146-1C72603BE636}"/>
              </a:ext>
            </a:extLst>
          </p:cNvPr>
          <p:cNvSpPr/>
          <p:nvPr/>
        </p:nvSpPr>
        <p:spPr>
          <a:xfrm>
            <a:off x="10461461" y="2931196"/>
            <a:ext cx="1574131" cy="9956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</a:t>
            </a:r>
          </a:p>
          <a:p>
            <a:pPr algn="ctr"/>
            <a:r>
              <a:rPr lang="en-US" altLang="zh-TW" sz="1200" dirty="0"/>
              <a:t>ImageField</a:t>
            </a:r>
            <a:endParaRPr lang="zh-TW" altLang="en-US" sz="1200" dirty="0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1BFF3F1-04C6-4FAA-AA9F-ACB8D1F33F3C}"/>
              </a:ext>
            </a:extLst>
          </p:cNvPr>
          <p:cNvCxnSpPr>
            <a:stCxn id="50" idx="2"/>
            <a:endCxn id="4" idx="0"/>
          </p:cNvCxnSpPr>
          <p:nvPr/>
        </p:nvCxnSpPr>
        <p:spPr>
          <a:xfrm flipH="1">
            <a:off x="6096000" y="3429000"/>
            <a:ext cx="4365461" cy="80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2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u="sng" dirty="0"/>
              <a:t>product Number</a:t>
            </a:r>
          </a:p>
          <a:p>
            <a:r>
              <a:rPr lang="en-US" altLang="zh-TW" sz="2400" dirty="0"/>
              <a:t>AutoField(primary_key = True, unique = True, verbose_name = "</a:t>
            </a:r>
            <a:r>
              <a:rPr lang="zh-TW" altLang="en-US" sz="2400" dirty="0"/>
              <a:t>商品編號</a:t>
            </a:r>
            <a:r>
              <a:rPr lang="en-US" altLang="zh-TW" sz="2400" dirty="0"/>
              <a:t>",  </a:t>
            </a:r>
          </a:p>
          <a:p>
            <a:r>
              <a:rPr lang="en-US" altLang="zh-TW" sz="2400" dirty="0"/>
              <a:t>db_index = True)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462608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name</a:t>
            </a:r>
          </a:p>
          <a:p>
            <a:r>
              <a:rPr lang="en-US" altLang="zh-TW" sz="2400" dirty="0"/>
              <a:t>CharField(null = False, blank = False, max_length = 50, verbose_name = "</a:t>
            </a:r>
            <a:r>
              <a:rPr lang="zh-TW" altLang="en-US" sz="2400" dirty="0"/>
              <a:t>商品名稱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416715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description</a:t>
            </a:r>
            <a:endParaRPr lang="en-US" altLang="zh-TW" dirty="0"/>
          </a:p>
          <a:p>
            <a:r>
              <a:rPr lang="en-US" altLang="zh-TW" sz="2400" dirty="0"/>
              <a:t>TextField(null = False, blank = True, default = "</a:t>
            </a:r>
            <a:r>
              <a:rPr lang="zh-TW" altLang="en-US" sz="2400" dirty="0"/>
              <a:t>暫無資料</a:t>
            </a:r>
            <a:r>
              <a:rPr lang="en-US" altLang="zh-TW" sz="2400" dirty="0"/>
              <a:t>",  max_length = 500,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商品介紹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3740154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price</a:t>
            </a:r>
            <a:endParaRPr lang="en-US" altLang="zh-TW" dirty="0"/>
          </a:p>
          <a:p>
            <a:r>
              <a:rPr lang="en-US" altLang="zh-TW" sz="2400" dirty="0"/>
              <a:t>DecimalField(null = False, blank = False, verbose_name = "</a:t>
            </a:r>
            <a:r>
              <a:rPr lang="zh-TW" altLang="en-US" sz="2400" dirty="0"/>
              <a:t>價格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0CF74-33BF-4ADB-8006-45A551E9830C}"/>
              </a:ext>
            </a:extLst>
          </p:cNvPr>
          <p:cNvSpPr txBox="1"/>
          <p:nvPr/>
        </p:nvSpPr>
        <p:spPr>
          <a:xfrm>
            <a:off x="469231" y="4694261"/>
            <a:ext cx="1125353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category</a:t>
            </a:r>
            <a:endParaRPr lang="en-US" altLang="zh-TW" dirty="0"/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product.ProductCategory</a:t>
            </a:r>
            <a:r>
              <a:rPr lang="en-US" altLang="zh-TW" sz="2400" dirty="0"/>
              <a:t>", blank = False, null = False, </a:t>
            </a:r>
          </a:p>
          <a:p>
            <a:r>
              <a:rPr lang="en-US" altLang="zh-TW" sz="2400" dirty="0" err="1"/>
              <a:t>on_delete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verbose_name = "</a:t>
            </a:r>
            <a:r>
              <a:rPr lang="zh-TW" altLang="en-US" sz="2400" dirty="0"/>
              <a:t>商品類別</a:t>
            </a:r>
            <a:r>
              <a:rPr lang="en-US" altLang="zh-TW" sz="2400" dirty="0"/>
              <a:t>", </a:t>
            </a:r>
          </a:p>
          <a:p>
            <a:r>
              <a:rPr lang="en-US" altLang="zh-TW" sz="2400" dirty="0" err="1"/>
              <a:t>related_name</a:t>
            </a:r>
            <a:r>
              <a:rPr lang="en-US" altLang="zh-TW" sz="2400" dirty="0"/>
              <a:t> = "</a:t>
            </a:r>
            <a:r>
              <a:rPr lang="en-US" altLang="zh-TW" sz="2400" dirty="0" err="1"/>
              <a:t>product_set</a:t>
            </a:r>
            <a:r>
              <a:rPr lang="en-US" altLang="zh-TW" sz="2400" dirty="0"/>
              <a:t>")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843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inventory</a:t>
            </a:r>
          </a:p>
          <a:p>
            <a:r>
              <a:rPr lang="en-US" altLang="zh-TW" sz="2400" dirty="0"/>
              <a:t>IntegerField(null = False, blank = False, default = 0, verbose_name = "</a:t>
            </a:r>
            <a:r>
              <a:rPr lang="zh-TW" altLang="en-US" sz="2400" dirty="0"/>
              <a:t>商品庫存量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093276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date Published</a:t>
            </a:r>
          </a:p>
          <a:p>
            <a:r>
              <a:rPr lang="en-US" altLang="zh-TW" sz="2400" dirty="0"/>
              <a:t>DateTimeField(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True, verbose_name = "</a:t>
            </a:r>
            <a:r>
              <a:rPr lang="zh-TW" altLang="en-US" sz="2400" dirty="0"/>
              <a:t>上架日期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047383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created Date</a:t>
            </a:r>
          </a:p>
          <a:p>
            <a:r>
              <a:rPr lang="en-US" altLang="zh-TW" sz="2400" dirty="0"/>
              <a:t>DateTimeField(auto_now_add = True, verbose_name = "</a:t>
            </a:r>
            <a:r>
              <a:rPr lang="zh-TW" altLang="en-US" sz="2400" dirty="0"/>
              <a:t>創建日期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3001490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updated Date</a:t>
            </a:r>
            <a:endParaRPr lang="en-US" altLang="zh-TW" dirty="0"/>
          </a:p>
          <a:p>
            <a:r>
              <a:rPr lang="en-US" altLang="zh-TW" sz="2400" dirty="0"/>
              <a:t>DateTimeField(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True, verbose_name = "</a:t>
            </a:r>
            <a:r>
              <a:rPr lang="zh-TW" altLang="en-US" sz="2400" dirty="0"/>
              <a:t>最後更新日期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0CF74-33BF-4ADB-8006-45A551E9830C}"/>
              </a:ext>
            </a:extLst>
          </p:cNvPr>
          <p:cNvSpPr txBox="1"/>
          <p:nvPr/>
        </p:nvSpPr>
        <p:spPr>
          <a:xfrm>
            <a:off x="469231" y="3955597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image</a:t>
            </a:r>
          </a:p>
          <a:p>
            <a:r>
              <a:rPr lang="en-US" altLang="zh-TW" sz="2400" dirty="0"/>
              <a:t>ImageField(null = False, blank = False,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upload_handle</a:t>
            </a:r>
            <a:r>
              <a:rPr lang="en-US" altLang="zh-TW" sz="2400" dirty="0"/>
              <a:t>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704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4648201" y="427522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ProductCategory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645694" y="2131596"/>
            <a:ext cx="1363579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</a:p>
          <a:p>
            <a:pPr algn="ctr"/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D4CA461-878F-44DB-AE27-A6FE6565511C}"/>
              </a:ext>
            </a:extLst>
          </p:cNvPr>
          <p:cNvSpPr/>
          <p:nvPr/>
        </p:nvSpPr>
        <p:spPr>
          <a:xfrm>
            <a:off x="2129588" y="872293"/>
            <a:ext cx="176864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description</a:t>
            </a:r>
          </a:p>
          <a:p>
            <a:pPr algn="ctr"/>
            <a:r>
              <a:rPr lang="en-US" altLang="zh-TW" sz="1200" dirty="0"/>
              <a:t>TextField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16643" y="29678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created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DE57E41-B37F-4E44-BB46-01C217BBF762}"/>
              </a:ext>
            </a:extLst>
          </p:cNvPr>
          <p:cNvSpPr/>
          <p:nvPr/>
        </p:nvSpPr>
        <p:spPr>
          <a:xfrm>
            <a:off x="7230980" y="746962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modified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9250279" y="2069436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altLang="zh-TW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/>
              <a:t>ImageField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stCxn id="3" idx="6"/>
            <a:endCxn id="2" idx="0"/>
          </p:cNvCxnSpPr>
          <p:nvPr/>
        </p:nvCxnSpPr>
        <p:spPr>
          <a:xfrm>
            <a:off x="2009273" y="2550696"/>
            <a:ext cx="3611481" cy="172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23B0A7E-897A-4CCC-AE5C-B423EFD60A12}"/>
              </a:ext>
            </a:extLst>
          </p:cNvPr>
          <p:cNvCxnSpPr>
            <a:stCxn id="4" idx="4"/>
            <a:endCxn id="2" idx="0"/>
          </p:cNvCxnSpPr>
          <p:nvPr/>
        </p:nvCxnSpPr>
        <p:spPr>
          <a:xfrm>
            <a:off x="3013909" y="1710493"/>
            <a:ext cx="2606845" cy="256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5620754" y="1197142"/>
            <a:ext cx="0" cy="307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EC1A67F-56B4-4D5C-9A07-83308E443856}"/>
              </a:ext>
            </a:extLst>
          </p:cNvPr>
          <p:cNvCxnSpPr>
            <a:stCxn id="6" idx="4"/>
            <a:endCxn id="2" idx="0"/>
          </p:cNvCxnSpPr>
          <p:nvPr/>
        </p:nvCxnSpPr>
        <p:spPr>
          <a:xfrm flipH="1">
            <a:off x="5620754" y="1647323"/>
            <a:ext cx="2414337" cy="262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flipH="1">
            <a:off x="5620754" y="2519616"/>
            <a:ext cx="3629525" cy="175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286302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name</a:t>
            </a:r>
          </a:p>
          <a:p>
            <a:r>
              <a:rPr lang="en-US" altLang="zh-TW" sz="2400" dirty="0"/>
              <a:t>CharField(null = False, blank = False, max_length = 50, verbose_name = "</a:t>
            </a:r>
            <a:r>
              <a:rPr lang="zh-TW" altLang="en-US" sz="2400" dirty="0"/>
              <a:t>商品分類名稱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124040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description</a:t>
            </a:r>
            <a:endParaRPr lang="en-US" altLang="zh-TW" dirty="0"/>
          </a:p>
          <a:p>
            <a:r>
              <a:rPr lang="en-US" altLang="zh-TW" sz="2400" dirty="0"/>
              <a:t>TextField(null = False, blank = True, default = "</a:t>
            </a:r>
            <a:r>
              <a:rPr lang="zh-TW" altLang="en-US" sz="2400" dirty="0"/>
              <a:t>暫無資料</a:t>
            </a:r>
            <a:r>
              <a:rPr lang="en-US" altLang="zh-TW" sz="2400" dirty="0"/>
              <a:t>",  max_length = 500,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商品分類描述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6492D7-B904-4C3F-A1DD-B300FD408937}"/>
              </a:ext>
            </a:extLst>
          </p:cNvPr>
          <p:cNvSpPr txBox="1"/>
          <p:nvPr/>
        </p:nvSpPr>
        <p:spPr>
          <a:xfrm>
            <a:off x="469231" y="2573485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create</a:t>
            </a:r>
          </a:p>
          <a:p>
            <a:r>
              <a:rPr lang="en-US" altLang="zh-TW" sz="2400" dirty="0"/>
              <a:t>DateTimeField(auto_now_add = True, verbose_name = "</a:t>
            </a:r>
            <a:r>
              <a:rPr lang="zh-TW" altLang="en-US" sz="2400" dirty="0"/>
              <a:t>創建日期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6CB391-AA23-464C-89B1-361C2859EE99}"/>
              </a:ext>
            </a:extLst>
          </p:cNvPr>
          <p:cNvSpPr txBox="1"/>
          <p:nvPr/>
        </p:nvSpPr>
        <p:spPr>
          <a:xfrm>
            <a:off x="469231" y="3633873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updated Date</a:t>
            </a:r>
            <a:endParaRPr lang="en-US" altLang="zh-TW" dirty="0"/>
          </a:p>
          <a:p>
            <a:r>
              <a:rPr lang="en-US" altLang="zh-TW" sz="2400" dirty="0"/>
              <a:t>DateTimeField(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True, verbose_name = "</a:t>
            </a:r>
            <a:r>
              <a:rPr lang="zh-TW" altLang="en-US" sz="2400" dirty="0"/>
              <a:t>最後更新日期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4F00B8-1B2F-4E58-BDBB-E56E0D3A3B8A}"/>
              </a:ext>
            </a:extLst>
          </p:cNvPr>
          <p:cNvSpPr txBox="1"/>
          <p:nvPr/>
        </p:nvSpPr>
        <p:spPr>
          <a:xfrm>
            <a:off x="469231" y="4694261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image</a:t>
            </a:r>
          </a:p>
          <a:p>
            <a:r>
              <a:rPr lang="en-US" altLang="zh-TW" sz="2400" dirty="0"/>
              <a:t>ImageField(null = False, blank = False,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upload_handle</a:t>
            </a:r>
            <a:r>
              <a:rPr lang="en-US" altLang="zh-TW" sz="2400" dirty="0"/>
              <a:t>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433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4648201" y="427522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ProductImage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168442" y="2131596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description</a:t>
            </a:r>
          </a:p>
          <a:p>
            <a:pPr algn="ctr"/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D4CA461-878F-44DB-AE27-A6FE6565511C}"/>
              </a:ext>
            </a:extLst>
          </p:cNvPr>
          <p:cNvSpPr/>
          <p:nvPr/>
        </p:nvSpPr>
        <p:spPr>
          <a:xfrm>
            <a:off x="2129588" y="872293"/>
            <a:ext cx="176864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16643" y="29678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order</a:t>
            </a:r>
          </a:p>
          <a:p>
            <a:pPr algn="ctr"/>
            <a:r>
              <a:rPr lang="en-US" altLang="zh-TW" sz="1200" dirty="0"/>
              <a:t>PositiveIntegerField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9250279" y="2069436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altLang="zh-TW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/>
              <a:t>ImageField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6"/>
            <a:endCxn id="2" idx="0"/>
          </p:cNvCxnSpPr>
          <p:nvPr/>
        </p:nvCxnSpPr>
        <p:spPr>
          <a:xfrm>
            <a:off x="2009273" y="2550696"/>
            <a:ext cx="3611481" cy="172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23B0A7E-897A-4CCC-AE5C-B423EFD60A12}"/>
              </a:ext>
            </a:extLst>
          </p:cNvPr>
          <p:cNvCxnSpPr>
            <a:stCxn id="4" idx="4"/>
            <a:endCxn id="2" idx="0"/>
          </p:cNvCxnSpPr>
          <p:nvPr/>
        </p:nvCxnSpPr>
        <p:spPr>
          <a:xfrm>
            <a:off x="3013909" y="1710493"/>
            <a:ext cx="2606845" cy="256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5620754" y="1197142"/>
            <a:ext cx="0" cy="307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flipH="1">
            <a:off x="5620754" y="2519616"/>
            <a:ext cx="3629525" cy="175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0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286302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description</a:t>
            </a:r>
          </a:p>
          <a:p>
            <a:r>
              <a:rPr lang="en-US" altLang="zh-TW" sz="2400" dirty="0"/>
              <a:t>CharField(null = False, blank = True, default = "</a:t>
            </a:r>
            <a:r>
              <a:rPr lang="zh-TW" altLang="en-US" sz="2400" dirty="0"/>
              <a:t>暫無資料</a:t>
            </a:r>
            <a:r>
              <a:rPr lang="en-US" altLang="zh-TW" sz="2400" dirty="0"/>
              <a:t>",  max_length = 500,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圖片描述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6492D7-B904-4C3F-A1DD-B300FD408937}"/>
              </a:ext>
            </a:extLst>
          </p:cNvPr>
          <p:cNvSpPr txBox="1"/>
          <p:nvPr/>
        </p:nvSpPr>
        <p:spPr>
          <a:xfrm>
            <a:off x="469231" y="3389807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order</a:t>
            </a:r>
          </a:p>
          <a:p>
            <a:r>
              <a:rPr lang="en-US" altLang="zh-TW" sz="2400" dirty="0"/>
              <a:t>PositiveIntegerField(null=True, blank=True, verbose_name = "</a:t>
            </a:r>
            <a:r>
              <a:rPr lang="zh-TW" altLang="en-US" sz="2400" dirty="0"/>
              <a:t>編號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4F00B8-1B2F-4E58-BDBB-E56E0D3A3B8A}"/>
              </a:ext>
            </a:extLst>
          </p:cNvPr>
          <p:cNvSpPr txBox="1"/>
          <p:nvPr/>
        </p:nvSpPr>
        <p:spPr>
          <a:xfrm>
            <a:off x="469231" y="4694261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image</a:t>
            </a:r>
          </a:p>
          <a:p>
            <a:r>
              <a:rPr lang="en-US" altLang="zh-TW" sz="2400" dirty="0"/>
              <a:t>ImageField(null = False, blank = False,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upload_handle</a:t>
            </a:r>
            <a:r>
              <a:rPr lang="en-US" altLang="zh-TW" sz="2400" dirty="0"/>
              <a:t>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90DCC9-35F2-4DCE-8D09-85CEB45C30A4}"/>
              </a:ext>
            </a:extLst>
          </p:cNvPr>
          <p:cNvSpPr txBox="1"/>
          <p:nvPr/>
        </p:nvSpPr>
        <p:spPr>
          <a:xfrm>
            <a:off x="469231" y="1716022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product</a:t>
            </a:r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products.Product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models.CASCADE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product_image_set</a:t>
            </a:r>
            <a:r>
              <a:rPr lang="en-US" altLang="zh-TW" sz="2400" dirty="0"/>
              <a:t>", verbose_name = "</a:t>
            </a:r>
            <a:r>
              <a:rPr lang="zh-TW" altLang="en-US" sz="2400" dirty="0"/>
              <a:t>商品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073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1098</Words>
  <Application>Microsoft Office PowerPoint</Application>
  <PresentationFormat>寬螢幕</PresentationFormat>
  <Paragraphs>171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林楷勝</dc:creator>
  <cp:lastModifiedBy>林楷勝</cp:lastModifiedBy>
  <cp:revision>30</cp:revision>
  <dcterms:created xsi:type="dcterms:W3CDTF">2023-05-23T07:10:15Z</dcterms:created>
  <dcterms:modified xsi:type="dcterms:W3CDTF">2023-05-24T16:25:35Z</dcterms:modified>
</cp:coreProperties>
</file>