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420BB6D-3D76-4C13-ABBD-F607F5BF0BC5}">
  <a:tblStyle styleId="{1420BB6D-3D76-4C13-ABBD-F607F5BF0BC5}"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slide" Target="slides/slide5.xml"/><Relationship Id="rId10" Type="http://schemas.openxmlformats.org/officeDocument/2006/relationships/slide" Target="slides/slide4.xml"/><Relationship Id="rId12" Type="http://schemas.openxmlformats.org/officeDocument/2006/relationships/slide" Target="slides/slide6.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15f677003e_1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15f677003e_1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15f677003e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15f677003e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315f677003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315f677003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15f677003e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315f677003e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315f677003e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315f677003e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15f677003e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15f677003e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3.png"/><Relationship Id="rId4" Type="http://schemas.openxmlformats.org/officeDocument/2006/relationships/image" Target="../media/image8.png"/><Relationship Id="rId5" Type="http://schemas.openxmlformats.org/officeDocument/2006/relationships/image" Target="../media/image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b="1" lang="zh-CN"/>
              <a:t>Survey on NLP Techniques for Fake News Detection</a:t>
            </a:r>
            <a:endParaRPr b="1"/>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SzPts val="935"/>
              <a:buNone/>
            </a:pPr>
            <a:r>
              <a:rPr lang="zh-CN" sz="2400"/>
              <a:t>Team B: Yang Lu, Junyuan Quan, Haijiao Tao, </a:t>
            </a:r>
            <a:r>
              <a:rPr lang="zh-CN" sz="2400"/>
              <a:t>Mingwei Zhu</a:t>
            </a:r>
            <a:endParaRPr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59" name="Shape 59"/>
        <p:cNvGrpSpPr/>
        <p:nvPr/>
      </p:nvGrpSpPr>
      <p:grpSpPr>
        <a:xfrm>
          <a:off x="0" y="0"/>
          <a:ext cx="0" cy="0"/>
          <a:chOff x="0" y="0"/>
          <a:chExt cx="0" cy="0"/>
        </a:xfrm>
      </p:grpSpPr>
      <p:sp>
        <p:nvSpPr>
          <p:cNvPr id="60" name="Google Shape;60;p14"/>
          <p:cNvSpPr txBox="1"/>
          <p:nvPr/>
        </p:nvSpPr>
        <p:spPr>
          <a:xfrm>
            <a:off x="217875" y="554925"/>
            <a:ext cx="3921000" cy="5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000">
                <a:solidFill>
                  <a:schemeClr val="dk1"/>
                </a:solidFill>
              </a:rPr>
              <a:t>Introduction and Motivation</a:t>
            </a:r>
            <a:endParaRPr b="1" sz="2000">
              <a:solidFill>
                <a:schemeClr val="dk1"/>
              </a:solidFill>
            </a:endParaRPr>
          </a:p>
        </p:txBody>
      </p:sp>
      <p:pic>
        <p:nvPicPr>
          <p:cNvPr id="61" name="Google Shape;61;p14"/>
          <p:cNvPicPr preferRelativeResize="0"/>
          <p:nvPr/>
        </p:nvPicPr>
        <p:blipFill>
          <a:blip r:embed="rId4">
            <a:alphaModFix/>
          </a:blip>
          <a:stretch>
            <a:fillRect/>
          </a:stretch>
        </p:blipFill>
        <p:spPr>
          <a:xfrm>
            <a:off x="5376950" y="692550"/>
            <a:ext cx="3340800" cy="1879200"/>
          </a:xfrm>
          <a:prstGeom prst="rect">
            <a:avLst/>
          </a:prstGeom>
          <a:noFill/>
          <a:ln>
            <a:noFill/>
          </a:ln>
        </p:spPr>
      </p:pic>
      <p:sp>
        <p:nvSpPr>
          <p:cNvPr id="62" name="Google Shape;62;p14"/>
          <p:cNvSpPr txBox="1"/>
          <p:nvPr/>
        </p:nvSpPr>
        <p:spPr>
          <a:xfrm>
            <a:off x="295575" y="1224900"/>
            <a:ext cx="4435200" cy="3034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zh-CN" sz="1700">
                <a:solidFill>
                  <a:schemeClr val="dk2"/>
                </a:solidFill>
              </a:rPr>
              <a:t>Introduction</a:t>
            </a:r>
            <a:endParaRPr b="1" sz="1700">
              <a:solidFill>
                <a:schemeClr val="dk2"/>
              </a:solidFill>
            </a:endParaRPr>
          </a:p>
          <a:p>
            <a:pPr indent="0" lvl="0" marL="0" rtl="0" algn="l">
              <a:spcBef>
                <a:spcPts val="0"/>
              </a:spcBef>
              <a:spcAft>
                <a:spcPts val="0"/>
              </a:spcAft>
              <a:buNone/>
            </a:pPr>
            <a:r>
              <a:rPr lang="zh-CN">
                <a:solidFill>
                  <a:schemeClr val="dk2"/>
                </a:solidFill>
              </a:rPr>
              <a:t>Fake news threatens social trust, security, and mental health, making its detection more critical than ever. Our project use NLP to refine existing methods and develop innovative solutions for identifying misinformation on socially significant topics.</a:t>
            </a:r>
            <a:endParaRPr>
              <a:solidFill>
                <a:schemeClr val="dk2"/>
              </a:solidFill>
            </a:endParaRPr>
          </a:p>
          <a:p>
            <a:pPr indent="0" lvl="0" marL="0" rtl="0" algn="l">
              <a:spcBef>
                <a:spcPts val="0"/>
              </a:spcBef>
              <a:spcAft>
                <a:spcPts val="0"/>
              </a:spcAft>
              <a:buClr>
                <a:schemeClr val="dk1"/>
              </a:buClr>
              <a:buSzPts val="1100"/>
              <a:buFont typeface="Arial"/>
              <a:buNone/>
            </a:pPr>
            <a:r>
              <a:t/>
            </a:r>
            <a:endParaRPr sz="1700">
              <a:solidFill>
                <a:schemeClr val="dk2"/>
              </a:solidFill>
            </a:endParaRPr>
          </a:p>
          <a:p>
            <a:pPr indent="0" lvl="0" marL="0" rtl="0" algn="l">
              <a:spcBef>
                <a:spcPts val="0"/>
              </a:spcBef>
              <a:spcAft>
                <a:spcPts val="0"/>
              </a:spcAft>
              <a:buClr>
                <a:schemeClr val="dk1"/>
              </a:buClr>
              <a:buSzPts val="1100"/>
              <a:buFont typeface="Arial"/>
              <a:buNone/>
            </a:pPr>
            <a:r>
              <a:rPr b="1" lang="zh-CN" sz="1700">
                <a:solidFill>
                  <a:schemeClr val="dk2"/>
                </a:solidFill>
              </a:rPr>
              <a:t>Motivation</a:t>
            </a:r>
            <a:endParaRPr b="1" sz="1700">
              <a:solidFill>
                <a:schemeClr val="dk2"/>
              </a:solidFill>
            </a:endParaRPr>
          </a:p>
          <a:p>
            <a:pPr indent="0" lvl="0" marL="0" rtl="0" algn="l">
              <a:spcBef>
                <a:spcPts val="0"/>
              </a:spcBef>
              <a:spcAft>
                <a:spcPts val="0"/>
              </a:spcAft>
              <a:buNone/>
            </a:pPr>
            <a:r>
              <a:rPr lang="zh-CN">
                <a:solidFill>
                  <a:schemeClr val="dk2"/>
                </a:solidFill>
              </a:rPr>
              <a:t>By applying NLP techniques like Transformer and BERT, this project aims to reduce misinformation, enhance public trust, and promote social harmony while driving innovation in fake news detection.</a:t>
            </a:r>
            <a:endParaRPr>
              <a:solidFill>
                <a:schemeClr val="dk2"/>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66" name="Shape 66"/>
        <p:cNvGrpSpPr/>
        <p:nvPr/>
      </p:nvGrpSpPr>
      <p:grpSpPr>
        <a:xfrm>
          <a:off x="0" y="0"/>
          <a:ext cx="0" cy="0"/>
          <a:chOff x="0" y="0"/>
          <a:chExt cx="0" cy="0"/>
        </a:xfrm>
      </p:grpSpPr>
      <p:sp>
        <p:nvSpPr>
          <p:cNvPr id="67" name="Google Shape;67;p15"/>
          <p:cNvSpPr txBox="1"/>
          <p:nvPr/>
        </p:nvSpPr>
        <p:spPr>
          <a:xfrm>
            <a:off x="217875" y="554925"/>
            <a:ext cx="3921000" cy="5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000">
                <a:solidFill>
                  <a:schemeClr val="dk1"/>
                </a:solidFill>
              </a:rPr>
              <a:t>Methodology</a:t>
            </a:r>
            <a:endParaRPr b="1" sz="2000">
              <a:solidFill>
                <a:schemeClr val="dk1"/>
              </a:solidFill>
            </a:endParaRPr>
          </a:p>
        </p:txBody>
      </p:sp>
      <p:sp>
        <p:nvSpPr>
          <p:cNvPr id="68" name="Google Shape;68;p15"/>
          <p:cNvSpPr txBox="1"/>
          <p:nvPr/>
        </p:nvSpPr>
        <p:spPr>
          <a:xfrm>
            <a:off x="433775" y="1215300"/>
            <a:ext cx="3921000" cy="1356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b="1" lang="zh-CN" sz="1800">
                <a:solidFill>
                  <a:schemeClr val="dk2"/>
                </a:solidFill>
              </a:rPr>
              <a:t>Dataset (</a:t>
            </a:r>
            <a:r>
              <a:rPr b="1" lang="zh-CN" sz="1500">
                <a:solidFill>
                  <a:schemeClr val="dk2"/>
                </a:solidFill>
              </a:rPr>
              <a:t>LIAR - Fake News)</a:t>
            </a:r>
            <a:endParaRPr b="1" sz="1500">
              <a:solidFill>
                <a:schemeClr val="dk2"/>
              </a:solidFill>
            </a:endParaRPr>
          </a:p>
          <a:p>
            <a:pPr indent="0" lvl="0" marL="457200" rtl="0" algn="l">
              <a:spcBef>
                <a:spcPts val="0"/>
              </a:spcBef>
              <a:spcAft>
                <a:spcPts val="0"/>
              </a:spcAft>
              <a:buNone/>
            </a:pPr>
            <a:r>
              <a:rPr lang="zh-CN" sz="1500">
                <a:solidFill>
                  <a:schemeClr val="dk2"/>
                </a:solidFill>
              </a:rPr>
              <a:t>More than 10,240 labeled </a:t>
            </a:r>
            <a:r>
              <a:rPr lang="zh-CN" sz="1500">
                <a:solidFill>
                  <a:schemeClr val="dk2"/>
                </a:solidFill>
              </a:rPr>
              <a:t>articals </a:t>
            </a:r>
            <a:endParaRPr b="1" sz="1800">
              <a:solidFill>
                <a:schemeClr val="dk2"/>
              </a:solidFill>
            </a:endParaRPr>
          </a:p>
        </p:txBody>
      </p:sp>
      <p:sp>
        <p:nvSpPr>
          <p:cNvPr id="69" name="Google Shape;69;p15"/>
          <p:cNvSpPr txBox="1"/>
          <p:nvPr/>
        </p:nvSpPr>
        <p:spPr>
          <a:xfrm>
            <a:off x="433775" y="3357800"/>
            <a:ext cx="3921000" cy="1552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b="1" lang="zh-CN" sz="1800">
                <a:solidFill>
                  <a:schemeClr val="dk2"/>
                </a:solidFill>
              </a:rPr>
              <a:t>Model</a:t>
            </a:r>
            <a:endParaRPr b="1" sz="1500">
              <a:solidFill>
                <a:schemeClr val="dk2"/>
              </a:solidFill>
            </a:endParaRPr>
          </a:p>
          <a:p>
            <a:pPr indent="0" lvl="0" marL="457200" rtl="0" algn="l">
              <a:spcBef>
                <a:spcPts val="0"/>
              </a:spcBef>
              <a:spcAft>
                <a:spcPts val="0"/>
              </a:spcAft>
              <a:buNone/>
            </a:pPr>
            <a:r>
              <a:rPr lang="zh-CN" sz="1500">
                <a:solidFill>
                  <a:schemeClr val="dk2"/>
                </a:solidFill>
              </a:rPr>
              <a:t>Preprocessing </a:t>
            </a:r>
            <a:endParaRPr sz="1500">
              <a:solidFill>
                <a:schemeClr val="dk2"/>
              </a:solidFill>
            </a:endParaRPr>
          </a:p>
          <a:p>
            <a:pPr indent="0" lvl="0" marL="457200" rtl="0" algn="l">
              <a:spcBef>
                <a:spcPts val="0"/>
              </a:spcBef>
              <a:spcAft>
                <a:spcPts val="0"/>
              </a:spcAft>
              <a:buNone/>
            </a:pPr>
            <a:r>
              <a:rPr lang="zh-CN" sz="1500">
                <a:solidFill>
                  <a:schemeClr val="dk2"/>
                </a:solidFill>
              </a:rPr>
              <a:t>NBOW</a:t>
            </a:r>
            <a:endParaRPr sz="1500">
              <a:solidFill>
                <a:schemeClr val="dk2"/>
              </a:solidFill>
            </a:endParaRPr>
          </a:p>
          <a:p>
            <a:pPr indent="0" lvl="0" marL="457200" rtl="0" algn="l">
              <a:spcBef>
                <a:spcPts val="0"/>
              </a:spcBef>
              <a:spcAft>
                <a:spcPts val="0"/>
              </a:spcAft>
              <a:buNone/>
            </a:pPr>
            <a:r>
              <a:rPr lang="zh-CN" sz="1500">
                <a:solidFill>
                  <a:schemeClr val="dk2"/>
                </a:solidFill>
              </a:rPr>
              <a:t>Decoder-Only Transformer</a:t>
            </a:r>
            <a:endParaRPr sz="1500">
              <a:solidFill>
                <a:schemeClr val="dk2"/>
              </a:solidFill>
            </a:endParaRPr>
          </a:p>
          <a:p>
            <a:pPr indent="0" lvl="0" marL="457200" rtl="0" algn="l">
              <a:spcBef>
                <a:spcPts val="0"/>
              </a:spcBef>
              <a:spcAft>
                <a:spcPts val="0"/>
              </a:spcAft>
              <a:buNone/>
            </a:pPr>
            <a:r>
              <a:rPr lang="zh-CN" sz="1500">
                <a:solidFill>
                  <a:schemeClr val="dk2"/>
                </a:solidFill>
              </a:rPr>
              <a:t>BERT</a:t>
            </a:r>
            <a:endParaRPr sz="1500">
              <a:solidFill>
                <a:schemeClr val="dk2"/>
              </a:solidFill>
            </a:endParaRPr>
          </a:p>
        </p:txBody>
      </p:sp>
      <p:sp>
        <p:nvSpPr>
          <p:cNvPr id="70" name="Google Shape;70;p15"/>
          <p:cNvSpPr txBox="1"/>
          <p:nvPr/>
        </p:nvSpPr>
        <p:spPr>
          <a:xfrm>
            <a:off x="433775" y="2148600"/>
            <a:ext cx="5503500" cy="9759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b="1" lang="zh-CN" sz="1800">
                <a:solidFill>
                  <a:schemeClr val="dk2"/>
                </a:solidFill>
              </a:rPr>
              <a:t>Feature Engineering</a:t>
            </a:r>
            <a:endParaRPr b="1" sz="1800">
              <a:solidFill>
                <a:schemeClr val="dk2"/>
              </a:solidFill>
            </a:endParaRPr>
          </a:p>
          <a:p>
            <a:pPr indent="0" lvl="0" marL="0" rtl="0" algn="l">
              <a:spcBef>
                <a:spcPts val="0"/>
              </a:spcBef>
              <a:spcAft>
                <a:spcPts val="0"/>
              </a:spcAft>
              <a:buNone/>
            </a:pPr>
            <a:r>
              <a:rPr b="1" lang="zh-CN" sz="1800">
                <a:solidFill>
                  <a:schemeClr val="dk2"/>
                </a:solidFill>
              </a:rPr>
              <a:t>	</a:t>
            </a:r>
            <a:r>
              <a:rPr lang="zh-CN" sz="1500">
                <a:solidFill>
                  <a:schemeClr val="dk2"/>
                </a:solidFill>
              </a:rPr>
              <a:t>True ← True, Mostly-True, Half-True</a:t>
            </a:r>
            <a:endParaRPr sz="1500">
              <a:solidFill>
                <a:schemeClr val="dk2"/>
              </a:solidFill>
            </a:endParaRPr>
          </a:p>
          <a:p>
            <a:pPr indent="0" lvl="0" marL="0" rtl="0" algn="l">
              <a:spcBef>
                <a:spcPts val="0"/>
              </a:spcBef>
              <a:spcAft>
                <a:spcPts val="0"/>
              </a:spcAft>
              <a:buClr>
                <a:schemeClr val="dk1"/>
              </a:buClr>
              <a:buSzPts val="1100"/>
              <a:buFont typeface="Arial"/>
              <a:buNone/>
            </a:pPr>
            <a:r>
              <a:rPr lang="zh-CN" sz="1500">
                <a:solidFill>
                  <a:schemeClr val="dk2"/>
                </a:solidFill>
              </a:rPr>
              <a:t>	False ← False, Barely-False, Pants-Fire</a:t>
            </a:r>
            <a:endParaRPr sz="1500">
              <a:solidFill>
                <a:schemeClr val="dk2"/>
              </a:solidFill>
            </a:endParaRPr>
          </a:p>
        </p:txBody>
      </p:sp>
      <p:pic>
        <p:nvPicPr>
          <p:cNvPr id="71" name="Google Shape;71;p15"/>
          <p:cNvPicPr preferRelativeResize="0"/>
          <p:nvPr/>
        </p:nvPicPr>
        <p:blipFill>
          <a:blip r:embed="rId4">
            <a:alphaModFix/>
          </a:blip>
          <a:stretch>
            <a:fillRect/>
          </a:stretch>
        </p:blipFill>
        <p:spPr>
          <a:xfrm>
            <a:off x="5036675" y="427925"/>
            <a:ext cx="2901926" cy="2105141"/>
          </a:xfrm>
          <a:prstGeom prst="rect">
            <a:avLst/>
          </a:prstGeom>
          <a:noFill/>
          <a:ln>
            <a:noFill/>
          </a:ln>
        </p:spPr>
      </p:pic>
      <p:pic>
        <p:nvPicPr>
          <p:cNvPr id="72" name="Google Shape;72;p15"/>
          <p:cNvPicPr preferRelativeResize="0"/>
          <p:nvPr/>
        </p:nvPicPr>
        <p:blipFill>
          <a:blip r:embed="rId5">
            <a:alphaModFix/>
          </a:blip>
          <a:stretch>
            <a:fillRect/>
          </a:stretch>
        </p:blipFill>
        <p:spPr>
          <a:xfrm>
            <a:off x="5036675" y="2677377"/>
            <a:ext cx="2901926" cy="228168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76" name="Shape 76"/>
        <p:cNvGrpSpPr/>
        <p:nvPr/>
      </p:nvGrpSpPr>
      <p:grpSpPr>
        <a:xfrm>
          <a:off x="0" y="0"/>
          <a:ext cx="0" cy="0"/>
          <a:chOff x="0" y="0"/>
          <a:chExt cx="0" cy="0"/>
        </a:xfrm>
      </p:grpSpPr>
      <p:sp>
        <p:nvSpPr>
          <p:cNvPr id="77" name="Google Shape;77;p16"/>
          <p:cNvSpPr txBox="1"/>
          <p:nvPr/>
        </p:nvSpPr>
        <p:spPr>
          <a:xfrm>
            <a:off x="217875" y="554925"/>
            <a:ext cx="3921000" cy="5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000">
                <a:solidFill>
                  <a:schemeClr val="dk1"/>
                </a:solidFill>
              </a:rPr>
              <a:t>Experiments and Results</a:t>
            </a:r>
            <a:endParaRPr b="1" sz="2000">
              <a:solidFill>
                <a:schemeClr val="dk1"/>
              </a:solidFill>
            </a:endParaRPr>
          </a:p>
        </p:txBody>
      </p:sp>
      <p:graphicFrame>
        <p:nvGraphicFramePr>
          <p:cNvPr id="78" name="Google Shape;78;p16"/>
          <p:cNvGraphicFramePr/>
          <p:nvPr/>
        </p:nvGraphicFramePr>
        <p:xfrm>
          <a:off x="952500" y="1512575"/>
          <a:ext cx="3000000" cy="3000000"/>
        </p:xfrm>
        <a:graphic>
          <a:graphicData uri="http://schemas.openxmlformats.org/drawingml/2006/table">
            <a:tbl>
              <a:tblPr>
                <a:noFill/>
                <a:tableStyleId>{1420BB6D-3D76-4C13-ABBD-F607F5BF0BC5}</a:tableStyleId>
              </a:tblPr>
              <a:tblGrid>
                <a:gridCol w="3619500"/>
                <a:gridCol w="3619500"/>
              </a:tblGrid>
              <a:tr h="381000">
                <a:tc>
                  <a:txBody>
                    <a:bodyPr/>
                    <a:lstStyle/>
                    <a:p>
                      <a:pPr indent="0" lvl="0" marL="0" rtl="0" algn="l">
                        <a:spcBef>
                          <a:spcPts val="0"/>
                        </a:spcBef>
                        <a:spcAft>
                          <a:spcPts val="0"/>
                        </a:spcAft>
                        <a:buNone/>
                      </a:pPr>
                      <a:r>
                        <a:rPr lang="zh-CN"/>
                        <a:t>Model</a:t>
                      </a:r>
                      <a:endParaRPr/>
                    </a:p>
                  </a:txBody>
                  <a:tcPr marT="91425" marB="91425" marR="91425" marL="91425"/>
                </a:tc>
                <a:tc>
                  <a:txBody>
                    <a:bodyPr/>
                    <a:lstStyle/>
                    <a:p>
                      <a:pPr indent="0" lvl="0" marL="0" rtl="0" algn="l">
                        <a:spcBef>
                          <a:spcPts val="0"/>
                        </a:spcBef>
                        <a:spcAft>
                          <a:spcPts val="0"/>
                        </a:spcAft>
                        <a:buNone/>
                      </a:pPr>
                      <a:r>
                        <a:rPr lang="zh-CN"/>
                        <a:t>Accuracy</a:t>
                      </a:r>
                      <a:endParaRPr/>
                    </a:p>
                  </a:txBody>
                  <a:tcPr marT="91425" marB="91425" marR="91425" marL="91425"/>
                </a:tc>
              </a:tr>
              <a:tr h="381000">
                <a:tc>
                  <a:txBody>
                    <a:bodyPr/>
                    <a:lstStyle/>
                    <a:p>
                      <a:pPr indent="0" lvl="0" marL="0" rtl="0" algn="l">
                        <a:spcBef>
                          <a:spcPts val="0"/>
                        </a:spcBef>
                        <a:spcAft>
                          <a:spcPts val="0"/>
                        </a:spcAft>
                        <a:buNone/>
                      </a:pPr>
                      <a:r>
                        <a:rPr lang="zh-CN"/>
                        <a:t>Logistic</a:t>
                      </a:r>
                      <a:endParaRPr/>
                    </a:p>
                  </a:txBody>
                  <a:tcPr marT="91425" marB="91425" marR="91425" marL="91425"/>
                </a:tc>
                <a:tc>
                  <a:txBody>
                    <a:bodyPr/>
                    <a:lstStyle/>
                    <a:p>
                      <a:pPr indent="0" lvl="0" marL="0" rtl="0" algn="l">
                        <a:spcBef>
                          <a:spcPts val="0"/>
                        </a:spcBef>
                        <a:spcAft>
                          <a:spcPts val="0"/>
                        </a:spcAft>
                        <a:buNone/>
                      </a:pPr>
                      <a:r>
                        <a:rPr lang="zh-CN"/>
                        <a:t>27% </a:t>
                      </a:r>
                      <a:r>
                        <a:rPr lang="zh-CN">
                          <a:solidFill>
                            <a:schemeClr val="dk1"/>
                          </a:solidFill>
                        </a:rPr>
                        <a:t>→ </a:t>
                      </a:r>
                      <a:r>
                        <a:rPr lang="zh-CN"/>
                        <a:t>64%</a:t>
                      </a:r>
                      <a:endParaRPr/>
                    </a:p>
                  </a:txBody>
                  <a:tcPr marT="91425" marB="91425" marR="91425" marL="91425"/>
                </a:tc>
              </a:tr>
              <a:tr h="381000">
                <a:tc>
                  <a:txBody>
                    <a:bodyPr/>
                    <a:lstStyle/>
                    <a:p>
                      <a:pPr indent="0" lvl="0" marL="0" rtl="0" algn="l">
                        <a:spcBef>
                          <a:spcPts val="0"/>
                        </a:spcBef>
                        <a:spcAft>
                          <a:spcPts val="0"/>
                        </a:spcAft>
                        <a:buNone/>
                      </a:pPr>
                      <a:r>
                        <a:rPr lang="zh-CN"/>
                        <a:t>SVM</a:t>
                      </a:r>
                      <a:endParaRPr/>
                    </a:p>
                  </a:txBody>
                  <a:tcPr marT="91425" marB="91425" marR="91425" marL="91425"/>
                </a:tc>
                <a:tc>
                  <a:txBody>
                    <a:bodyPr/>
                    <a:lstStyle/>
                    <a:p>
                      <a:pPr indent="0" lvl="0" marL="0" rtl="0" algn="l">
                        <a:spcBef>
                          <a:spcPts val="0"/>
                        </a:spcBef>
                        <a:spcAft>
                          <a:spcPts val="0"/>
                        </a:spcAft>
                        <a:buNone/>
                      </a:pPr>
                      <a:r>
                        <a:rPr lang="zh-CN"/>
                        <a:t>26% </a:t>
                      </a:r>
                      <a:r>
                        <a:rPr lang="zh-CN">
                          <a:solidFill>
                            <a:schemeClr val="dk1"/>
                          </a:solidFill>
                        </a:rPr>
                        <a:t>→ </a:t>
                      </a:r>
                      <a:r>
                        <a:rPr lang="zh-CN"/>
                        <a:t>62%</a:t>
                      </a:r>
                      <a:endParaRPr/>
                    </a:p>
                  </a:txBody>
                  <a:tcPr marT="91425" marB="91425" marR="91425" marL="91425"/>
                </a:tc>
              </a:tr>
              <a:tr h="381000">
                <a:tc>
                  <a:txBody>
                    <a:bodyPr/>
                    <a:lstStyle/>
                    <a:p>
                      <a:pPr indent="0" lvl="0" marL="0" rtl="0" algn="l">
                        <a:spcBef>
                          <a:spcPts val="0"/>
                        </a:spcBef>
                        <a:spcAft>
                          <a:spcPts val="0"/>
                        </a:spcAft>
                        <a:buNone/>
                      </a:pPr>
                      <a:r>
                        <a:rPr lang="zh-CN"/>
                        <a:t>Naive Bayes</a:t>
                      </a:r>
                      <a:endParaRPr/>
                    </a:p>
                  </a:txBody>
                  <a:tcPr marT="91425" marB="91425" marR="91425" marL="91425"/>
                </a:tc>
                <a:tc>
                  <a:txBody>
                    <a:bodyPr/>
                    <a:lstStyle/>
                    <a:p>
                      <a:pPr indent="0" lvl="0" marL="0" rtl="0" algn="l">
                        <a:spcBef>
                          <a:spcPts val="0"/>
                        </a:spcBef>
                        <a:spcAft>
                          <a:spcPts val="0"/>
                        </a:spcAft>
                        <a:buNone/>
                      </a:pPr>
                      <a:r>
                        <a:rPr lang="zh-CN"/>
                        <a:t>27% </a:t>
                      </a:r>
                      <a:r>
                        <a:rPr lang="zh-CN">
                          <a:solidFill>
                            <a:schemeClr val="dk1"/>
                          </a:solidFill>
                        </a:rPr>
                        <a:t>→ </a:t>
                      </a:r>
                      <a:r>
                        <a:rPr lang="zh-CN"/>
                        <a:t>56%</a:t>
                      </a:r>
                      <a:endParaRPr/>
                    </a:p>
                  </a:txBody>
                  <a:tcPr marT="91425" marB="91425" marR="91425" marL="91425"/>
                </a:tc>
              </a:tr>
              <a:tr h="381000">
                <a:tc>
                  <a:txBody>
                    <a:bodyPr/>
                    <a:lstStyle/>
                    <a:p>
                      <a:pPr indent="0" lvl="0" marL="0" rtl="0" algn="l">
                        <a:spcBef>
                          <a:spcPts val="0"/>
                        </a:spcBef>
                        <a:spcAft>
                          <a:spcPts val="0"/>
                        </a:spcAft>
                        <a:buNone/>
                      </a:pPr>
                      <a:r>
                        <a:rPr lang="zh-CN"/>
                        <a:t>BERT</a:t>
                      </a:r>
                      <a:endParaRPr/>
                    </a:p>
                  </a:txBody>
                  <a:tcPr marT="91425" marB="91425" marR="91425" marL="91425"/>
                </a:tc>
                <a:tc>
                  <a:txBody>
                    <a:bodyPr/>
                    <a:lstStyle/>
                    <a:p>
                      <a:pPr indent="0" lvl="0" marL="0" rtl="0" algn="l">
                        <a:spcBef>
                          <a:spcPts val="0"/>
                        </a:spcBef>
                        <a:spcAft>
                          <a:spcPts val="0"/>
                        </a:spcAft>
                        <a:buNone/>
                      </a:pPr>
                      <a:r>
                        <a:rPr lang="zh-CN"/>
                        <a:t>22% </a:t>
                      </a:r>
                      <a:r>
                        <a:rPr lang="zh-CN">
                          <a:solidFill>
                            <a:schemeClr val="dk1"/>
                          </a:solidFill>
                        </a:rPr>
                        <a:t>→ </a:t>
                      </a:r>
                      <a:r>
                        <a:rPr lang="zh-CN"/>
                        <a:t>56%</a:t>
                      </a:r>
                      <a:endParaRPr/>
                    </a:p>
                  </a:txBody>
                  <a:tcPr marT="91425" marB="91425" marR="91425" marL="91425"/>
                </a:tc>
              </a:tr>
              <a:tr h="381000">
                <a:tc>
                  <a:txBody>
                    <a:bodyPr/>
                    <a:lstStyle/>
                    <a:p>
                      <a:pPr indent="0" lvl="0" marL="0" rtl="0" algn="l">
                        <a:spcBef>
                          <a:spcPts val="0"/>
                        </a:spcBef>
                        <a:spcAft>
                          <a:spcPts val="0"/>
                        </a:spcAft>
                        <a:buNone/>
                      </a:pPr>
                      <a:r>
                        <a:rPr lang="zh-CN"/>
                        <a:t>Decoder-Only Transformer</a:t>
                      </a:r>
                      <a:endParaRPr/>
                    </a:p>
                  </a:txBody>
                  <a:tcPr marT="91425" marB="91425" marR="91425" marL="91425"/>
                </a:tc>
                <a:tc>
                  <a:txBody>
                    <a:bodyPr/>
                    <a:lstStyle/>
                    <a:p>
                      <a:pPr indent="0" lvl="0" marL="0" rtl="0" algn="l">
                        <a:spcBef>
                          <a:spcPts val="0"/>
                        </a:spcBef>
                        <a:spcAft>
                          <a:spcPts val="0"/>
                        </a:spcAft>
                        <a:buNone/>
                      </a:pPr>
                      <a:r>
                        <a:rPr lang="zh-CN"/>
                        <a:t>21% → </a:t>
                      </a:r>
                      <a:r>
                        <a:rPr lang="zh-CN"/>
                        <a:t>65%</a:t>
                      </a:r>
                      <a:endParaRPr/>
                    </a:p>
                  </a:txBody>
                  <a:tcPr marT="91425" marB="91425" marR="91425" marL="91425"/>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2" name="Shape 82"/>
        <p:cNvGrpSpPr/>
        <p:nvPr/>
      </p:nvGrpSpPr>
      <p:grpSpPr>
        <a:xfrm>
          <a:off x="0" y="0"/>
          <a:ext cx="0" cy="0"/>
          <a:chOff x="0" y="0"/>
          <a:chExt cx="0" cy="0"/>
        </a:xfrm>
      </p:grpSpPr>
      <p:sp>
        <p:nvSpPr>
          <p:cNvPr id="83" name="Google Shape;83;p17"/>
          <p:cNvSpPr txBox="1"/>
          <p:nvPr/>
        </p:nvSpPr>
        <p:spPr>
          <a:xfrm>
            <a:off x="217875" y="554925"/>
            <a:ext cx="3921000" cy="531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zh-CN" sz="2000">
                <a:solidFill>
                  <a:schemeClr val="dk1"/>
                </a:solidFill>
              </a:rPr>
              <a:t>Conclusion and Limitations</a:t>
            </a:r>
            <a:endParaRPr b="1" sz="2000">
              <a:solidFill>
                <a:schemeClr val="dk1"/>
              </a:solidFill>
            </a:endParaRPr>
          </a:p>
        </p:txBody>
      </p:sp>
      <p:sp>
        <p:nvSpPr>
          <p:cNvPr id="84" name="Google Shape;84;p17"/>
          <p:cNvSpPr txBox="1"/>
          <p:nvPr/>
        </p:nvSpPr>
        <p:spPr>
          <a:xfrm>
            <a:off x="433775" y="3499500"/>
            <a:ext cx="8168400" cy="13566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b="1" lang="zh-CN" sz="1800">
                <a:solidFill>
                  <a:schemeClr val="dk2"/>
                </a:solidFill>
              </a:rPr>
              <a:t>Next Step</a:t>
            </a:r>
            <a:endParaRPr b="1" sz="1500">
              <a:solidFill>
                <a:schemeClr val="dk2"/>
              </a:solidFill>
            </a:endParaRPr>
          </a:p>
          <a:p>
            <a:pPr indent="-323850" lvl="1" marL="914400" rtl="0" algn="l">
              <a:spcBef>
                <a:spcPts val="0"/>
              </a:spcBef>
              <a:spcAft>
                <a:spcPts val="0"/>
              </a:spcAft>
              <a:buClr>
                <a:schemeClr val="dk2"/>
              </a:buClr>
              <a:buSzPts val="1500"/>
              <a:buChar char="-"/>
            </a:pPr>
            <a:r>
              <a:rPr lang="zh-CN" sz="1500">
                <a:solidFill>
                  <a:schemeClr val="dk2"/>
                </a:solidFill>
              </a:rPr>
              <a:t>Hyperparameter tunning</a:t>
            </a:r>
            <a:endParaRPr sz="1500">
              <a:solidFill>
                <a:schemeClr val="dk2"/>
              </a:solidFill>
            </a:endParaRPr>
          </a:p>
          <a:p>
            <a:pPr indent="-323850" lvl="1" marL="914400" rtl="0" algn="l">
              <a:spcBef>
                <a:spcPts val="0"/>
              </a:spcBef>
              <a:spcAft>
                <a:spcPts val="0"/>
              </a:spcAft>
              <a:buClr>
                <a:schemeClr val="dk2"/>
              </a:buClr>
              <a:buSzPts val="1500"/>
              <a:buChar char="-"/>
            </a:pPr>
            <a:r>
              <a:rPr lang="zh-CN" sz="1500">
                <a:solidFill>
                  <a:schemeClr val="dk2"/>
                </a:solidFill>
              </a:rPr>
              <a:t>Regularization to avoid overfitting (gap between training loss and validation loss)</a:t>
            </a:r>
            <a:endParaRPr sz="1500">
              <a:solidFill>
                <a:schemeClr val="dk2"/>
              </a:solidFill>
            </a:endParaRPr>
          </a:p>
          <a:p>
            <a:pPr indent="0" lvl="0" marL="457200" rtl="0" algn="l">
              <a:spcBef>
                <a:spcPts val="0"/>
              </a:spcBef>
              <a:spcAft>
                <a:spcPts val="0"/>
              </a:spcAft>
              <a:buNone/>
            </a:pPr>
            <a:r>
              <a:t/>
            </a:r>
            <a:endParaRPr sz="1500">
              <a:solidFill>
                <a:schemeClr val="dk2"/>
              </a:solidFill>
            </a:endParaRPr>
          </a:p>
        </p:txBody>
      </p:sp>
      <p:sp>
        <p:nvSpPr>
          <p:cNvPr id="85" name="Google Shape;85;p17"/>
          <p:cNvSpPr txBox="1"/>
          <p:nvPr/>
        </p:nvSpPr>
        <p:spPr>
          <a:xfrm>
            <a:off x="487800" y="1215150"/>
            <a:ext cx="4084200" cy="931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b="1" lang="zh-CN" sz="1800">
                <a:solidFill>
                  <a:schemeClr val="dk2"/>
                </a:solidFill>
              </a:rPr>
              <a:t>What we found</a:t>
            </a:r>
            <a:endParaRPr b="1" sz="1500">
              <a:solidFill>
                <a:schemeClr val="dk2"/>
              </a:solidFill>
            </a:endParaRPr>
          </a:p>
          <a:p>
            <a:pPr indent="-323850" lvl="1" marL="914400" rtl="0" algn="l">
              <a:spcBef>
                <a:spcPts val="0"/>
              </a:spcBef>
              <a:spcAft>
                <a:spcPts val="0"/>
              </a:spcAft>
              <a:buClr>
                <a:schemeClr val="dk2"/>
              </a:buClr>
              <a:buSzPts val="1500"/>
              <a:buChar char="-"/>
            </a:pPr>
            <a:r>
              <a:rPr lang="zh-CN" sz="1500">
                <a:solidFill>
                  <a:schemeClr val="dk2"/>
                </a:solidFill>
              </a:rPr>
              <a:t>Average-level accuracy overall</a:t>
            </a:r>
            <a:endParaRPr sz="1500">
              <a:solidFill>
                <a:schemeClr val="dk2"/>
              </a:solidFill>
            </a:endParaRPr>
          </a:p>
          <a:p>
            <a:pPr indent="-323850" lvl="1" marL="914400" rtl="0" algn="l">
              <a:spcBef>
                <a:spcPts val="0"/>
              </a:spcBef>
              <a:spcAft>
                <a:spcPts val="0"/>
              </a:spcAft>
              <a:buClr>
                <a:schemeClr val="dk2"/>
              </a:buClr>
              <a:buSzPts val="1500"/>
              <a:buChar char="-"/>
            </a:pPr>
            <a:r>
              <a:rPr lang="zh-CN" sz="1500">
                <a:solidFill>
                  <a:schemeClr val="dk2"/>
                </a:solidFill>
              </a:rPr>
              <a:t>Transformer does not give a big advantage over simpler models</a:t>
            </a:r>
            <a:endParaRPr sz="1500">
              <a:solidFill>
                <a:schemeClr val="dk2"/>
              </a:solidFill>
            </a:endParaRPr>
          </a:p>
        </p:txBody>
      </p:sp>
      <p:sp>
        <p:nvSpPr>
          <p:cNvPr id="86" name="Google Shape;86;p17"/>
          <p:cNvSpPr txBox="1"/>
          <p:nvPr/>
        </p:nvSpPr>
        <p:spPr>
          <a:xfrm>
            <a:off x="487800" y="2357325"/>
            <a:ext cx="4084200" cy="9315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Char char="-"/>
            </a:pPr>
            <a:r>
              <a:rPr b="1" lang="zh-CN" sz="1800">
                <a:solidFill>
                  <a:schemeClr val="dk2"/>
                </a:solidFill>
              </a:rPr>
              <a:t>Why?</a:t>
            </a:r>
            <a:endParaRPr b="1" sz="1500">
              <a:solidFill>
                <a:schemeClr val="dk2"/>
              </a:solidFill>
            </a:endParaRPr>
          </a:p>
          <a:p>
            <a:pPr indent="-323850" lvl="1" marL="914400" rtl="0" algn="l">
              <a:spcBef>
                <a:spcPts val="0"/>
              </a:spcBef>
              <a:spcAft>
                <a:spcPts val="0"/>
              </a:spcAft>
              <a:buClr>
                <a:schemeClr val="dk2"/>
              </a:buClr>
              <a:buSzPts val="1500"/>
              <a:buChar char="-"/>
            </a:pPr>
            <a:r>
              <a:rPr lang="zh-CN" sz="1500">
                <a:solidFill>
                  <a:schemeClr val="dk2"/>
                </a:solidFill>
              </a:rPr>
              <a:t>Short paragraphs, limited contexts</a:t>
            </a:r>
            <a:endParaRPr sz="1500">
              <a:solidFill>
                <a:schemeClr val="dk2"/>
              </a:solidFill>
            </a:endParaRPr>
          </a:p>
          <a:p>
            <a:pPr indent="-323850" lvl="1" marL="914400" rtl="0" algn="l">
              <a:spcBef>
                <a:spcPts val="0"/>
              </a:spcBef>
              <a:spcAft>
                <a:spcPts val="0"/>
              </a:spcAft>
              <a:buClr>
                <a:schemeClr val="dk2"/>
              </a:buClr>
              <a:buSzPts val="1500"/>
              <a:buChar char="-"/>
            </a:pPr>
            <a:r>
              <a:rPr lang="zh-CN" sz="1500">
                <a:solidFill>
                  <a:schemeClr val="dk2"/>
                </a:solidFill>
              </a:rPr>
              <a:t>Simple indicative lexical cues already picked up by NBOW</a:t>
            </a:r>
            <a:endParaRPr sz="1500">
              <a:solidFill>
                <a:schemeClr val="dk2"/>
              </a:solidFill>
            </a:endParaRPr>
          </a:p>
        </p:txBody>
      </p:sp>
      <p:pic>
        <p:nvPicPr>
          <p:cNvPr id="87" name="Google Shape;87;p17"/>
          <p:cNvPicPr preferRelativeResize="0"/>
          <p:nvPr/>
        </p:nvPicPr>
        <p:blipFill>
          <a:blip r:embed="rId4">
            <a:alphaModFix/>
          </a:blip>
          <a:stretch>
            <a:fillRect/>
          </a:stretch>
        </p:blipFill>
        <p:spPr>
          <a:xfrm>
            <a:off x="4700100" y="638400"/>
            <a:ext cx="4063100" cy="31947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91" name="Shape 91"/>
        <p:cNvGrpSpPr/>
        <p:nvPr/>
      </p:nvGrpSpPr>
      <p:grpSpPr>
        <a:xfrm>
          <a:off x="0" y="0"/>
          <a:ext cx="0" cy="0"/>
          <a:chOff x="0" y="0"/>
          <a:chExt cx="0" cy="0"/>
        </a:xfrm>
      </p:grpSpPr>
      <p:sp>
        <p:nvSpPr>
          <p:cNvPr id="92" name="Google Shape;92;p18"/>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zh-CN" sz="5900"/>
              <a:t>Thank You</a:t>
            </a:r>
            <a:endParaRPr b="1" sz="5900"/>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