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4" r:id="rId2"/>
    <p:sldId id="265" r:id="rId3"/>
    <p:sldId id="274" r:id="rId4"/>
    <p:sldId id="273" r:id="rId5"/>
    <p:sldId id="266" r:id="rId6"/>
    <p:sldId id="275" r:id="rId7"/>
    <p:sldId id="276" r:id="rId8"/>
    <p:sldId id="277" r:id="rId9"/>
    <p:sldId id="278" r:id="rId10"/>
    <p:sldId id="279" r:id="rId11"/>
    <p:sldId id="280" r:id="rId12"/>
    <p:sldId id="272" r:id="rId13"/>
    <p:sldId id="271" r:id="rId14"/>
    <p:sldId id="270" r:id="rId15"/>
    <p:sldId id="281" r:id="rId16"/>
    <p:sldId id="269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83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3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1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0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76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3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48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195E-6F70-4CDB-8628-8204974371BE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F25C-4D20-4AFA-8218-F917C14299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76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" name="Rectangle 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4225AC-06F0-4E71-80C7-E26D262A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fr-FR" b="1" i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Découverte du C#</a:t>
            </a:r>
          </a:p>
        </p:txBody>
      </p:sp>
    </p:spTree>
    <p:extLst>
      <p:ext uri="{BB962C8B-B14F-4D97-AF65-F5344CB8AC3E}">
        <p14:creationId xmlns:p14="http://schemas.microsoft.com/office/powerpoint/2010/main" val="15534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4B8125-0788-48C9-AF64-71EA7B1A4A90}"/>
              </a:ext>
            </a:extLst>
          </p:cNvPr>
          <p:cNvSpPr txBox="1"/>
          <p:nvPr/>
        </p:nvSpPr>
        <p:spPr>
          <a:xfrm>
            <a:off x="2585938" y="1604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Délégués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608EEDF-2B54-4748-96F9-FD846C2B1E6F}"/>
              </a:ext>
            </a:extLst>
          </p:cNvPr>
          <p:cNvSpPr/>
          <p:nvPr/>
        </p:nvSpPr>
        <p:spPr>
          <a:xfrm flipH="1" flipV="1">
            <a:off x="2501342" y="326696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8AEC5E-CD8C-4430-9768-FF5AB7E1812C}"/>
              </a:ext>
            </a:extLst>
          </p:cNvPr>
          <p:cNvSpPr txBox="1"/>
          <p:nvPr/>
        </p:nvSpPr>
        <p:spPr>
          <a:xfrm>
            <a:off x="2424023" y="785004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Variables qui pointent vers des méthodes contenant la même signature.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05FE96-029E-4BF7-AAEC-D1024C54BE73}"/>
              </a:ext>
            </a:extLst>
          </p:cNvPr>
          <p:cNvSpPr txBox="1"/>
          <p:nvPr/>
        </p:nvSpPr>
        <p:spPr>
          <a:xfrm>
            <a:off x="4520242" y="1249207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delegate string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ActionOnString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(string text);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BD56767-FB4A-495C-851A-4B413C82892A}"/>
              </a:ext>
            </a:extLst>
          </p:cNvPr>
          <p:cNvSpPr/>
          <p:nvPr/>
        </p:nvSpPr>
        <p:spPr>
          <a:xfrm>
            <a:off x="3243532" y="1975449"/>
            <a:ext cx="163902" cy="155275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82FFFF"/>
              </a:solidFill>
              <a:effectLst/>
              <a:highlight>
                <a:srgbClr val="0000FF"/>
              </a:highlight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58903A-C8B0-41FB-AE68-40C3CCEC7FC2}"/>
              </a:ext>
            </a:extLst>
          </p:cNvPr>
          <p:cNvSpPr txBox="1"/>
          <p:nvPr/>
        </p:nvSpPr>
        <p:spPr>
          <a:xfrm>
            <a:off x="3476445" y="1863306"/>
            <a:ext cx="64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Délégué qui prend en compte un string et renvoie un string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9D9309-0FA9-4BA7-84F1-7AEEF9414DC9}"/>
              </a:ext>
            </a:extLst>
          </p:cNvPr>
          <p:cNvSpPr txBox="1"/>
          <p:nvPr/>
        </p:nvSpPr>
        <p:spPr>
          <a:xfrm>
            <a:off x="3476445" y="3063815"/>
            <a:ext cx="843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Affichage Classique doit être une méthode qui prend en argument un String et renvoie également un string.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E2407-3731-4E1E-8F01-5EC1E31F7FFC}"/>
              </a:ext>
            </a:extLst>
          </p:cNvPr>
          <p:cNvSpPr txBox="1"/>
          <p:nvPr/>
        </p:nvSpPr>
        <p:spPr>
          <a:xfrm>
            <a:off x="4520241" y="2449716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ActionOnString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test1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affichageClassique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3B59D2-C5C4-40E0-857F-5ADC6AAA882D}"/>
              </a:ext>
            </a:extLst>
          </p:cNvPr>
          <p:cNvSpPr txBox="1"/>
          <p:nvPr/>
        </p:nvSpPr>
        <p:spPr>
          <a:xfrm>
            <a:off x="2424021" y="3855537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Variables qui pointent vers des méthodes quelconques : mot-clé </a:t>
            </a:r>
            <a:r>
              <a:rPr kumimoji="0" lang="fr-FR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delegate</a:t>
            </a:r>
            <a:endParaRPr kumimoji="0" lang="fr-F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B6706-0710-4093-9382-990A95693928}"/>
              </a:ext>
            </a:extLst>
          </p:cNvPr>
          <p:cNvSpPr/>
          <p:nvPr/>
        </p:nvSpPr>
        <p:spPr>
          <a:xfrm>
            <a:off x="4520241" y="4400445"/>
            <a:ext cx="4301819" cy="375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ActionOnString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 test2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delegate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 text)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8C9A75-3621-49FD-9020-43961C234FF4}"/>
              </a:ext>
            </a:extLst>
          </p:cNvPr>
          <p:cNvSpPr txBox="1"/>
          <p:nvPr/>
        </p:nvSpPr>
        <p:spPr>
          <a:xfrm>
            <a:off x="2424021" y="4963713"/>
            <a:ext cx="84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Utilisation des expressions lambda pour simplifier</a:t>
            </a:r>
            <a:endParaRPr kumimoji="0" lang="fr-FR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672FE-F6B4-4981-8DBD-65B8D29BF503}"/>
              </a:ext>
            </a:extLst>
          </p:cNvPr>
          <p:cNvSpPr/>
          <p:nvPr/>
        </p:nvSpPr>
        <p:spPr>
          <a:xfrm>
            <a:off x="4520241" y="5574130"/>
            <a:ext cx="3244543" cy="375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/>
                <a:ea typeface="Calibri" panose="020F0502020204030204" pitchFamily="34" charset="0"/>
                <a:cs typeface="Calibri" panose="020F0502020204030204" pitchFamily="34" charset="0"/>
              </a:rPr>
              <a:t>ActionOnString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test3 = s =&gt; s + s;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427B7CC8-0045-46D3-9B39-9687F45F2A5E}"/>
              </a:ext>
            </a:extLst>
          </p:cNvPr>
          <p:cNvSpPr/>
          <p:nvPr/>
        </p:nvSpPr>
        <p:spPr>
          <a:xfrm rot="5400000">
            <a:off x="6685681" y="5748913"/>
            <a:ext cx="134224" cy="260059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45C22AB3-0AE1-4432-9142-09976AA9C416}"/>
              </a:ext>
            </a:extLst>
          </p:cNvPr>
          <p:cNvSpPr/>
          <p:nvPr/>
        </p:nvSpPr>
        <p:spPr>
          <a:xfrm rot="5400000">
            <a:off x="7240824" y="5653568"/>
            <a:ext cx="115408" cy="469570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969535B-BF8D-4BE8-9A4D-6C013ACF1B9F}"/>
              </a:ext>
            </a:extLst>
          </p:cNvPr>
          <p:cNvSpPr txBox="1"/>
          <p:nvPr/>
        </p:nvSpPr>
        <p:spPr>
          <a:xfrm>
            <a:off x="6006730" y="5878942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Argument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DE1EE7-6937-4B3C-8AE7-050183F8CFF1}"/>
              </a:ext>
            </a:extLst>
          </p:cNvPr>
          <p:cNvSpPr txBox="1"/>
          <p:nvPr/>
        </p:nvSpPr>
        <p:spPr>
          <a:xfrm>
            <a:off x="6942556" y="5878942"/>
            <a:ext cx="134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Ce qui est retourné</a:t>
            </a:r>
          </a:p>
        </p:txBody>
      </p:sp>
    </p:spTree>
    <p:extLst>
      <p:ext uri="{BB962C8B-B14F-4D97-AF65-F5344CB8AC3E}">
        <p14:creationId xmlns:p14="http://schemas.microsoft.com/office/powerpoint/2010/main" val="1567965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15BC39C-4E7A-4BAC-8F92-F681746B968F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 type Générique</a:t>
            </a:r>
          </a:p>
        </p:txBody>
      </p:sp>
    </p:spTree>
    <p:extLst>
      <p:ext uri="{BB962C8B-B14F-4D97-AF65-F5344CB8AC3E}">
        <p14:creationId xmlns:p14="http://schemas.microsoft.com/office/powerpoint/2010/main" val="2947086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1CDD01-2802-4988-9A4F-0FD73EEB6497}"/>
              </a:ext>
            </a:extLst>
          </p:cNvPr>
          <p:cNvSpPr txBox="1"/>
          <p:nvPr/>
        </p:nvSpPr>
        <p:spPr>
          <a:xfrm>
            <a:off x="4748168" y="22613"/>
            <a:ext cx="417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Programmation Objet (1)</a:t>
            </a:r>
          </a:p>
        </p:txBody>
      </p:sp>
    </p:spTree>
    <p:extLst>
      <p:ext uri="{BB962C8B-B14F-4D97-AF65-F5344CB8AC3E}">
        <p14:creationId xmlns:p14="http://schemas.microsoft.com/office/powerpoint/2010/main" val="72624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E73D9E7-F3E9-4A57-925B-2FA5F3D7A848}"/>
              </a:ext>
            </a:extLst>
          </p:cNvPr>
          <p:cNvSpPr txBox="1"/>
          <p:nvPr/>
        </p:nvSpPr>
        <p:spPr>
          <a:xfrm>
            <a:off x="4748169" y="22613"/>
            <a:ext cx="4152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Programmation Objet (2)</a:t>
            </a:r>
          </a:p>
        </p:txBody>
      </p:sp>
    </p:spTree>
    <p:extLst>
      <p:ext uri="{BB962C8B-B14F-4D97-AF65-F5344CB8AC3E}">
        <p14:creationId xmlns:p14="http://schemas.microsoft.com/office/powerpoint/2010/main" val="532871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C912A6D-024F-443E-BCC0-CA3E93CA5CE3}"/>
              </a:ext>
            </a:extLst>
          </p:cNvPr>
          <p:cNvSpPr txBox="1"/>
          <p:nvPr/>
        </p:nvSpPr>
        <p:spPr>
          <a:xfrm>
            <a:off x="6096000" y="0"/>
            <a:ext cx="1876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Exceptions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01F85D-AA35-4EC6-9D52-A433260C0307}"/>
              </a:ext>
            </a:extLst>
          </p:cNvPr>
          <p:cNvSpPr txBox="1"/>
          <p:nvPr/>
        </p:nvSpPr>
        <p:spPr>
          <a:xfrm>
            <a:off x="2762655" y="661480"/>
            <a:ext cx="561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Gestion des exceptions = Anticipation des erreurs possibles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74A568-189D-4E10-B2F0-B92598137BA7}"/>
              </a:ext>
            </a:extLst>
          </p:cNvPr>
          <p:cNvSpPr txBox="1"/>
          <p:nvPr/>
        </p:nvSpPr>
        <p:spPr>
          <a:xfrm>
            <a:off x="3593555" y="1196502"/>
            <a:ext cx="197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Try/Catch</a:t>
            </a: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3F578F34-9E5D-4914-9A71-5647CB8D8A7A}"/>
              </a:ext>
            </a:extLst>
          </p:cNvPr>
          <p:cNvCxnSpPr>
            <a:stCxn id="3" idx="1"/>
            <a:endCxn id="4" idx="1"/>
          </p:cNvCxnSpPr>
          <p:nvPr/>
        </p:nvCxnSpPr>
        <p:spPr>
          <a:xfrm rot="10800000" flipH="1" flipV="1">
            <a:off x="2762655" y="846146"/>
            <a:ext cx="830900" cy="535022"/>
          </a:xfrm>
          <a:prstGeom prst="bentConnector3">
            <a:avLst>
              <a:gd name="adj1" fmla="val -27512"/>
            </a:avLst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DF82671-8EF5-4937-9022-1B10073A1799}"/>
              </a:ext>
            </a:extLst>
          </p:cNvPr>
          <p:cNvSpPr txBox="1"/>
          <p:nvPr/>
        </p:nvSpPr>
        <p:spPr>
          <a:xfrm>
            <a:off x="6507805" y="1087902"/>
            <a:ext cx="22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Try : Erreur potentielle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A8CD201-B774-4613-95EE-AE43B272D2AD}"/>
              </a:ext>
            </a:extLst>
          </p:cNvPr>
          <p:cNvSpPr txBox="1"/>
          <p:nvPr/>
        </p:nvSpPr>
        <p:spPr>
          <a:xfrm>
            <a:off x="6507805" y="1514324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Catch : Traitement exception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958975A-BD23-4B2B-B346-5769EAB8F282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5571148" y="1272568"/>
            <a:ext cx="936657" cy="10860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385992-E8FD-4D29-AEC5-7BF123B9B1F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5571148" y="1381168"/>
            <a:ext cx="936657" cy="317822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57FBA04-D0D1-49A7-99FF-75575E5C380C}"/>
              </a:ext>
            </a:extLst>
          </p:cNvPr>
          <p:cNvSpPr txBox="1"/>
          <p:nvPr/>
        </p:nvSpPr>
        <p:spPr>
          <a:xfrm>
            <a:off x="2762655" y="2052536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Quelles exceptions ?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C83EC9F-9B3D-4625-9923-3ACC277F8924}"/>
              </a:ext>
            </a:extLst>
          </p:cNvPr>
          <p:cNvCxnSpPr/>
          <p:nvPr/>
        </p:nvCxnSpPr>
        <p:spPr>
          <a:xfrm rot="10800000" flipH="1" flipV="1">
            <a:off x="2762655" y="2227154"/>
            <a:ext cx="830900" cy="535022"/>
          </a:xfrm>
          <a:prstGeom prst="bentConnector3">
            <a:avLst>
              <a:gd name="adj1" fmla="val -27512"/>
            </a:avLst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34FED87-41A0-40BA-9151-0F70A7DAE58F}"/>
              </a:ext>
            </a:extLst>
          </p:cNvPr>
          <p:cNvSpPr txBox="1"/>
          <p:nvPr/>
        </p:nvSpPr>
        <p:spPr>
          <a:xfrm>
            <a:off x="3524061" y="2300511"/>
            <a:ext cx="275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Celles déjà existantes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Exceptions faites « maison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036F8A0-1E6E-4CDD-A5D3-1E0EC8D902A7}"/>
              </a:ext>
            </a:extLst>
          </p:cNvPr>
          <p:cNvSpPr txBox="1"/>
          <p:nvPr/>
        </p:nvSpPr>
        <p:spPr>
          <a:xfrm>
            <a:off x="2033080" y="3423497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Exemple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FFBCC5-5B38-4174-8C0D-955EE49A01F7}"/>
              </a:ext>
            </a:extLst>
          </p:cNvPr>
          <p:cNvCxnSpPr/>
          <p:nvPr/>
        </p:nvCxnSpPr>
        <p:spPr>
          <a:xfrm>
            <a:off x="6280137" y="3054325"/>
            <a:ext cx="908603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151962D-CF7D-4AC1-BB60-CAD294EB86DE}"/>
              </a:ext>
            </a:extLst>
          </p:cNvPr>
          <p:cNvSpPr txBox="1"/>
          <p:nvPr/>
        </p:nvSpPr>
        <p:spPr>
          <a:xfrm>
            <a:off x="7188740" y="2844621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Instruction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throw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496B56-F349-4DE7-B7C2-387002C4E8F0}"/>
              </a:ext>
            </a:extLst>
          </p:cNvPr>
          <p:cNvSpPr txBox="1"/>
          <p:nvPr/>
        </p:nvSpPr>
        <p:spPr>
          <a:xfrm>
            <a:off x="1564187" y="3792829"/>
            <a:ext cx="239693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static void Main(string[]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args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string entier;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entier2;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Program essai = new Program();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("Entrez un entier");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entier2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int.Parse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essai.test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(entier2);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("Entrez un entier");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entier2 =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int.Parse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essai.test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(entier2)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Console.ReadKey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E13D7A-C6BB-47D9-9132-C0222CC72533}"/>
              </a:ext>
            </a:extLst>
          </p:cNvPr>
          <p:cNvSpPr txBox="1"/>
          <p:nvPr/>
        </p:nvSpPr>
        <p:spPr>
          <a:xfrm>
            <a:off x="4088750" y="3373265"/>
            <a:ext cx="386149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void test(int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try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if (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&lt; 0)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throw (new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est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negatif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"));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("entier est positif");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</a:t>
            </a:r>
            <a:r>
              <a:rPr kumimoji="0" lang="fr-F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("Essai termine\n");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catch(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e.Message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);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class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: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SystemException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public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EntierIsNegativeException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(string message) : base(message)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{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76C53F-347C-418C-A9AB-96C53675DF62}"/>
              </a:ext>
            </a:extLst>
          </p:cNvPr>
          <p:cNvSpPr txBox="1"/>
          <p:nvPr/>
        </p:nvSpPr>
        <p:spPr>
          <a:xfrm>
            <a:off x="8597004" y="342349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B8039D8-65A6-4433-B666-FE9E8CB441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0" y="3792829"/>
            <a:ext cx="2330566" cy="199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81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685B46B-7BE6-4BD2-BCB2-3F65DA15C3CF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sng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CONCEPTS CLES DU C#</a:t>
            </a:r>
          </a:p>
        </p:txBody>
      </p:sp>
    </p:spTree>
    <p:extLst>
      <p:ext uri="{BB962C8B-B14F-4D97-AF65-F5344CB8AC3E}">
        <p14:creationId xmlns:p14="http://schemas.microsoft.com/office/powerpoint/2010/main" val="185372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65419B-104E-421C-980A-E808E75D116B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Gestion des événements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272EC0-ACFA-4506-AADC-9BC4F17EAE1F}"/>
              </a:ext>
            </a:extLst>
          </p:cNvPr>
          <p:cNvSpPr txBox="1"/>
          <p:nvPr/>
        </p:nvSpPr>
        <p:spPr>
          <a:xfrm>
            <a:off x="2522842" y="607388"/>
            <a:ext cx="714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Evènements permettent à Objet « publieur » d’avertir Classes « Abonnées »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 évènement important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8C003E-52B5-402C-B068-CE35391B8EA8}"/>
              </a:ext>
            </a:extLst>
          </p:cNvPr>
          <p:cNvSpPr txBox="1"/>
          <p:nvPr/>
        </p:nvSpPr>
        <p:spPr>
          <a:xfrm>
            <a:off x="2869660" y="14105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AEECA9-0D7C-4744-884C-AA9AFF1CF21E}"/>
              </a:ext>
            </a:extLst>
          </p:cNvPr>
          <p:cNvSpPr txBox="1"/>
          <p:nvPr/>
        </p:nvSpPr>
        <p:spPr>
          <a:xfrm>
            <a:off x="2869660" y="175196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Abonné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7387CD-616B-4015-AAA7-43A0C7B718CF}"/>
              </a:ext>
            </a:extLst>
          </p:cNvPr>
          <p:cNvSpPr txBox="1"/>
          <p:nvPr/>
        </p:nvSpPr>
        <p:spPr>
          <a:xfrm>
            <a:off x="4649821" y="141051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Choisis « Quoi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543E7F-5133-4AC1-BF3F-7D84D093DB76}"/>
              </a:ext>
            </a:extLst>
          </p:cNvPr>
          <p:cNvSpPr txBox="1"/>
          <p:nvPr/>
        </p:nvSpPr>
        <p:spPr>
          <a:xfrm>
            <a:off x="4649821" y="175196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Choisis « Que faire »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1874260-E6BB-4F6E-B4A9-E6A75AA70D1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93311" y="1595177"/>
            <a:ext cx="856510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1765042-C71C-4182-B27C-34353560E1A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53235" y="1936635"/>
            <a:ext cx="896586" cy="0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2AE0F09-A1E5-432B-A3D6-CB2198E9124B}"/>
              </a:ext>
            </a:extLst>
          </p:cNvPr>
          <p:cNvSpPr txBox="1"/>
          <p:nvPr/>
        </p:nvSpPr>
        <p:spPr>
          <a:xfrm>
            <a:off x="7772067" y="1124691"/>
            <a:ext cx="21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Evènement déclenché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486D4D-3448-4E56-AE9B-5644DB3B50F7}"/>
              </a:ext>
            </a:extLst>
          </p:cNvPr>
          <p:cNvSpPr txBox="1"/>
          <p:nvPr/>
        </p:nvSpPr>
        <p:spPr>
          <a:xfrm>
            <a:off x="8123637" y="1838494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 handler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2B194A6-EECF-4A9D-908B-D67FD5B5252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8835627" y="1494023"/>
            <a:ext cx="1" cy="344471"/>
          </a:xfrm>
          <a:prstGeom prst="straightConnector1">
            <a:avLst/>
          </a:prstGeom>
          <a:ln>
            <a:solidFill>
              <a:srgbClr val="73B5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CABF226-66B2-4286-A8CD-F742C59B3B1B}"/>
              </a:ext>
            </a:extLst>
          </p:cNvPr>
          <p:cNvSpPr txBox="1"/>
          <p:nvPr/>
        </p:nvSpPr>
        <p:spPr>
          <a:xfrm>
            <a:off x="2522842" y="2232424"/>
            <a:ext cx="514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Pour les évènements on utilise souvent le type Délégué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AA8017-73B7-4B53-A5C0-E663F8D223D4}"/>
              </a:ext>
            </a:extLst>
          </p:cNvPr>
          <p:cNvSpPr txBox="1"/>
          <p:nvPr/>
        </p:nvSpPr>
        <p:spPr>
          <a:xfrm>
            <a:off x="2071467" y="2973227"/>
            <a:ext cx="42441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delegate void delegue1(string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texte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27FCE2-0DAC-44CB-9AA0-386701EF40FE}"/>
              </a:ext>
            </a:extLst>
          </p:cNvPr>
          <p:cNvSpPr txBox="1"/>
          <p:nvPr/>
        </p:nvSpPr>
        <p:spPr>
          <a:xfrm>
            <a:off x="2071467" y="3728025"/>
            <a:ext cx="39363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delegue1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changementTexte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6755-EF62-4E25-95D3-64324EC7285F}"/>
              </a:ext>
            </a:extLst>
          </p:cNvPr>
          <p:cNvSpPr txBox="1"/>
          <p:nvPr/>
        </p:nvSpPr>
        <p:spPr>
          <a:xfrm>
            <a:off x="6695996" y="3906705"/>
            <a:ext cx="54960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delegue1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delegue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=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changement_texte_de_presentation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changementTexte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+=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delegue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;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2C7811B-E90D-43E7-95FD-2C872F44146D}"/>
              </a:ext>
            </a:extLst>
          </p:cNvPr>
          <p:cNvSpPr txBox="1"/>
          <p:nvPr/>
        </p:nvSpPr>
        <p:spPr>
          <a:xfrm>
            <a:off x="2071466" y="4527063"/>
            <a:ext cx="42441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private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changement_texte_de_presentation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(string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text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("Le texte a change");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text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3BD49BD-DD3A-4C37-BD4D-1A553C1E7226}"/>
              </a:ext>
            </a:extLst>
          </p:cNvPr>
          <p:cNvSpPr txBox="1"/>
          <p:nvPr/>
        </p:nvSpPr>
        <p:spPr>
          <a:xfrm>
            <a:off x="1977681" y="2619551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 Déclaration délégué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88876D-E5A1-41C2-9977-747A6C9CB539}"/>
              </a:ext>
            </a:extLst>
          </p:cNvPr>
          <p:cNvSpPr txBox="1"/>
          <p:nvPr/>
        </p:nvSpPr>
        <p:spPr>
          <a:xfrm>
            <a:off x="1977681" y="336035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 Stock dans 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829DF1-C905-4741-A370-1A032234EF89}"/>
              </a:ext>
            </a:extLst>
          </p:cNvPr>
          <p:cNvSpPr txBox="1"/>
          <p:nvPr/>
        </p:nvSpPr>
        <p:spPr>
          <a:xfrm>
            <a:off x="1973948" y="4139936"/>
            <a:ext cx="443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 Abonnement en respectant signature d’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E8C49E6-AAE5-4AB7-A6CB-D7087FA62BF3}"/>
              </a:ext>
            </a:extLst>
          </p:cNvPr>
          <p:cNvSpPr txBox="1"/>
          <p:nvPr/>
        </p:nvSpPr>
        <p:spPr>
          <a:xfrm>
            <a:off x="6695996" y="348173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3-bis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A4BF4F-4302-490A-AF16-17CC991848A9}"/>
              </a:ext>
            </a:extLst>
          </p:cNvPr>
          <p:cNvSpPr txBox="1"/>
          <p:nvPr/>
        </p:nvSpPr>
        <p:spPr>
          <a:xfrm>
            <a:off x="6695996" y="4902533"/>
            <a:ext cx="48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 Création d’une méthode appelant l’</a:t>
            </a:r>
            <a:r>
              <a:rPr kumimoji="0" lang="fr-FR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event</a:t>
            </a:r>
            <a:r>
              <a:rPr kumimoji="0" lang="fr-F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handler</a:t>
            </a:r>
          </a:p>
        </p:txBody>
      </p:sp>
    </p:spTree>
    <p:extLst>
      <p:ext uri="{BB962C8B-B14F-4D97-AF65-F5344CB8AC3E}">
        <p14:creationId xmlns:p14="http://schemas.microsoft.com/office/powerpoint/2010/main" val="212885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90B552-6B25-4515-B83C-B3A97550DD66}"/>
              </a:ext>
            </a:extLst>
          </p:cNvPr>
          <p:cNvSpPr txBox="1"/>
          <p:nvPr/>
        </p:nvSpPr>
        <p:spPr>
          <a:xfrm>
            <a:off x="6096000" y="0"/>
            <a:ext cx="16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Attributs</a:t>
            </a:r>
          </a:p>
        </p:txBody>
      </p:sp>
    </p:spTree>
    <p:extLst>
      <p:ext uri="{BB962C8B-B14F-4D97-AF65-F5344CB8AC3E}">
        <p14:creationId xmlns:p14="http://schemas.microsoft.com/office/powerpoint/2010/main" val="277584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482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685B46B-7BE6-4BD2-BCB2-3F65DA15C3CF}"/>
              </a:ext>
            </a:extLst>
          </p:cNvPr>
          <p:cNvSpPr txBox="1"/>
          <p:nvPr/>
        </p:nvSpPr>
        <p:spPr>
          <a:xfrm>
            <a:off x="6096000" y="-38911"/>
            <a:ext cx="1769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Sommaire</a:t>
            </a:r>
            <a:endParaRPr kumimoji="0" lang="fr-FR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2051BD-8F7F-457B-96D0-258049591F15}"/>
              </a:ext>
            </a:extLst>
          </p:cNvPr>
          <p:cNvSpPr txBox="1"/>
          <p:nvPr/>
        </p:nvSpPr>
        <p:spPr>
          <a:xfrm>
            <a:off x="4072647" y="846307"/>
            <a:ext cx="398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I. INTRODUCTION AU C#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1C18842-0476-47EE-92B5-2B9B0C68AD00}"/>
              </a:ext>
            </a:extLst>
          </p:cNvPr>
          <p:cNvSpPr txBox="1"/>
          <p:nvPr/>
        </p:nvSpPr>
        <p:spPr>
          <a:xfrm>
            <a:off x="4072647" y="1215639"/>
            <a:ext cx="260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II. BASES DU C#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6DE9A6-25DF-42D4-9E69-8C2FEDE3A389}"/>
              </a:ext>
            </a:extLst>
          </p:cNvPr>
          <p:cNvSpPr txBox="1"/>
          <p:nvPr/>
        </p:nvSpPr>
        <p:spPr>
          <a:xfrm>
            <a:off x="4072647" y="4253296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III. CONCEPTS CLE DU C#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9826D0-3079-4BF8-8F39-6149CA7D93AC}"/>
              </a:ext>
            </a:extLst>
          </p:cNvPr>
          <p:cNvSpPr txBox="1"/>
          <p:nvPr/>
        </p:nvSpPr>
        <p:spPr>
          <a:xfrm>
            <a:off x="4391549" y="1584971"/>
            <a:ext cx="353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 Rappels et prérequis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B73872-8EAD-45BD-A59B-9197E6D5349F}"/>
              </a:ext>
            </a:extLst>
          </p:cNvPr>
          <p:cNvSpPr txBox="1"/>
          <p:nvPr/>
        </p:nvSpPr>
        <p:spPr>
          <a:xfrm>
            <a:off x="4373923" y="1952656"/>
            <a:ext cx="338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 Flux d’entrée/sortie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8D73867-8F8F-4B01-B7C0-CE25A172658D}"/>
              </a:ext>
            </a:extLst>
          </p:cNvPr>
          <p:cNvSpPr txBox="1"/>
          <p:nvPr/>
        </p:nvSpPr>
        <p:spPr>
          <a:xfrm>
            <a:off x="4391549" y="3514632"/>
            <a:ext cx="357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4. Programmation objet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C5CED3F-A64B-4648-9C4D-FC45460B50F0}"/>
              </a:ext>
            </a:extLst>
          </p:cNvPr>
          <p:cNvSpPr txBox="1"/>
          <p:nvPr/>
        </p:nvSpPr>
        <p:spPr>
          <a:xfrm>
            <a:off x="4373923" y="3883964"/>
            <a:ext cx="1919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5. Exception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0D3E9D-B883-4F40-BF71-429B122B53C0}"/>
              </a:ext>
            </a:extLst>
          </p:cNvPr>
          <p:cNvSpPr txBox="1"/>
          <p:nvPr/>
        </p:nvSpPr>
        <p:spPr>
          <a:xfrm>
            <a:off x="4377805" y="2317126"/>
            <a:ext cx="138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3. Types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9EDD607-E1F4-4DD9-AF1C-20D553A6F888}"/>
              </a:ext>
            </a:extLst>
          </p:cNvPr>
          <p:cNvSpPr txBox="1"/>
          <p:nvPr/>
        </p:nvSpPr>
        <p:spPr>
          <a:xfrm>
            <a:off x="4373923" y="4621537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1. Gestion des événements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9B6EF8-370B-4A03-88DD-2AA7C7C68E0C}"/>
              </a:ext>
            </a:extLst>
          </p:cNvPr>
          <p:cNvSpPr txBox="1"/>
          <p:nvPr/>
        </p:nvSpPr>
        <p:spPr>
          <a:xfrm>
            <a:off x="4384785" y="499196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 Attributs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21895A-A619-41E8-88A0-BF7FE23CD7B0}"/>
              </a:ext>
            </a:extLst>
          </p:cNvPr>
          <p:cNvSpPr txBox="1"/>
          <p:nvPr/>
        </p:nvSpPr>
        <p:spPr>
          <a:xfrm>
            <a:off x="4710451" y="2624851"/>
            <a:ext cx="248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a. Types valeurs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3DB689-17CC-4720-AFA3-25AB4B82B66B}"/>
              </a:ext>
            </a:extLst>
          </p:cNvPr>
          <p:cNvSpPr txBox="1"/>
          <p:nvPr/>
        </p:nvSpPr>
        <p:spPr>
          <a:xfrm>
            <a:off x="4710451" y="2925920"/>
            <a:ext cx="296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b. Types références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A14B40B-87A2-4314-BA33-A062219513AE}"/>
              </a:ext>
            </a:extLst>
          </p:cNvPr>
          <p:cNvSpPr txBox="1"/>
          <p:nvPr/>
        </p:nvSpPr>
        <p:spPr>
          <a:xfrm>
            <a:off x="4710451" y="3214189"/>
            <a:ext cx="2989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c. Types génériques</a:t>
            </a:r>
          </a:p>
        </p:txBody>
      </p:sp>
    </p:spTree>
    <p:extLst>
      <p:ext uri="{BB962C8B-B14F-4D97-AF65-F5344CB8AC3E}">
        <p14:creationId xmlns:p14="http://schemas.microsoft.com/office/powerpoint/2010/main" val="3516820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0685B46B-7BE6-4BD2-BCB2-3F65DA15C3CF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sng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BASES DU C#</a:t>
            </a:r>
          </a:p>
        </p:txBody>
      </p:sp>
    </p:spTree>
    <p:extLst>
      <p:ext uri="{BB962C8B-B14F-4D97-AF65-F5344CB8AC3E}">
        <p14:creationId xmlns:p14="http://schemas.microsoft.com/office/powerpoint/2010/main" val="205697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57ECF4-3C8D-4725-AC7D-D2BBC0F01D88}"/>
              </a:ext>
            </a:extLst>
          </p:cNvPr>
          <p:cNvSpPr txBox="1"/>
          <p:nvPr/>
        </p:nvSpPr>
        <p:spPr>
          <a:xfrm>
            <a:off x="5500381" y="2585608"/>
            <a:ext cx="119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1" i="1" u="none" strike="noStrike" kern="1200" cap="none" spc="0" normalizeH="0" baseline="0" noProof="0" dirty="0">
                <a:ln>
                  <a:solidFill>
                    <a:srgbClr val="82FFFF"/>
                  </a:solidFill>
                </a:ln>
                <a:solidFill>
                  <a:srgbClr val="13477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C#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8752B-84EF-4594-934A-3C72E618B632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1199625"/>
            <a:ext cx="1" cy="1385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B50524F-FC80-4C43-BCA7-B1E33A9DBCEB}"/>
              </a:ext>
            </a:extLst>
          </p:cNvPr>
          <p:cNvSpPr txBox="1"/>
          <p:nvPr/>
        </p:nvSpPr>
        <p:spPr>
          <a:xfrm>
            <a:off x="4896373" y="830293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2002, créé par Microsoft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80F1D2-AC6A-4A1E-AF7D-21230B5A3D6E}"/>
              </a:ext>
            </a:extLst>
          </p:cNvPr>
          <p:cNvSpPr txBox="1"/>
          <p:nvPr/>
        </p:nvSpPr>
        <p:spPr>
          <a:xfrm>
            <a:off x="4812483" y="4168145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Utilise le Frameworks.net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9794BC-7D5C-42BD-A554-357EBBFF7308}"/>
              </a:ext>
            </a:extLst>
          </p:cNvPr>
          <p:cNvCxnSpPr>
            <a:cxnSpLocks/>
          </p:cNvCxnSpPr>
          <p:nvPr/>
        </p:nvCxnSpPr>
        <p:spPr>
          <a:xfrm>
            <a:off x="6095999" y="3521814"/>
            <a:ext cx="0" cy="67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D4CB19F-CCBB-4FBA-ACF1-0E60A4FCE2F8}"/>
              </a:ext>
            </a:extLst>
          </p:cNvPr>
          <p:cNvCxnSpPr>
            <a:cxnSpLocks/>
          </p:cNvCxnSpPr>
          <p:nvPr/>
        </p:nvCxnSpPr>
        <p:spPr>
          <a:xfrm flipH="1" flipV="1">
            <a:off x="3712129" y="2284897"/>
            <a:ext cx="1763786" cy="624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52C679-CFB7-4A7E-AF00-353095DAB97A}"/>
              </a:ext>
            </a:extLst>
          </p:cNvPr>
          <p:cNvSpPr txBox="1"/>
          <p:nvPr/>
        </p:nvSpPr>
        <p:spPr>
          <a:xfrm>
            <a:off x="1476463" y="2077282"/>
            <a:ext cx="2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Langage orienté objet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92B733A-BB9D-4F16-B37C-75F6B154DCAF}"/>
              </a:ext>
            </a:extLst>
          </p:cNvPr>
          <p:cNvCxnSpPr>
            <a:cxnSpLocks/>
          </p:cNvCxnSpPr>
          <p:nvPr/>
        </p:nvCxnSpPr>
        <p:spPr>
          <a:xfrm flipV="1">
            <a:off x="6675541" y="2217934"/>
            <a:ext cx="1713450" cy="721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DFF2F87-72C5-45E4-8A81-BE4569EDBCDD}"/>
              </a:ext>
            </a:extLst>
          </p:cNvPr>
          <p:cNvSpPr txBox="1"/>
          <p:nvPr/>
        </p:nvSpPr>
        <p:spPr>
          <a:xfrm>
            <a:off x="8537195" y="1662278"/>
            <a:ext cx="258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Meilleure compatibilité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Utilisation du langage MSIL ou CIL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29762F-8241-4391-8396-082DF15F0E3C}"/>
              </a:ext>
            </a:extLst>
          </p:cNvPr>
          <p:cNvSpPr txBox="1"/>
          <p:nvPr/>
        </p:nvSpPr>
        <p:spPr>
          <a:xfrm>
            <a:off x="3650607" y="4723131"/>
            <a:ext cx="50585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Sous-ensemble de Microsoft.NET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Prend en charge la création et l’exécution d’applications et de services WEB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Basé sur langage CLI et ne dépend pas du langage de programmation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Langages compatibles ont accès aux bibliothèques installables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17A342-D929-4592-9595-F63F154B4EDB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Introduction au C#</a:t>
            </a:r>
          </a:p>
        </p:txBody>
      </p:sp>
    </p:spTree>
    <p:extLst>
      <p:ext uri="{BB962C8B-B14F-4D97-AF65-F5344CB8AC3E}">
        <p14:creationId xmlns:p14="http://schemas.microsoft.com/office/powerpoint/2010/main" val="439420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Rappels et prérequis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FB085-BED6-4039-B779-FC31E011474B}"/>
              </a:ext>
            </a:extLst>
          </p:cNvPr>
          <p:cNvSpPr/>
          <p:nvPr/>
        </p:nvSpPr>
        <p:spPr>
          <a:xfrm flipV="1">
            <a:off x="1011231" y="3428997"/>
            <a:ext cx="11180770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38434-A57B-4B87-B439-3DE9E978BA61}"/>
              </a:ext>
            </a:extLst>
          </p:cNvPr>
          <p:cNvSpPr/>
          <p:nvPr/>
        </p:nvSpPr>
        <p:spPr>
          <a:xfrm rot="5400000">
            <a:off x="3458313" y="3709835"/>
            <a:ext cx="6250613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80261B-4D5B-4281-8FEC-D96867A235CA}"/>
              </a:ext>
            </a:extLst>
          </p:cNvPr>
          <p:cNvSpPr txBox="1"/>
          <p:nvPr/>
        </p:nvSpPr>
        <p:spPr>
          <a:xfrm>
            <a:off x="3785995" y="6073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If/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528D8B-44D1-4FC3-8A10-0424FA857ABD}"/>
              </a:ext>
            </a:extLst>
          </p:cNvPr>
          <p:cNvSpPr txBox="1"/>
          <p:nvPr/>
        </p:nvSpPr>
        <p:spPr>
          <a:xfrm>
            <a:off x="8799809" y="354802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/Do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3830FF-1D7D-48B6-ABFD-D8F60CA8DD4E}"/>
              </a:ext>
            </a:extLst>
          </p:cNvPr>
          <p:cNvSpPr txBox="1"/>
          <p:nvPr/>
        </p:nvSpPr>
        <p:spPr>
          <a:xfrm>
            <a:off x="3507912" y="3548028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For/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Foreach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AB17C-2D43-4176-8F37-1ADC2B3601A9}"/>
              </a:ext>
            </a:extLst>
          </p:cNvPr>
          <p:cNvSpPr txBox="1"/>
          <p:nvPr/>
        </p:nvSpPr>
        <p:spPr>
          <a:xfrm>
            <a:off x="8913756" y="60006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Switch/Case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32EC9F-824C-4309-A5B6-56690D10D1CA}"/>
              </a:ext>
            </a:extLst>
          </p:cNvPr>
          <p:cNvSpPr txBox="1"/>
          <p:nvPr/>
        </p:nvSpPr>
        <p:spPr>
          <a:xfrm>
            <a:off x="2472352" y="973040"/>
            <a:ext cx="3790155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 var1=6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if(3&gt;5 &amp;&amp; var1&gt;3)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3 ne peut être supérieur à 5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if(3&gt;5 || var1&gt;3)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3 n’est pas supérieur à 5 mais var1&gt;3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else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3 n’est pas supérieur à 5 et var1&lt;3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256DD9-A0EB-4A1C-9930-BA952EC53382}"/>
              </a:ext>
            </a:extLst>
          </p:cNvPr>
          <p:cNvSpPr txBox="1"/>
          <p:nvPr/>
        </p:nvSpPr>
        <p:spPr>
          <a:xfrm>
            <a:off x="3035424" y="4196363"/>
            <a:ext cx="227135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Var1=0;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for(int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=0 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&lt;9 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++)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Var1++;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21095C-0EFA-472C-AA29-3DC12D5E9F7F}"/>
              </a:ext>
            </a:extLst>
          </p:cNvPr>
          <p:cNvSpPr txBox="1"/>
          <p:nvPr/>
        </p:nvSpPr>
        <p:spPr>
          <a:xfrm>
            <a:off x="8024484" y="1113914"/>
            <a:ext cx="311577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 var1=1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switch(var1){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case(0) :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var1 égale à 0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case(1) :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var1 égale à 1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default :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La valeur de var1 n’existe pas dans la condition ») 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0255CCB-239F-4461-B743-DE08548805FF}"/>
              </a:ext>
            </a:extLst>
          </p:cNvPr>
          <p:cNvSpPr txBox="1"/>
          <p:nvPr/>
        </p:nvSpPr>
        <p:spPr>
          <a:xfrm>
            <a:off x="7018187" y="4397187"/>
            <a:ext cx="199148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var1=2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var2=0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(var2&lt;var1){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var2++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25F1C3-7CDA-45B8-8E54-29D07B8A22FD}"/>
              </a:ext>
            </a:extLst>
          </p:cNvPr>
          <p:cNvSpPr txBox="1"/>
          <p:nvPr/>
        </p:nvSpPr>
        <p:spPr>
          <a:xfrm>
            <a:off x="9582369" y="4150696"/>
            <a:ext cx="18539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var1=2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var2=0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var2++ 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(var2&lt;var1);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 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9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4748169" y="22613"/>
            <a:ext cx="397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Les flux d’entrée/sortie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2A9632-71DF-43E6-9AD6-0247FE783776}"/>
              </a:ext>
            </a:extLst>
          </p:cNvPr>
          <p:cNvSpPr txBox="1"/>
          <p:nvPr/>
        </p:nvSpPr>
        <p:spPr>
          <a:xfrm>
            <a:off x="5316644" y="772359"/>
            <a:ext cx="2839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 fonctions essentielles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0F79A2-0A18-4ADD-B4B0-6FFA8246FB9C}"/>
              </a:ext>
            </a:extLst>
          </p:cNvPr>
          <p:cNvSpPr txBox="1"/>
          <p:nvPr/>
        </p:nvSpPr>
        <p:spPr>
          <a:xfrm>
            <a:off x="3320248" y="155369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ENTRÉE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CA908D7-A26E-4764-9404-76B9AEDDA3FC}"/>
              </a:ext>
            </a:extLst>
          </p:cNvPr>
          <p:cNvSpPr txBox="1"/>
          <p:nvPr/>
        </p:nvSpPr>
        <p:spPr>
          <a:xfrm>
            <a:off x="8724551" y="154396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SORTIE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152CFF5-6380-4154-8AEF-4884DCCF97E9}"/>
              </a:ext>
            </a:extLst>
          </p:cNvPr>
          <p:cNvCxnSpPr>
            <a:cxnSpLocks/>
          </p:cNvCxnSpPr>
          <p:nvPr/>
        </p:nvCxnSpPr>
        <p:spPr>
          <a:xfrm>
            <a:off x="6683094" y="1549636"/>
            <a:ext cx="0" cy="314882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A490F3B-BA74-432F-AA46-C476631EC026}"/>
              </a:ext>
            </a:extLst>
          </p:cNvPr>
          <p:cNvSpPr txBox="1"/>
          <p:nvPr/>
        </p:nvSpPr>
        <p:spPr>
          <a:xfrm>
            <a:off x="8114352" y="2680109"/>
            <a:ext cx="22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Fonction déjà existante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CFE8FC-7321-41B8-9FEC-C4E27ACBCC92}"/>
              </a:ext>
            </a:extLst>
          </p:cNvPr>
          <p:cNvSpPr txBox="1"/>
          <p:nvPr/>
        </p:nvSpPr>
        <p:spPr>
          <a:xfrm>
            <a:off x="7153197" y="3723920"/>
            <a:ext cx="4209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(« Message à afficher ») 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770F9C-7DA4-4ABE-A5E6-915442E9FA21}"/>
              </a:ext>
            </a:extLst>
          </p:cNvPr>
          <p:cNvSpPr txBox="1"/>
          <p:nvPr/>
        </p:nvSpPr>
        <p:spPr>
          <a:xfrm>
            <a:off x="2130721" y="2320505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Créer une variable du type attendu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C3552A-9468-4694-8F51-A03D22E3A4EB}"/>
              </a:ext>
            </a:extLst>
          </p:cNvPr>
          <p:cNvSpPr txBox="1"/>
          <p:nvPr/>
        </p:nvSpPr>
        <p:spPr>
          <a:xfrm>
            <a:off x="1821437" y="2994983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Lui attribuer le résultat de la dite méthode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D38702-D48B-4DC4-A580-D98FFAEAAB83}"/>
              </a:ext>
            </a:extLst>
          </p:cNvPr>
          <p:cNvSpPr txBox="1"/>
          <p:nvPr/>
        </p:nvSpPr>
        <p:spPr>
          <a:xfrm>
            <a:off x="2302882" y="3669461"/>
            <a:ext cx="3117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 entier =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Console.ReadLine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 ;</a:t>
            </a:r>
          </a:p>
        </p:txBody>
      </p:sp>
    </p:spTree>
    <p:extLst>
      <p:ext uri="{BB962C8B-B14F-4D97-AF65-F5344CB8AC3E}">
        <p14:creationId xmlns:p14="http://schemas.microsoft.com/office/powerpoint/2010/main" val="183478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9B46CEC-34D8-4B78-9375-D7B3F9C14D7D}"/>
              </a:ext>
            </a:extLst>
          </p:cNvPr>
          <p:cNvSpPr txBox="1"/>
          <p:nvPr/>
        </p:nvSpPr>
        <p:spPr>
          <a:xfrm>
            <a:off x="5625522" y="37427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en C#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6D48A7-F9D3-402A-84DF-9D51BA90D5E1}"/>
              </a:ext>
            </a:extLst>
          </p:cNvPr>
          <p:cNvSpPr txBox="1"/>
          <p:nvPr/>
        </p:nvSpPr>
        <p:spPr>
          <a:xfrm>
            <a:off x="2526482" y="4955180"/>
            <a:ext cx="75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Type-Casting pour assigner une variable à une variable d’un autre type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A8D353-87C0-4A3A-8D34-C02E14360982}"/>
              </a:ext>
            </a:extLst>
          </p:cNvPr>
          <p:cNvSpPr txBox="1"/>
          <p:nvPr/>
        </p:nvSpPr>
        <p:spPr>
          <a:xfrm>
            <a:off x="2526482" y="5779907"/>
            <a:ext cx="766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Type-Safe pour vérifier la bonne utilisation des opérations sur les variable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155FAF6-4128-4D2E-B950-12151D632E3F}"/>
              </a:ext>
            </a:extLst>
          </p:cNvPr>
          <p:cNvCxnSpPr>
            <a:cxnSpLocks/>
          </p:cNvCxnSpPr>
          <p:nvPr/>
        </p:nvCxnSpPr>
        <p:spPr>
          <a:xfrm>
            <a:off x="6736360" y="872455"/>
            <a:ext cx="0" cy="375872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62BE963-E95C-40D4-91B3-6EF3FACFCDD2}"/>
              </a:ext>
            </a:extLst>
          </p:cNvPr>
          <p:cNvSpPr txBox="1"/>
          <p:nvPr/>
        </p:nvSpPr>
        <p:spPr>
          <a:xfrm>
            <a:off x="3808616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Valeurs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16A4E7-62C5-4C47-A7B9-B7D0885884C8}"/>
              </a:ext>
            </a:extLst>
          </p:cNvPr>
          <p:cNvSpPr txBox="1"/>
          <p:nvPr/>
        </p:nvSpPr>
        <p:spPr>
          <a:xfrm>
            <a:off x="8491065" y="847504"/>
            <a:ext cx="292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Références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5F1857-25AF-40CA-832D-13B3B72F8CF5}"/>
              </a:ext>
            </a:extLst>
          </p:cNvPr>
          <p:cNvSpPr txBox="1"/>
          <p:nvPr/>
        </p:nvSpPr>
        <p:spPr>
          <a:xfrm>
            <a:off x="2592196" y="135901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Contient directement la donnée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90FB99-6BCB-4774-8476-AD9EA1EB7DA2}"/>
              </a:ext>
            </a:extLst>
          </p:cNvPr>
          <p:cNvSpPr txBox="1"/>
          <p:nvPr/>
        </p:nvSpPr>
        <p:spPr>
          <a:xfrm>
            <a:off x="7022982" y="1359017"/>
            <a:ext cx="42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Contient la référence à la donnée : objet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65B2B-CC63-4A3D-BD96-6185B6507002}"/>
              </a:ext>
            </a:extLst>
          </p:cNvPr>
          <p:cNvSpPr txBox="1"/>
          <p:nvPr/>
        </p:nvSpPr>
        <p:spPr>
          <a:xfrm>
            <a:off x="2592193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 prend pas en charge l’héritage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2A857F-08F8-456D-9601-5A81B374804C}"/>
              </a:ext>
            </a:extLst>
          </p:cNvPr>
          <p:cNvSpPr txBox="1"/>
          <p:nvPr/>
        </p:nvSpPr>
        <p:spPr>
          <a:xfrm>
            <a:off x="7022981" y="2772237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Prend en charge l’héritage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0E22FE-AC21-4B16-ACE7-D8BAA070BC02}"/>
              </a:ext>
            </a:extLst>
          </p:cNvPr>
          <p:cNvSpPr txBox="1"/>
          <p:nvPr/>
        </p:nvSpPr>
        <p:spPr>
          <a:xfrm>
            <a:off x="2592194" y="1820465"/>
            <a:ext cx="363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Opération sur une variable ne modifie pas d’autres variable de même type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3D79ED-0DE2-40B9-B090-32EE04FE597E}"/>
              </a:ext>
            </a:extLst>
          </p:cNvPr>
          <p:cNvSpPr txBox="1"/>
          <p:nvPr/>
        </p:nvSpPr>
        <p:spPr>
          <a:xfrm>
            <a:off x="7048147" y="1820465"/>
            <a:ext cx="3632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Opération sur une variable peut modifier une variable de même type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A67081-6AED-45F6-8A87-3D82B668D066}"/>
              </a:ext>
            </a:extLst>
          </p:cNvPr>
          <p:cNvSpPr txBox="1"/>
          <p:nvPr/>
        </p:nvSpPr>
        <p:spPr>
          <a:xfrm>
            <a:off x="7048146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Classe, interface, délégué, tableaux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49211D-498A-481A-AB4C-6D193B74E6C0}"/>
              </a:ext>
            </a:extLst>
          </p:cNvPr>
          <p:cNvSpPr txBox="1"/>
          <p:nvPr/>
        </p:nvSpPr>
        <p:spPr>
          <a:xfrm>
            <a:off x="2592193" y="3368072"/>
            <a:ext cx="3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Structures, énumérations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F0E2DD-3BBE-4FA7-9509-D98911A996E4}"/>
              </a:ext>
            </a:extLst>
          </p:cNvPr>
          <p:cNvSpPr txBox="1"/>
          <p:nvPr/>
        </p:nvSpPr>
        <p:spPr>
          <a:xfrm>
            <a:off x="7048146" y="3984852"/>
            <a:ext cx="41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Initialisation à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null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et nécessite le mot clé new à la création</a:t>
            </a:r>
          </a:p>
        </p:txBody>
      </p:sp>
    </p:spTree>
    <p:extLst>
      <p:ext uri="{BB962C8B-B14F-4D97-AF65-F5344CB8AC3E}">
        <p14:creationId xmlns:p14="http://schemas.microsoft.com/office/powerpoint/2010/main" val="16193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EB7FCF-EC6F-4C66-94A9-9911196B5E6D}"/>
              </a:ext>
            </a:extLst>
          </p:cNvPr>
          <p:cNvSpPr txBox="1"/>
          <p:nvPr/>
        </p:nvSpPr>
        <p:spPr>
          <a:xfrm>
            <a:off x="4862124" y="129706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valeurs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9819E4-BCD4-437E-B609-B6A4FC526C62}"/>
              </a:ext>
            </a:extLst>
          </p:cNvPr>
          <p:cNvSpPr txBox="1"/>
          <p:nvPr/>
        </p:nvSpPr>
        <p:spPr>
          <a:xfrm>
            <a:off x="2802627" y="99148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41E0453-118D-424E-AA55-48AD455B841D}"/>
              </a:ext>
            </a:extLst>
          </p:cNvPr>
          <p:cNvSpPr/>
          <p:nvPr/>
        </p:nvSpPr>
        <p:spPr>
          <a:xfrm flipH="1" flipV="1">
            <a:off x="2718031" y="1157681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0A1A1-6494-412C-9C3C-104E75559C73}"/>
              </a:ext>
            </a:extLst>
          </p:cNvPr>
          <p:cNvSpPr txBox="1"/>
          <p:nvPr/>
        </p:nvSpPr>
        <p:spPr>
          <a:xfrm>
            <a:off x="2836877" y="1451241"/>
            <a:ext cx="651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Contiennent des données et des fonctions membres.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conteneur de variables liées.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B5F8467-F333-41E1-AB2D-BC45F776A26B}"/>
              </a:ext>
            </a:extLst>
          </p:cNvPr>
          <p:cNvSpPr/>
          <p:nvPr/>
        </p:nvSpPr>
        <p:spPr>
          <a:xfrm>
            <a:off x="3152863" y="1828962"/>
            <a:ext cx="251669" cy="218114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4BC49D-18B1-49BC-9624-5FC1A4134DCA}"/>
              </a:ext>
            </a:extLst>
          </p:cNvPr>
          <p:cNvSpPr txBox="1"/>
          <p:nvPr/>
        </p:nvSpPr>
        <p:spPr>
          <a:xfrm>
            <a:off x="2836877" y="3330951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Enumérations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38D0919-E70A-4404-97D6-D080BDBC43B0}"/>
              </a:ext>
            </a:extLst>
          </p:cNvPr>
          <p:cNvSpPr/>
          <p:nvPr/>
        </p:nvSpPr>
        <p:spPr>
          <a:xfrm flipH="1" flipV="1">
            <a:off x="2718380" y="3471785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55390B-4783-42F1-B1D1-50A3D4302A17}"/>
              </a:ext>
            </a:extLst>
          </p:cNvPr>
          <p:cNvSpPr txBox="1"/>
          <p:nvPr/>
        </p:nvSpPr>
        <p:spPr>
          <a:xfrm>
            <a:off x="2836877" y="3841098"/>
            <a:ext cx="651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Ensemble de constantes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EB4586-D4EA-46EF-8FFB-BA2EE8828D14}"/>
              </a:ext>
            </a:extLst>
          </p:cNvPr>
          <p:cNvSpPr txBox="1"/>
          <p:nvPr/>
        </p:nvSpPr>
        <p:spPr>
          <a:xfrm>
            <a:off x="8365925" y="560593"/>
            <a:ext cx="306198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maStructure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var1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var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maStructure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(var1,var2)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this.var1=var1;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this.var2=var2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32E302-7787-425A-91B9-7B4444BCE553}"/>
              </a:ext>
            </a:extLst>
          </p:cNvPr>
          <p:cNvSpPr txBox="1"/>
          <p:nvPr/>
        </p:nvSpPr>
        <p:spPr>
          <a:xfrm>
            <a:off x="4771937" y="4567688"/>
            <a:ext cx="185396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enum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monEnum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Constante1,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Constante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EAB48-7064-4468-BAC3-BDBFCE8D8C1B}"/>
              </a:ext>
            </a:extLst>
          </p:cNvPr>
          <p:cNvSpPr/>
          <p:nvPr/>
        </p:nvSpPr>
        <p:spPr>
          <a:xfrm flipV="1">
            <a:off x="612396" y="2973476"/>
            <a:ext cx="6979641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50E33B-662E-4D72-878F-1AB0F16FF2A1}"/>
              </a:ext>
            </a:extLst>
          </p:cNvPr>
          <p:cNvSpPr/>
          <p:nvPr/>
        </p:nvSpPr>
        <p:spPr>
          <a:xfrm flipH="1">
            <a:off x="7592035" y="2973693"/>
            <a:ext cx="45719" cy="1273645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9BA88F-F3AD-43B1-95E1-59A1DF8320A6}"/>
              </a:ext>
            </a:extLst>
          </p:cNvPr>
          <p:cNvSpPr/>
          <p:nvPr/>
        </p:nvSpPr>
        <p:spPr>
          <a:xfrm>
            <a:off x="7637755" y="4201619"/>
            <a:ext cx="4554245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28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03396F-25A9-4C9B-8DBF-BF0C6E6EA889}"/>
              </a:ext>
            </a:extLst>
          </p:cNvPr>
          <p:cNvSpPr txBox="1"/>
          <p:nvPr/>
        </p:nvSpPr>
        <p:spPr>
          <a:xfrm>
            <a:off x="4534953" y="230374"/>
            <a:ext cx="3976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Types références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5BF317-89D7-4001-8013-146934CA1057}"/>
              </a:ext>
            </a:extLst>
          </p:cNvPr>
          <p:cNvSpPr txBox="1"/>
          <p:nvPr/>
        </p:nvSpPr>
        <p:spPr>
          <a:xfrm>
            <a:off x="2534180" y="1092148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115FFF-83CB-44DA-970C-722533C448EC}"/>
              </a:ext>
            </a:extLst>
          </p:cNvPr>
          <p:cNvSpPr/>
          <p:nvPr/>
        </p:nvSpPr>
        <p:spPr>
          <a:xfrm flipH="1" flipV="1">
            <a:off x="2449584" y="1258349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3E5DA4-A1A4-4CEF-B323-93B9B6945721}"/>
              </a:ext>
            </a:extLst>
          </p:cNvPr>
          <p:cNvSpPr txBox="1"/>
          <p:nvPr/>
        </p:nvSpPr>
        <p:spPr>
          <a:xfrm>
            <a:off x="2534179" y="1512214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Structures de données améliorées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Contient également des méthodes liées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Une classe ne peut hériter que d’une classe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mère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025B13-0766-4B00-A139-654F1FC542F1}"/>
              </a:ext>
            </a:extLst>
          </p:cNvPr>
          <p:cNvSpPr txBox="1"/>
          <p:nvPr/>
        </p:nvSpPr>
        <p:spPr>
          <a:xfrm>
            <a:off x="7587990" y="476561"/>
            <a:ext cx="383096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class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maClasse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classeMere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var1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maClasse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{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this.var1=var1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methode1{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Console.WriteLine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(var1);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6884B-2B93-4673-93B9-AC4EDF759E3F}"/>
              </a:ext>
            </a:extLst>
          </p:cNvPr>
          <p:cNvSpPr/>
          <p:nvPr/>
        </p:nvSpPr>
        <p:spPr>
          <a:xfrm>
            <a:off x="603303" y="2789891"/>
            <a:ext cx="5708990" cy="45719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5EC57-1FE5-4D1D-8E4F-ACE07CF3131B}"/>
              </a:ext>
            </a:extLst>
          </p:cNvPr>
          <p:cNvSpPr/>
          <p:nvPr/>
        </p:nvSpPr>
        <p:spPr>
          <a:xfrm flipH="1">
            <a:off x="6266572" y="2812750"/>
            <a:ext cx="45720" cy="1313752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DE244-D35E-458F-9375-9A433F052815}"/>
              </a:ext>
            </a:extLst>
          </p:cNvPr>
          <p:cNvSpPr/>
          <p:nvPr/>
        </p:nvSpPr>
        <p:spPr>
          <a:xfrm>
            <a:off x="6266572" y="4063355"/>
            <a:ext cx="5925427" cy="63147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73B5C5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DD583C-94BF-4012-B522-2DF3D7AF9698}"/>
              </a:ext>
            </a:extLst>
          </p:cNvPr>
          <p:cNvSpPr txBox="1"/>
          <p:nvPr/>
        </p:nvSpPr>
        <p:spPr>
          <a:xfrm>
            <a:off x="1552667" y="2984530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Interfaces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7E57765-2E9B-4A35-B76B-7C777C775835}"/>
              </a:ext>
            </a:extLst>
          </p:cNvPr>
          <p:cNvSpPr/>
          <p:nvPr/>
        </p:nvSpPr>
        <p:spPr>
          <a:xfrm flipH="1" flipV="1">
            <a:off x="1399212" y="3135952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07F930-E49A-4245-A6E5-5032B96909AC}"/>
              </a:ext>
            </a:extLst>
          </p:cNvPr>
          <p:cNvSpPr txBox="1"/>
          <p:nvPr/>
        </p:nvSpPr>
        <p:spPr>
          <a:xfrm>
            <a:off x="1275830" y="3472526"/>
            <a:ext cx="651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Classe entièrement abstraite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Code des méthodes non implémentés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Interface peut être implémentée par plusieurs classes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4F9030-DA4A-4033-8718-283B2980E677}"/>
              </a:ext>
            </a:extLst>
          </p:cNvPr>
          <p:cNvSpPr txBox="1"/>
          <p:nvPr/>
        </p:nvSpPr>
        <p:spPr>
          <a:xfrm>
            <a:off x="1993371" y="4607122"/>
            <a:ext cx="397638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public interface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monInterface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void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méthode1();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8F94-58BD-4475-8A32-3FA7D3C1D25E}"/>
              </a:ext>
            </a:extLst>
          </p:cNvPr>
          <p:cNvSpPr/>
          <p:nvPr/>
        </p:nvSpPr>
        <p:spPr>
          <a:xfrm flipH="1">
            <a:off x="6518944" y="4126502"/>
            <a:ext cx="45719" cy="2731498"/>
          </a:xfrm>
          <a:prstGeom prst="rect">
            <a:avLst/>
          </a:prstGeom>
          <a:solidFill>
            <a:srgbClr val="73B5C5"/>
          </a:solidFill>
          <a:ln>
            <a:solidFill>
              <a:srgbClr val="73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A3632A-A1C4-40D4-8AD3-9A31321A1E74}"/>
              </a:ext>
            </a:extLst>
          </p:cNvPr>
          <p:cNvSpPr txBox="1"/>
          <p:nvPr/>
        </p:nvSpPr>
        <p:spPr>
          <a:xfrm>
            <a:off x="7093873" y="4154795"/>
            <a:ext cx="41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Tableaux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D1FEB9-1745-4F49-81AC-C58C068E675E}"/>
              </a:ext>
            </a:extLst>
          </p:cNvPr>
          <p:cNvSpPr/>
          <p:nvPr/>
        </p:nvSpPr>
        <p:spPr>
          <a:xfrm flipH="1" flipV="1">
            <a:off x="7009278" y="4312958"/>
            <a:ext cx="84595" cy="87664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4612995-EEA1-4875-97AA-5837D70E85F2}"/>
              </a:ext>
            </a:extLst>
          </p:cNvPr>
          <p:cNvSpPr txBox="1"/>
          <p:nvPr/>
        </p:nvSpPr>
        <p:spPr>
          <a:xfrm>
            <a:off x="6687294" y="4493265"/>
            <a:ext cx="651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Eléments allant de 0 à n-1 pour une taille de 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Unidimensionnel, Multidimensionnel, en escalier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 escalier : les éléments du tableau n’ont pas la même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dimension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A32F1D-113F-4150-91F3-CDBA1E07E1BC}"/>
              </a:ext>
            </a:extLst>
          </p:cNvPr>
          <p:cNvSpPr txBox="1"/>
          <p:nvPr/>
        </p:nvSpPr>
        <p:spPr>
          <a:xfrm>
            <a:off x="8237021" y="5463071"/>
            <a:ext cx="341879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tab[][] a = new tab[2][];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a[0] = new tab[3];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a[1] = new tab[5];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374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241</TotalTime>
  <Words>905</Words>
  <Application>Microsoft Office PowerPoint</Application>
  <PresentationFormat>Grand écran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Times New Roman</vt:lpstr>
      <vt:lpstr>Trebuchet MS</vt:lpstr>
      <vt:lpstr>Tw Cen MT</vt:lpstr>
      <vt:lpstr>Wingdings</vt:lpstr>
      <vt:lpstr>Circuit</vt:lpstr>
      <vt:lpstr>Découverte du C#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Découverte du C#</dc:title>
  <dc:creator>Alexia Verpoort</dc:creator>
  <cp:lastModifiedBy>Benjamin BEUSCART</cp:lastModifiedBy>
  <cp:revision>31</cp:revision>
  <dcterms:created xsi:type="dcterms:W3CDTF">2019-02-04T09:55:21Z</dcterms:created>
  <dcterms:modified xsi:type="dcterms:W3CDTF">2019-03-11T15:44:20Z</dcterms:modified>
</cp:coreProperties>
</file>