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1"/>
  </p:notesMasterIdLst>
  <p:sldIdLst>
    <p:sldId id="25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3/26/2024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lh7-us.googleusercontent.com/dcp6b6T21ib8qf2Ljhy1GrrKYNDKrxKjzKLfvDISSyvDorpice8spgwqv1AQPkgqal2Xkxsh6bpmt6GFC4klG8SuYvZhmYSeSAOxx7U7FhQIKh4Yen_hQF_a4qR9KXgOwjymdnF57gwg6NGTJ3yuzQ"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3991736" y="3321603"/>
            <a:ext cx="8105313" cy="1288461"/>
          </a:xfrm>
        </p:spPr>
        <p:txBody>
          <a:bodyPr anchor="b">
            <a:noAutofit/>
          </a:bodyPr>
          <a:lstStyle/>
          <a:p>
            <a:pPr algn="l"/>
            <a:r>
              <a:rPr lang="en-US" sz="3600" dirty="0">
                <a:solidFill>
                  <a:srgbClr val="FFFFFF"/>
                </a:solidFill>
              </a:rPr>
              <a:t>Classification </a:t>
            </a:r>
            <a:r>
              <a:rPr lang="en-US" sz="3600" dirty="0" err="1">
                <a:solidFill>
                  <a:srgbClr val="FFFFFF"/>
                </a:solidFill>
              </a:rPr>
              <a:t>d’experiences</a:t>
            </a:r>
            <a:r>
              <a:rPr lang="en-US" sz="3600" dirty="0">
                <a:solidFill>
                  <a:srgbClr val="FFFFFF"/>
                </a:solidFill>
              </a:rPr>
              <a:t> </a:t>
            </a:r>
            <a:r>
              <a:rPr lang="en-US" sz="3600" dirty="0" err="1">
                <a:solidFill>
                  <a:srgbClr val="FFFFFF"/>
                </a:solidFill>
              </a:rPr>
              <a:t>professionnelles</a:t>
            </a:r>
            <a:r>
              <a:rPr lang="en-US" sz="3600" dirty="0">
                <a:solidFill>
                  <a:srgbClr val="FFFFFF"/>
                </a:solidFill>
              </a:rPr>
              <a:t> LinkedIn par les techniques “Few-shot learning”</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9ACFC9EE-F99E-4015-A80E-EEC394A00B4A}"/>
              </a:ext>
            </a:extLst>
          </p:cNvPr>
          <p:cNvSpPr txBox="1"/>
          <p:nvPr/>
        </p:nvSpPr>
        <p:spPr>
          <a:xfrm>
            <a:off x="3991736" y="4866736"/>
            <a:ext cx="5584565" cy="523220"/>
          </a:xfrm>
          <a:prstGeom prst="rect">
            <a:avLst/>
          </a:prstGeom>
          <a:noFill/>
        </p:spPr>
        <p:txBody>
          <a:bodyPr wrap="square" rtlCol="0">
            <a:spAutoFit/>
          </a:bodyPr>
          <a:lstStyle/>
          <a:p>
            <a:r>
              <a:rPr lang="en-US" sz="1400" dirty="0">
                <a:solidFill>
                  <a:schemeClr val="bg1"/>
                </a:solidFill>
              </a:rPr>
              <a:t>LARCHER </a:t>
            </a:r>
            <a:r>
              <a:rPr lang="en-US" sz="1400" dirty="0" err="1">
                <a:solidFill>
                  <a:schemeClr val="bg1"/>
                </a:solidFill>
              </a:rPr>
              <a:t>Elya</a:t>
            </a:r>
            <a:r>
              <a:rPr lang="en-US" sz="1400" dirty="0">
                <a:solidFill>
                  <a:schemeClr val="bg1"/>
                </a:solidFill>
              </a:rPr>
              <a:t>, MARROT Mathilde, MONIN Louis</a:t>
            </a:r>
          </a:p>
          <a:p>
            <a:r>
              <a:rPr lang="en-US" sz="1400" dirty="0">
                <a:solidFill>
                  <a:schemeClr val="bg1"/>
                </a:solidFill>
              </a:rPr>
              <a:t>VALIGNON Martin, WARLET Antoine</a:t>
            </a:r>
          </a:p>
        </p:txBody>
      </p:sp>
      <p:sp>
        <p:nvSpPr>
          <p:cNvPr id="10" name="TextBox 9">
            <a:extLst>
              <a:ext uri="{FF2B5EF4-FFF2-40B4-BE49-F238E27FC236}">
                <a16:creationId xmlns:a16="http://schemas.microsoft.com/office/drawing/2014/main" id="{A919A428-2BD1-4648-BE3B-D12DE70A12A4}"/>
              </a:ext>
            </a:extLst>
          </p:cNvPr>
          <p:cNvSpPr txBox="1"/>
          <p:nvPr/>
        </p:nvSpPr>
        <p:spPr>
          <a:xfrm>
            <a:off x="10822343" y="4974457"/>
            <a:ext cx="1274706" cy="307777"/>
          </a:xfrm>
          <a:prstGeom prst="rect">
            <a:avLst/>
          </a:prstGeom>
          <a:noFill/>
        </p:spPr>
        <p:txBody>
          <a:bodyPr wrap="square" rtlCol="0">
            <a:spAutoFit/>
          </a:bodyPr>
          <a:lstStyle/>
          <a:p>
            <a:r>
              <a:rPr lang="en-US" sz="1400" dirty="0">
                <a:solidFill>
                  <a:schemeClr val="bg1"/>
                </a:solidFill>
              </a:rPr>
              <a:t>ING2 MI/GI</a:t>
            </a:r>
          </a:p>
        </p:txBody>
      </p:sp>
      <p:pic>
        <p:nvPicPr>
          <p:cNvPr id="11" name="images1">
            <a:extLst>
              <a:ext uri="{FF2B5EF4-FFF2-40B4-BE49-F238E27FC236}">
                <a16:creationId xmlns:a16="http://schemas.microsoft.com/office/drawing/2014/main" id="{23658A3F-E8A3-4799-B889-5805461FB1E8}"/>
              </a:ext>
            </a:extLst>
          </p:cNvPr>
          <p:cNvPicPr/>
          <p:nvPr/>
        </p:nvPicPr>
        <p:blipFill>
          <a:blip r:link="rId3">
            <a:lum/>
            <a:alphaModFix/>
          </a:blip>
          <a:srcRect/>
          <a:stretch>
            <a:fillRect/>
          </a:stretch>
        </p:blipFill>
        <p:spPr>
          <a:xfrm>
            <a:off x="124576" y="211807"/>
            <a:ext cx="2028825" cy="1076325"/>
          </a:xfrm>
          <a:prstGeom prst="rect">
            <a:avLst/>
          </a:prstGeom>
          <a:ln>
            <a:noFill/>
            <a:prstDash/>
          </a:ln>
        </p:spPr>
      </p:pic>
      <p:pic>
        <p:nvPicPr>
          <p:cNvPr id="12" name="images2">
            <a:extLst>
              <a:ext uri="{FF2B5EF4-FFF2-40B4-BE49-F238E27FC236}">
                <a16:creationId xmlns:a16="http://schemas.microsoft.com/office/drawing/2014/main" id="{5054D731-D8A1-4913-9502-725364FE35E3}"/>
              </a:ext>
            </a:extLst>
          </p:cNvPr>
          <p:cNvPicPr/>
          <p:nvPr/>
        </p:nvPicPr>
        <p:blipFill>
          <a:blip r:embed="rId4">
            <a:lum/>
            <a:alphaModFix/>
          </a:blip>
          <a:srcRect/>
          <a:stretch>
            <a:fillRect/>
          </a:stretch>
        </p:blipFill>
        <p:spPr>
          <a:xfrm>
            <a:off x="7869977" y="5697932"/>
            <a:ext cx="3970020" cy="1014730"/>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B7AE-80FB-4C2C-9187-4072AC777AB9}"/>
              </a:ext>
            </a:extLst>
          </p:cNvPr>
          <p:cNvSpPr>
            <a:spLocks noGrp="1"/>
          </p:cNvSpPr>
          <p:nvPr>
            <p:ph type="title"/>
          </p:nvPr>
        </p:nvSpPr>
        <p:spPr/>
        <p:txBody>
          <a:bodyPr/>
          <a:lstStyle/>
          <a:p>
            <a:r>
              <a:rPr lang="en-US" dirty="0"/>
              <a:t>Prototypical network</a:t>
            </a:r>
          </a:p>
        </p:txBody>
      </p:sp>
      <p:sp>
        <p:nvSpPr>
          <p:cNvPr id="3" name="Content Placeholder 2">
            <a:extLst>
              <a:ext uri="{FF2B5EF4-FFF2-40B4-BE49-F238E27FC236}">
                <a16:creationId xmlns:a16="http://schemas.microsoft.com/office/drawing/2014/main" id="{BE50582F-E833-4586-A57F-C38120397898}"/>
              </a:ext>
            </a:extLst>
          </p:cNvPr>
          <p:cNvSpPr>
            <a:spLocks noGrp="1"/>
          </p:cNvSpPr>
          <p:nvPr>
            <p:ph idx="1"/>
          </p:nvPr>
        </p:nvSpPr>
        <p:spPr>
          <a:xfrm>
            <a:off x="6994358" y="2286000"/>
            <a:ext cx="3994484" cy="3048642"/>
          </a:xfrm>
        </p:spPr>
        <p:txBody>
          <a:bodyPr/>
          <a:lstStyle/>
          <a:p>
            <a:r>
              <a:rPr lang="en-US" dirty="0"/>
              <a:t>-</a:t>
            </a:r>
            <a:r>
              <a:rPr lang="en-US" dirty="0" err="1"/>
              <a:t>Estime</a:t>
            </a:r>
            <a:r>
              <a:rPr lang="en-US" dirty="0"/>
              <a:t> les </a:t>
            </a:r>
            <a:r>
              <a:rPr lang="en-US" dirty="0" err="1"/>
              <a:t>vecteurs</a:t>
            </a:r>
            <a:r>
              <a:rPr lang="en-US" dirty="0"/>
              <a:t> </a:t>
            </a:r>
            <a:r>
              <a:rPr lang="en-US" dirty="0" err="1"/>
              <a:t>moyens</a:t>
            </a:r>
            <a:r>
              <a:rPr lang="en-US" dirty="0"/>
              <a:t> de </a:t>
            </a:r>
            <a:r>
              <a:rPr lang="en-US" dirty="0" err="1"/>
              <a:t>classe</a:t>
            </a:r>
            <a:r>
              <a:rPr lang="en-US" dirty="0"/>
              <a:t> (prototypes) sur </a:t>
            </a:r>
            <a:r>
              <a:rPr lang="en-US" dirty="0" err="1"/>
              <a:t>l’ensemble</a:t>
            </a:r>
            <a:r>
              <a:rPr lang="en-US" dirty="0"/>
              <a:t> de support</a:t>
            </a:r>
          </a:p>
          <a:p>
            <a:r>
              <a:rPr lang="en-US" dirty="0"/>
              <a:t>-</a:t>
            </a:r>
            <a:r>
              <a:rPr lang="en-US" dirty="0" err="1"/>
              <a:t>Mesure</a:t>
            </a:r>
            <a:r>
              <a:rPr lang="en-US" dirty="0"/>
              <a:t> la distance entre un </a:t>
            </a:r>
            <a:r>
              <a:rPr lang="en-US" dirty="0" err="1"/>
              <a:t>vecteur</a:t>
            </a:r>
            <a:r>
              <a:rPr lang="en-US" dirty="0"/>
              <a:t> de </a:t>
            </a:r>
            <a:r>
              <a:rPr lang="en-US" dirty="0" err="1"/>
              <a:t>requête</a:t>
            </a:r>
            <a:r>
              <a:rPr lang="en-US" dirty="0"/>
              <a:t> et les prototypes</a:t>
            </a:r>
          </a:p>
          <a:p>
            <a:r>
              <a:rPr lang="en-US" dirty="0"/>
              <a:t>-La </a:t>
            </a:r>
            <a:r>
              <a:rPr lang="en-US" dirty="0" err="1"/>
              <a:t>requête</a:t>
            </a:r>
            <a:r>
              <a:rPr lang="en-US" dirty="0"/>
              <a:t> </a:t>
            </a:r>
            <a:r>
              <a:rPr lang="en-US" dirty="0" err="1"/>
              <a:t>appartient</a:t>
            </a:r>
            <a:r>
              <a:rPr lang="en-US" dirty="0"/>
              <a:t> au prototype le plus </a:t>
            </a:r>
            <a:r>
              <a:rPr lang="en-US" dirty="0" err="1"/>
              <a:t>proche</a:t>
            </a:r>
            <a:endParaRPr lang="en-US" dirty="0"/>
          </a:p>
        </p:txBody>
      </p:sp>
      <p:pic>
        <p:nvPicPr>
          <p:cNvPr id="4" name="images6">
            <a:extLst>
              <a:ext uri="{FF2B5EF4-FFF2-40B4-BE49-F238E27FC236}">
                <a16:creationId xmlns:a16="http://schemas.microsoft.com/office/drawing/2014/main" id="{02FB62C3-4BAF-410A-BE35-8ECC306EBF86}"/>
              </a:ext>
            </a:extLst>
          </p:cNvPr>
          <p:cNvPicPr/>
          <p:nvPr/>
        </p:nvPicPr>
        <p:blipFill>
          <a:blip r:embed="rId2">
            <a:lum/>
            <a:alphaModFix/>
          </a:blip>
          <a:srcRect/>
          <a:stretch>
            <a:fillRect/>
          </a:stretch>
        </p:blipFill>
        <p:spPr>
          <a:xfrm>
            <a:off x="834189" y="2214453"/>
            <a:ext cx="5261811" cy="3120189"/>
          </a:xfrm>
          <a:prstGeom prst="rect">
            <a:avLst/>
          </a:prstGeom>
        </p:spPr>
      </p:pic>
    </p:spTree>
    <p:extLst>
      <p:ext uri="{BB962C8B-B14F-4D97-AF65-F5344CB8AC3E}">
        <p14:creationId xmlns:p14="http://schemas.microsoft.com/office/powerpoint/2010/main" val="11258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73EE-066F-4DE2-A007-02434FCBAFD9}"/>
              </a:ext>
            </a:extLst>
          </p:cNvPr>
          <p:cNvSpPr>
            <a:spLocks noGrp="1"/>
          </p:cNvSpPr>
          <p:nvPr>
            <p:ph type="title"/>
          </p:nvPr>
        </p:nvSpPr>
        <p:spPr/>
        <p:txBody>
          <a:bodyPr/>
          <a:lstStyle/>
          <a:p>
            <a:r>
              <a:rPr lang="en-US" dirty="0"/>
              <a:t>Meta-learning</a:t>
            </a:r>
          </a:p>
        </p:txBody>
      </p:sp>
      <p:sp>
        <p:nvSpPr>
          <p:cNvPr id="3" name="Content Placeholder 2">
            <a:extLst>
              <a:ext uri="{FF2B5EF4-FFF2-40B4-BE49-F238E27FC236}">
                <a16:creationId xmlns:a16="http://schemas.microsoft.com/office/drawing/2014/main" id="{8B84D5BB-1E8C-4B38-BFD2-2451FE23C08E}"/>
              </a:ext>
            </a:extLst>
          </p:cNvPr>
          <p:cNvSpPr>
            <a:spLocks noGrp="1"/>
          </p:cNvSpPr>
          <p:nvPr>
            <p:ph idx="1"/>
          </p:nvPr>
        </p:nvSpPr>
        <p:spPr/>
        <p:txBody>
          <a:bodyPr/>
          <a:lstStyle/>
          <a:p>
            <a:r>
              <a:rPr lang="en-US" dirty="0"/>
              <a:t>-</a:t>
            </a:r>
            <a:r>
              <a:rPr lang="en-US" dirty="0" err="1"/>
              <a:t>Apprentissage</a:t>
            </a:r>
            <a:r>
              <a:rPr lang="en-US" dirty="0"/>
              <a:t> de </a:t>
            </a:r>
            <a:r>
              <a:rPr lang="en-US" dirty="0" err="1"/>
              <a:t>l’apprentissage</a:t>
            </a:r>
            <a:endParaRPr lang="en-US" dirty="0"/>
          </a:p>
          <a:p>
            <a:r>
              <a:rPr lang="en-US" dirty="0"/>
              <a:t>-</a:t>
            </a:r>
            <a:r>
              <a:rPr lang="en-US" dirty="0" err="1"/>
              <a:t>Approche</a:t>
            </a:r>
            <a:r>
              <a:rPr lang="en-US" dirty="0"/>
              <a:t> </a:t>
            </a:r>
            <a:r>
              <a:rPr lang="en-US" dirty="0" err="1"/>
              <a:t>puissante</a:t>
            </a:r>
            <a:r>
              <a:rPr lang="en-US" dirty="0"/>
              <a:t> </a:t>
            </a:r>
            <a:r>
              <a:rPr lang="en-US" dirty="0" err="1"/>
              <a:t>en</a:t>
            </a:r>
            <a:r>
              <a:rPr lang="en-US" dirty="0"/>
              <a:t> </a:t>
            </a:r>
            <a:r>
              <a:rPr lang="en-US" dirty="0" err="1"/>
              <a:t>apprentissage</a:t>
            </a:r>
            <a:r>
              <a:rPr lang="en-US" dirty="0"/>
              <a:t> </a:t>
            </a:r>
            <a:r>
              <a:rPr lang="en-US" dirty="0" err="1"/>
              <a:t>automatique</a:t>
            </a:r>
            <a:r>
              <a:rPr lang="en-US" dirty="0"/>
              <a:t> qui vise à </a:t>
            </a:r>
            <a:r>
              <a:rPr lang="en-US" dirty="0" err="1"/>
              <a:t>améliorer</a:t>
            </a:r>
            <a:r>
              <a:rPr lang="en-US" dirty="0"/>
              <a:t> la </a:t>
            </a:r>
            <a:r>
              <a:rPr lang="en-US" dirty="0" err="1"/>
              <a:t>capacité</a:t>
            </a:r>
            <a:r>
              <a:rPr lang="en-US" dirty="0"/>
              <a:t> d’un </a:t>
            </a:r>
            <a:r>
              <a:rPr lang="en-US" dirty="0" err="1"/>
              <a:t>modèle</a:t>
            </a:r>
            <a:r>
              <a:rPr lang="en-US" dirty="0"/>
              <a:t> à </a:t>
            </a:r>
            <a:r>
              <a:rPr lang="en-US" dirty="0" err="1"/>
              <a:t>s’adapter</a:t>
            </a:r>
            <a:r>
              <a:rPr lang="en-US" dirty="0"/>
              <a:t> </a:t>
            </a:r>
            <a:r>
              <a:rPr lang="en-US" dirty="0" err="1"/>
              <a:t>rapidement</a:t>
            </a:r>
            <a:r>
              <a:rPr lang="en-US" dirty="0"/>
              <a:t> à de </a:t>
            </a:r>
            <a:r>
              <a:rPr lang="en-US" dirty="0" err="1"/>
              <a:t>nouvelles</a:t>
            </a:r>
            <a:r>
              <a:rPr lang="en-US" dirty="0"/>
              <a:t> taches avec un minimum de </a:t>
            </a:r>
            <a:r>
              <a:rPr lang="en-US" dirty="0" err="1"/>
              <a:t>données</a:t>
            </a:r>
            <a:r>
              <a:rPr lang="en-US" dirty="0"/>
              <a:t> </a:t>
            </a:r>
            <a:r>
              <a:rPr lang="en-US" dirty="0" err="1"/>
              <a:t>d’entraînement</a:t>
            </a:r>
            <a:r>
              <a:rPr lang="en-US" dirty="0"/>
              <a:t>.</a:t>
            </a:r>
          </a:p>
          <a:p>
            <a:r>
              <a:rPr lang="en-US" dirty="0"/>
              <a:t>-Applique </a:t>
            </a:r>
            <a:r>
              <a:rPr lang="en-US" dirty="0" err="1"/>
              <a:t>rapidement</a:t>
            </a:r>
            <a:r>
              <a:rPr lang="en-US" dirty="0"/>
              <a:t> </a:t>
            </a:r>
            <a:r>
              <a:rPr lang="en-US" dirty="0" err="1"/>
              <a:t>ces</a:t>
            </a:r>
            <a:r>
              <a:rPr lang="en-US" dirty="0"/>
              <a:t> </a:t>
            </a:r>
            <a:r>
              <a:rPr lang="en-US" dirty="0" err="1"/>
              <a:t>connaissances</a:t>
            </a:r>
            <a:r>
              <a:rPr lang="en-US" dirty="0"/>
              <a:t> apprises à de </a:t>
            </a:r>
            <a:r>
              <a:rPr lang="en-US" dirty="0" err="1"/>
              <a:t>nouvelles</a:t>
            </a:r>
            <a:r>
              <a:rPr lang="en-US" dirty="0"/>
              <a:t> </a:t>
            </a:r>
            <a:r>
              <a:rPr lang="en-US" dirty="0" err="1"/>
              <a:t>tâches</a:t>
            </a:r>
            <a:r>
              <a:rPr lang="en-US" dirty="0"/>
              <a:t> </a:t>
            </a:r>
            <a:r>
              <a:rPr lang="en-US" dirty="0" err="1"/>
              <a:t>ou</a:t>
            </a:r>
            <a:r>
              <a:rPr lang="en-US" dirty="0"/>
              <a:t> classes.</a:t>
            </a:r>
          </a:p>
          <a:p>
            <a:endParaRPr lang="en-US" dirty="0"/>
          </a:p>
        </p:txBody>
      </p:sp>
    </p:spTree>
    <p:extLst>
      <p:ext uri="{BB962C8B-B14F-4D97-AF65-F5344CB8AC3E}">
        <p14:creationId xmlns:p14="http://schemas.microsoft.com/office/powerpoint/2010/main" val="2662210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C7CC-6455-49E9-AC02-754F77CDF5E2}"/>
              </a:ext>
            </a:extLst>
          </p:cNvPr>
          <p:cNvSpPr>
            <a:spLocks noGrp="1"/>
          </p:cNvSpPr>
          <p:nvPr>
            <p:ph type="title"/>
          </p:nvPr>
        </p:nvSpPr>
        <p:spPr/>
        <p:txBody>
          <a:bodyPr/>
          <a:lstStyle/>
          <a:p>
            <a:r>
              <a:rPr lang="en-US" dirty="0" err="1"/>
              <a:t>Transfert</a:t>
            </a:r>
            <a:r>
              <a:rPr lang="en-US" dirty="0"/>
              <a:t> learning</a:t>
            </a:r>
          </a:p>
        </p:txBody>
      </p:sp>
      <p:sp>
        <p:nvSpPr>
          <p:cNvPr id="3" name="Content Placeholder 2">
            <a:extLst>
              <a:ext uri="{FF2B5EF4-FFF2-40B4-BE49-F238E27FC236}">
                <a16:creationId xmlns:a16="http://schemas.microsoft.com/office/drawing/2014/main" id="{FD3DD426-83A3-4C16-951A-BA4BB679E9DF}"/>
              </a:ext>
            </a:extLst>
          </p:cNvPr>
          <p:cNvSpPr>
            <a:spLocks noGrp="1"/>
          </p:cNvSpPr>
          <p:nvPr>
            <p:ph idx="1"/>
          </p:nvPr>
        </p:nvSpPr>
        <p:spPr>
          <a:xfrm>
            <a:off x="639117" y="2249423"/>
            <a:ext cx="4959577" cy="4231587"/>
          </a:xfrm>
        </p:spPr>
        <p:txBody>
          <a:bodyPr/>
          <a:lstStyle/>
          <a:p>
            <a:r>
              <a:rPr lang="en-US" dirty="0"/>
              <a:t>-Technique </a:t>
            </a:r>
            <a:r>
              <a:rPr lang="en-US" dirty="0" err="1"/>
              <a:t>en</a:t>
            </a:r>
            <a:r>
              <a:rPr lang="en-US" dirty="0"/>
              <a:t> </a:t>
            </a:r>
            <a:r>
              <a:rPr lang="en-US" dirty="0" err="1"/>
              <a:t>apprentissage</a:t>
            </a:r>
            <a:r>
              <a:rPr lang="en-US" dirty="0"/>
              <a:t> </a:t>
            </a:r>
            <a:r>
              <a:rPr lang="en-US" dirty="0" err="1"/>
              <a:t>automatique</a:t>
            </a:r>
            <a:r>
              <a:rPr lang="en-US" dirty="0"/>
              <a:t> qui </a:t>
            </a:r>
            <a:r>
              <a:rPr lang="en-US" dirty="0" err="1"/>
              <a:t>consiste</a:t>
            </a:r>
            <a:r>
              <a:rPr lang="en-US" dirty="0"/>
              <a:t> à </a:t>
            </a:r>
            <a:r>
              <a:rPr lang="en-US" dirty="0" err="1"/>
              <a:t>réutiliser</a:t>
            </a:r>
            <a:r>
              <a:rPr lang="en-US" dirty="0"/>
              <a:t> un </a:t>
            </a:r>
            <a:r>
              <a:rPr lang="en-US" dirty="0" err="1"/>
              <a:t>modèle</a:t>
            </a:r>
            <a:r>
              <a:rPr lang="en-US" dirty="0"/>
              <a:t> </a:t>
            </a:r>
            <a:r>
              <a:rPr lang="en-US" dirty="0" err="1"/>
              <a:t>pré-entraîné</a:t>
            </a:r>
            <a:r>
              <a:rPr lang="en-US" dirty="0"/>
              <a:t> sur un </a:t>
            </a:r>
            <a:r>
              <a:rPr lang="en-US" dirty="0" err="1"/>
              <a:t>tâche</a:t>
            </a:r>
            <a:r>
              <a:rPr lang="en-US" dirty="0"/>
              <a:t> pour </a:t>
            </a:r>
            <a:r>
              <a:rPr lang="en-US" dirty="0" err="1"/>
              <a:t>une</a:t>
            </a:r>
            <a:r>
              <a:rPr lang="en-US" dirty="0"/>
              <a:t> nouvelle </a:t>
            </a:r>
            <a:r>
              <a:rPr lang="en-US" dirty="0" err="1"/>
              <a:t>tâche</a:t>
            </a:r>
            <a:r>
              <a:rPr lang="en-US" dirty="0"/>
              <a:t> </a:t>
            </a:r>
            <a:r>
              <a:rPr lang="en-US" dirty="0" err="1"/>
              <a:t>similaire</a:t>
            </a:r>
            <a:r>
              <a:rPr lang="en-US" dirty="0"/>
              <a:t> </a:t>
            </a:r>
            <a:r>
              <a:rPr lang="en-US" dirty="0" err="1"/>
              <a:t>ou</a:t>
            </a:r>
            <a:r>
              <a:rPr lang="en-US" dirty="0"/>
              <a:t> </a:t>
            </a:r>
            <a:r>
              <a:rPr lang="en-US" dirty="0" err="1"/>
              <a:t>liée</a:t>
            </a:r>
            <a:endParaRPr lang="en-US" dirty="0"/>
          </a:p>
          <a:p>
            <a:r>
              <a:rPr lang="en-US" dirty="0"/>
              <a:t>-</a:t>
            </a:r>
            <a:r>
              <a:rPr lang="en-US" dirty="0" err="1"/>
              <a:t>Sélection</a:t>
            </a:r>
            <a:r>
              <a:rPr lang="en-US" dirty="0"/>
              <a:t> d’un </a:t>
            </a:r>
            <a:r>
              <a:rPr lang="en-US" dirty="0" err="1"/>
              <a:t>modèle</a:t>
            </a:r>
            <a:r>
              <a:rPr lang="en-US" dirty="0"/>
              <a:t> </a:t>
            </a:r>
            <a:r>
              <a:rPr lang="en-US" dirty="0" err="1"/>
              <a:t>pré-entraîné</a:t>
            </a:r>
            <a:endParaRPr lang="en-US" dirty="0"/>
          </a:p>
          <a:p>
            <a:r>
              <a:rPr lang="en-US" dirty="0"/>
              <a:t>-Adaptation du </a:t>
            </a:r>
            <a:r>
              <a:rPr lang="en-US" dirty="0" err="1"/>
              <a:t>modèle</a:t>
            </a:r>
            <a:r>
              <a:rPr lang="en-US" dirty="0"/>
              <a:t> à la nouvelle </a:t>
            </a:r>
            <a:r>
              <a:rPr lang="en-US" dirty="0" err="1"/>
              <a:t>tâche</a:t>
            </a:r>
            <a:r>
              <a:rPr lang="en-US" dirty="0"/>
              <a:t> avec un </a:t>
            </a:r>
            <a:r>
              <a:rPr lang="en-US" dirty="0" err="1"/>
              <a:t>nombre</a:t>
            </a:r>
            <a:r>
              <a:rPr lang="en-US" dirty="0"/>
              <a:t> </a:t>
            </a:r>
            <a:r>
              <a:rPr lang="en-US" dirty="0" err="1"/>
              <a:t>limité</a:t>
            </a:r>
            <a:r>
              <a:rPr lang="en-US" dirty="0"/>
              <a:t> de nouveaux </a:t>
            </a:r>
            <a:r>
              <a:rPr lang="en-US" dirty="0" err="1"/>
              <a:t>exemples</a:t>
            </a:r>
            <a:endParaRPr lang="en-US" dirty="0"/>
          </a:p>
          <a:p>
            <a:r>
              <a:rPr lang="en-US" dirty="0"/>
              <a:t>-Evaluation et </a:t>
            </a:r>
            <a:r>
              <a:rPr lang="en-US" dirty="0" err="1"/>
              <a:t>ajustements</a:t>
            </a:r>
            <a:r>
              <a:rPr lang="en-US" dirty="0"/>
              <a:t> </a:t>
            </a:r>
            <a:r>
              <a:rPr lang="en-US" dirty="0" err="1"/>
              <a:t>supplémentaires</a:t>
            </a:r>
            <a:endParaRPr lang="en-US" dirty="0"/>
          </a:p>
        </p:txBody>
      </p:sp>
      <p:pic>
        <p:nvPicPr>
          <p:cNvPr id="4" name="images3">
            <a:extLst>
              <a:ext uri="{FF2B5EF4-FFF2-40B4-BE49-F238E27FC236}">
                <a16:creationId xmlns:a16="http://schemas.microsoft.com/office/drawing/2014/main" id="{9DB480F1-371A-478C-8EED-47BCF857B604}"/>
              </a:ext>
            </a:extLst>
          </p:cNvPr>
          <p:cNvPicPr/>
          <p:nvPr/>
        </p:nvPicPr>
        <p:blipFill>
          <a:blip r:embed="rId2">
            <a:lum/>
            <a:alphaModFix/>
          </a:blip>
          <a:srcRect/>
          <a:stretch>
            <a:fillRect/>
          </a:stretch>
        </p:blipFill>
        <p:spPr>
          <a:xfrm>
            <a:off x="5839326" y="1735756"/>
            <a:ext cx="6031832" cy="4537028"/>
          </a:xfrm>
          <a:prstGeom prst="rect">
            <a:avLst/>
          </a:prstGeom>
        </p:spPr>
      </p:pic>
    </p:spTree>
    <p:extLst>
      <p:ext uri="{BB962C8B-B14F-4D97-AF65-F5344CB8AC3E}">
        <p14:creationId xmlns:p14="http://schemas.microsoft.com/office/powerpoint/2010/main" val="123147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BC2A-7449-4718-B814-8E651BD56387}"/>
              </a:ext>
            </a:extLst>
          </p:cNvPr>
          <p:cNvSpPr>
            <a:spLocks noGrp="1"/>
          </p:cNvSpPr>
          <p:nvPr>
            <p:ph type="title"/>
          </p:nvPr>
        </p:nvSpPr>
        <p:spPr/>
        <p:txBody>
          <a:bodyPr/>
          <a:lstStyle/>
          <a:p>
            <a:r>
              <a:rPr lang="en-US" dirty="0"/>
              <a:t>Metric-learning</a:t>
            </a:r>
          </a:p>
        </p:txBody>
      </p:sp>
      <p:sp>
        <p:nvSpPr>
          <p:cNvPr id="3" name="Content Placeholder 2">
            <a:extLst>
              <a:ext uri="{FF2B5EF4-FFF2-40B4-BE49-F238E27FC236}">
                <a16:creationId xmlns:a16="http://schemas.microsoft.com/office/drawing/2014/main" id="{0B3B4F91-A46A-4DAA-97B2-48328667ED46}"/>
              </a:ext>
            </a:extLst>
          </p:cNvPr>
          <p:cNvSpPr>
            <a:spLocks noGrp="1"/>
          </p:cNvSpPr>
          <p:nvPr>
            <p:ph idx="1"/>
          </p:nvPr>
        </p:nvSpPr>
        <p:spPr>
          <a:xfrm>
            <a:off x="1024128" y="2286000"/>
            <a:ext cx="4622693" cy="4023360"/>
          </a:xfrm>
        </p:spPr>
        <p:txBody>
          <a:bodyPr>
            <a:normAutofit fontScale="85000" lnSpcReduction="20000"/>
          </a:bodyPr>
          <a:lstStyle/>
          <a:p>
            <a:r>
              <a:rPr lang="en-US" dirty="0"/>
              <a:t>-</a:t>
            </a:r>
            <a:r>
              <a:rPr lang="en-US" dirty="0" err="1"/>
              <a:t>Apprendre</a:t>
            </a:r>
            <a:r>
              <a:rPr lang="en-US" dirty="0"/>
              <a:t> des distances </a:t>
            </a:r>
            <a:r>
              <a:rPr lang="en-US" dirty="0" err="1"/>
              <a:t>ou</a:t>
            </a:r>
            <a:r>
              <a:rPr lang="en-US" dirty="0"/>
              <a:t> des similitudes </a:t>
            </a:r>
            <a:r>
              <a:rPr lang="en-US" dirty="0" err="1"/>
              <a:t>efficaces</a:t>
            </a:r>
            <a:r>
              <a:rPr lang="en-US" dirty="0"/>
              <a:t> entre les instances de </a:t>
            </a:r>
            <a:r>
              <a:rPr lang="en-US" dirty="0" err="1"/>
              <a:t>données</a:t>
            </a:r>
            <a:endParaRPr lang="en-US" dirty="0"/>
          </a:p>
          <a:p>
            <a:r>
              <a:rPr lang="en-US" dirty="0"/>
              <a:t>-</a:t>
            </a:r>
            <a:r>
              <a:rPr lang="en-US" dirty="0" err="1"/>
              <a:t>Apprendre</a:t>
            </a:r>
            <a:r>
              <a:rPr lang="en-US" dirty="0"/>
              <a:t> un </a:t>
            </a:r>
            <a:r>
              <a:rPr lang="en-US" dirty="0" err="1"/>
              <a:t>représentation</a:t>
            </a:r>
            <a:r>
              <a:rPr lang="en-US" dirty="0"/>
              <a:t> de </a:t>
            </a:r>
            <a:r>
              <a:rPr lang="en-US" dirty="0" err="1"/>
              <a:t>l’espace</a:t>
            </a:r>
            <a:r>
              <a:rPr lang="en-US" dirty="0"/>
              <a:t> des </a:t>
            </a:r>
            <a:r>
              <a:rPr lang="en-US" dirty="0" err="1"/>
              <a:t>caractéristiques</a:t>
            </a:r>
            <a:r>
              <a:rPr lang="en-US" dirty="0"/>
              <a:t> </a:t>
            </a:r>
            <a:r>
              <a:rPr lang="en-US" dirty="0" err="1"/>
              <a:t>où</a:t>
            </a:r>
            <a:r>
              <a:rPr lang="en-US" dirty="0"/>
              <a:t> les distances entre les instances </a:t>
            </a:r>
            <a:r>
              <a:rPr lang="en-US" dirty="0" err="1"/>
              <a:t>reflètent</a:t>
            </a:r>
            <a:r>
              <a:rPr lang="en-US" dirty="0"/>
              <a:t> </a:t>
            </a:r>
            <a:r>
              <a:rPr lang="en-US" dirty="0" err="1"/>
              <a:t>leur</a:t>
            </a:r>
            <a:r>
              <a:rPr lang="en-US" dirty="0"/>
              <a:t> relation </a:t>
            </a:r>
            <a:r>
              <a:rPr lang="en-US" dirty="0" err="1"/>
              <a:t>sémantique</a:t>
            </a:r>
            <a:endParaRPr lang="en-US" dirty="0"/>
          </a:p>
          <a:p>
            <a:r>
              <a:rPr lang="en-US" dirty="0"/>
              <a:t>-</a:t>
            </a:r>
            <a:r>
              <a:rPr lang="en-US" dirty="0" err="1"/>
              <a:t>Exemple</a:t>
            </a:r>
            <a:r>
              <a:rPr lang="en-US" dirty="0"/>
              <a:t> avec les reseaux </a:t>
            </a:r>
            <a:r>
              <a:rPr lang="en-US" dirty="0" err="1"/>
              <a:t>siamois</a:t>
            </a:r>
            <a:r>
              <a:rPr lang="en-US" dirty="0"/>
              <a:t> compose de deux reseaux </a:t>
            </a:r>
            <a:r>
              <a:rPr lang="en-US" dirty="0" err="1"/>
              <a:t>neuronaux</a:t>
            </a:r>
            <a:r>
              <a:rPr lang="en-US" dirty="0"/>
              <a:t> </a:t>
            </a:r>
            <a:r>
              <a:rPr lang="en-US" dirty="0" err="1"/>
              <a:t>identiques</a:t>
            </a:r>
            <a:r>
              <a:rPr lang="en-US" dirty="0"/>
              <a:t>, </a:t>
            </a:r>
            <a:r>
              <a:rPr lang="en-US" dirty="0" err="1"/>
              <a:t>chacun</a:t>
            </a:r>
            <a:r>
              <a:rPr lang="en-US" dirty="0"/>
              <a:t> pregnant </a:t>
            </a:r>
            <a:r>
              <a:rPr lang="en-US" dirty="0" err="1"/>
              <a:t>une</a:t>
            </a:r>
            <a:r>
              <a:rPr lang="en-US" dirty="0"/>
              <a:t> entrée </a:t>
            </a:r>
            <a:r>
              <a:rPr lang="en-US" dirty="0" err="1"/>
              <a:t>différente</a:t>
            </a:r>
            <a:r>
              <a:rPr lang="en-US" dirty="0"/>
              <a:t>, </a:t>
            </a:r>
            <a:r>
              <a:rPr lang="en-US" dirty="0" err="1"/>
              <a:t>ils</a:t>
            </a:r>
            <a:r>
              <a:rPr lang="en-US" dirty="0"/>
              <a:t> </a:t>
            </a:r>
            <a:r>
              <a:rPr lang="en-US" dirty="0" err="1"/>
              <a:t>partagent</a:t>
            </a:r>
            <a:r>
              <a:rPr lang="en-US" dirty="0"/>
              <a:t> les </a:t>
            </a:r>
            <a:r>
              <a:rPr lang="en-US" dirty="0" err="1"/>
              <a:t>mêmes</a:t>
            </a:r>
            <a:r>
              <a:rPr lang="en-US" dirty="0"/>
              <a:t> </a:t>
            </a:r>
            <a:r>
              <a:rPr lang="en-US" dirty="0" err="1"/>
              <a:t>poids</a:t>
            </a:r>
            <a:r>
              <a:rPr lang="en-US" dirty="0"/>
              <a:t> et structure</a:t>
            </a:r>
          </a:p>
          <a:p>
            <a:r>
              <a:rPr lang="en-US" dirty="0"/>
              <a:t>-</a:t>
            </a:r>
            <a:r>
              <a:rPr lang="en-US" dirty="0" err="1"/>
              <a:t>Traitement</a:t>
            </a:r>
            <a:r>
              <a:rPr lang="en-US" dirty="0"/>
              <a:t> de </a:t>
            </a:r>
            <a:r>
              <a:rPr lang="en-US" dirty="0" err="1"/>
              <a:t>l’information</a:t>
            </a:r>
            <a:r>
              <a:rPr lang="en-US" dirty="0"/>
              <a:t> de manière </a:t>
            </a:r>
            <a:r>
              <a:rPr lang="en-US" dirty="0" err="1"/>
              <a:t>parallèle</a:t>
            </a:r>
            <a:endParaRPr lang="en-US" dirty="0"/>
          </a:p>
          <a:p>
            <a:r>
              <a:rPr lang="en-US" dirty="0"/>
              <a:t>-</a:t>
            </a:r>
            <a:r>
              <a:rPr lang="en-US" dirty="0" err="1"/>
              <a:t>Comparaison</a:t>
            </a:r>
            <a:r>
              <a:rPr lang="en-US" dirty="0"/>
              <a:t> et </a:t>
            </a:r>
            <a:r>
              <a:rPr lang="en-US" dirty="0" err="1"/>
              <a:t>évaluation</a:t>
            </a:r>
            <a:r>
              <a:rPr lang="en-US" dirty="0"/>
              <a:t> de la </a:t>
            </a:r>
            <a:r>
              <a:rPr lang="en-US" dirty="0" err="1"/>
              <a:t>similarité</a:t>
            </a:r>
            <a:r>
              <a:rPr lang="en-US" dirty="0"/>
              <a:t> avec le </a:t>
            </a:r>
            <a:r>
              <a:rPr lang="en-US" dirty="0" err="1"/>
              <a:t>calcul</a:t>
            </a:r>
            <a:r>
              <a:rPr lang="en-US" dirty="0"/>
              <a:t> de distance (</a:t>
            </a:r>
            <a:r>
              <a:rPr lang="en-US" dirty="0" err="1"/>
              <a:t>souvent</a:t>
            </a:r>
            <a:r>
              <a:rPr lang="en-US" dirty="0"/>
              <a:t> </a:t>
            </a:r>
            <a:r>
              <a:rPr lang="en-US" dirty="0" err="1"/>
              <a:t>une</a:t>
            </a:r>
            <a:r>
              <a:rPr lang="en-US" dirty="0"/>
              <a:t> distance </a:t>
            </a:r>
            <a:r>
              <a:rPr lang="en-US" dirty="0" err="1"/>
              <a:t>euclidienne</a:t>
            </a:r>
            <a:r>
              <a:rPr lang="en-US" dirty="0"/>
              <a:t> </a:t>
            </a:r>
            <a:r>
              <a:rPr lang="en-US" dirty="0" err="1"/>
              <a:t>ou</a:t>
            </a:r>
            <a:r>
              <a:rPr lang="en-US" dirty="0"/>
              <a:t> </a:t>
            </a:r>
            <a:r>
              <a:rPr lang="en-US" dirty="0" err="1"/>
              <a:t>une</a:t>
            </a:r>
            <a:r>
              <a:rPr lang="en-US" dirty="0"/>
              <a:t> </a:t>
            </a:r>
            <a:r>
              <a:rPr lang="en-US" dirty="0" err="1"/>
              <a:t>autre</a:t>
            </a:r>
            <a:r>
              <a:rPr lang="en-US" dirty="0"/>
              <a:t> </a:t>
            </a:r>
            <a:r>
              <a:rPr lang="en-US" dirty="0" err="1"/>
              <a:t>métrique</a:t>
            </a:r>
            <a:r>
              <a:rPr lang="en-US" dirty="0"/>
              <a:t> de </a:t>
            </a:r>
            <a:r>
              <a:rPr lang="en-US" dirty="0" err="1"/>
              <a:t>similartié</a:t>
            </a:r>
            <a:endParaRPr lang="en-US" dirty="0"/>
          </a:p>
        </p:txBody>
      </p:sp>
      <p:pic>
        <p:nvPicPr>
          <p:cNvPr id="4" name="images4">
            <a:extLst>
              <a:ext uri="{FF2B5EF4-FFF2-40B4-BE49-F238E27FC236}">
                <a16:creationId xmlns:a16="http://schemas.microsoft.com/office/drawing/2014/main" id="{F45C453E-DC34-4BE8-AEA5-744401CCD31E}"/>
              </a:ext>
            </a:extLst>
          </p:cNvPr>
          <p:cNvPicPr/>
          <p:nvPr/>
        </p:nvPicPr>
        <p:blipFill>
          <a:blip r:embed="rId2">
            <a:lum/>
            <a:alphaModFix/>
          </a:blip>
          <a:srcRect/>
          <a:stretch>
            <a:fillRect/>
          </a:stretch>
        </p:blipFill>
        <p:spPr>
          <a:xfrm>
            <a:off x="6096000" y="1779169"/>
            <a:ext cx="5746583" cy="4530191"/>
          </a:xfrm>
          <a:prstGeom prst="rect">
            <a:avLst/>
          </a:prstGeom>
        </p:spPr>
      </p:pic>
    </p:spTree>
    <p:extLst>
      <p:ext uri="{BB962C8B-B14F-4D97-AF65-F5344CB8AC3E}">
        <p14:creationId xmlns:p14="http://schemas.microsoft.com/office/powerpoint/2010/main" val="442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95C3-0ADC-48C2-B79A-3C72512C1070}"/>
              </a:ext>
            </a:extLst>
          </p:cNvPr>
          <p:cNvSpPr>
            <a:spLocks noGrp="1"/>
          </p:cNvSpPr>
          <p:nvPr>
            <p:ph type="title"/>
          </p:nvPr>
        </p:nvSpPr>
        <p:spPr/>
        <p:txBody>
          <a:bodyPr/>
          <a:lstStyle/>
          <a:p>
            <a:r>
              <a:rPr lang="fr-FR" dirty="0"/>
              <a:t>Base de données</a:t>
            </a:r>
          </a:p>
        </p:txBody>
      </p:sp>
      <p:sp>
        <p:nvSpPr>
          <p:cNvPr id="3" name="Content Placeholder 2">
            <a:extLst>
              <a:ext uri="{FF2B5EF4-FFF2-40B4-BE49-F238E27FC236}">
                <a16:creationId xmlns:a16="http://schemas.microsoft.com/office/drawing/2014/main" id="{0FCC2DF4-8A34-46A6-9A49-9CC9A98E71C4}"/>
              </a:ext>
            </a:extLst>
          </p:cNvPr>
          <p:cNvSpPr>
            <a:spLocks noGrp="1"/>
          </p:cNvSpPr>
          <p:nvPr>
            <p:ph idx="1"/>
          </p:nvPr>
        </p:nvSpPr>
        <p:spPr>
          <a:xfrm>
            <a:off x="1024128" y="1870685"/>
            <a:ext cx="9720073" cy="1100556"/>
          </a:xfrm>
        </p:spPr>
        <p:txBody>
          <a:bodyPr/>
          <a:lstStyle/>
          <a:p>
            <a:r>
              <a:rPr lang="fr-FR" dirty="0"/>
              <a:t>Notre base de données est un fichier contenant environ 11 000 expériences professionnelles LinkedIn provenant d’environ 2 000 profils, chaque profil contient 9 variables en colonnes</a:t>
            </a:r>
          </a:p>
        </p:txBody>
      </p:sp>
      <p:pic>
        <p:nvPicPr>
          <p:cNvPr id="4" name="Picture 3">
            <a:extLst>
              <a:ext uri="{FF2B5EF4-FFF2-40B4-BE49-F238E27FC236}">
                <a16:creationId xmlns:a16="http://schemas.microsoft.com/office/drawing/2014/main" id="{86D1BCB3-BE44-44BC-856E-73231FB3EBDC}"/>
              </a:ext>
            </a:extLst>
          </p:cNvPr>
          <p:cNvPicPr>
            <a:picLocks noChangeAspect="1"/>
          </p:cNvPicPr>
          <p:nvPr/>
        </p:nvPicPr>
        <p:blipFill>
          <a:blip r:embed="rId2"/>
          <a:stretch>
            <a:fillRect/>
          </a:stretch>
        </p:blipFill>
        <p:spPr>
          <a:xfrm>
            <a:off x="1159625" y="3022984"/>
            <a:ext cx="9872749" cy="1043345"/>
          </a:xfrm>
          <a:prstGeom prst="rect">
            <a:avLst/>
          </a:prstGeom>
        </p:spPr>
      </p:pic>
      <p:pic>
        <p:nvPicPr>
          <p:cNvPr id="5" name="Picture 4">
            <a:extLst>
              <a:ext uri="{FF2B5EF4-FFF2-40B4-BE49-F238E27FC236}">
                <a16:creationId xmlns:a16="http://schemas.microsoft.com/office/drawing/2014/main" id="{77B280F6-FDE9-462C-B1E9-4B06977EA277}"/>
              </a:ext>
            </a:extLst>
          </p:cNvPr>
          <p:cNvPicPr>
            <a:picLocks noChangeAspect="1"/>
          </p:cNvPicPr>
          <p:nvPr/>
        </p:nvPicPr>
        <p:blipFill>
          <a:blip r:embed="rId3"/>
          <a:stretch>
            <a:fillRect/>
          </a:stretch>
        </p:blipFill>
        <p:spPr>
          <a:xfrm>
            <a:off x="1149016" y="4228358"/>
            <a:ext cx="9872749" cy="1024430"/>
          </a:xfrm>
          <a:prstGeom prst="rect">
            <a:avLst/>
          </a:prstGeom>
        </p:spPr>
      </p:pic>
      <p:pic>
        <p:nvPicPr>
          <p:cNvPr id="6" name="Picture 5">
            <a:extLst>
              <a:ext uri="{FF2B5EF4-FFF2-40B4-BE49-F238E27FC236}">
                <a16:creationId xmlns:a16="http://schemas.microsoft.com/office/drawing/2014/main" id="{3D8CBF42-620F-4D98-A1EF-92A208230881}"/>
              </a:ext>
            </a:extLst>
          </p:cNvPr>
          <p:cNvPicPr>
            <a:picLocks noChangeAspect="1"/>
          </p:cNvPicPr>
          <p:nvPr/>
        </p:nvPicPr>
        <p:blipFill>
          <a:blip r:embed="rId4"/>
          <a:stretch>
            <a:fillRect/>
          </a:stretch>
        </p:blipFill>
        <p:spPr>
          <a:xfrm>
            <a:off x="1159627" y="5414817"/>
            <a:ext cx="9872747" cy="1347689"/>
          </a:xfrm>
          <a:prstGeom prst="rect">
            <a:avLst/>
          </a:prstGeom>
        </p:spPr>
      </p:pic>
    </p:spTree>
    <p:extLst>
      <p:ext uri="{BB962C8B-B14F-4D97-AF65-F5344CB8AC3E}">
        <p14:creationId xmlns:p14="http://schemas.microsoft.com/office/powerpoint/2010/main" val="160944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9352-5670-48C3-B4F9-F1EB4C28C194}"/>
              </a:ext>
            </a:extLst>
          </p:cNvPr>
          <p:cNvSpPr>
            <a:spLocks noGrp="1"/>
          </p:cNvSpPr>
          <p:nvPr>
            <p:ph type="title"/>
          </p:nvPr>
        </p:nvSpPr>
        <p:spPr/>
        <p:txBody>
          <a:bodyPr/>
          <a:lstStyle/>
          <a:p>
            <a:r>
              <a:rPr lang="fr-FR" dirty="0"/>
              <a:t>Base de données</a:t>
            </a:r>
          </a:p>
        </p:txBody>
      </p:sp>
      <p:sp>
        <p:nvSpPr>
          <p:cNvPr id="3" name="Content Placeholder 2">
            <a:extLst>
              <a:ext uri="{FF2B5EF4-FFF2-40B4-BE49-F238E27FC236}">
                <a16:creationId xmlns:a16="http://schemas.microsoft.com/office/drawing/2014/main" id="{47A01CDA-4B7C-4F0D-A435-98BDC019ED94}"/>
              </a:ext>
            </a:extLst>
          </p:cNvPr>
          <p:cNvSpPr>
            <a:spLocks noGrp="1"/>
          </p:cNvSpPr>
          <p:nvPr>
            <p:ph idx="1"/>
          </p:nvPr>
        </p:nvSpPr>
        <p:spPr/>
        <p:txBody>
          <a:bodyPr/>
          <a:lstStyle/>
          <a:p>
            <a:r>
              <a:rPr lang="fr-FR" dirty="0"/>
              <a:t>% label</a:t>
            </a:r>
          </a:p>
          <a:p>
            <a:r>
              <a:rPr lang="fr-FR" dirty="0"/>
              <a:t>Taille du texte</a:t>
            </a:r>
          </a:p>
          <a:p>
            <a:r>
              <a:rPr lang="fr-FR" dirty="0"/>
              <a:t>Langue</a:t>
            </a:r>
          </a:p>
          <a:p>
            <a:r>
              <a:rPr lang="fr-FR" dirty="0"/>
              <a:t>Observations</a:t>
            </a:r>
          </a:p>
          <a:p>
            <a:r>
              <a:rPr lang="fr-FR" dirty="0"/>
              <a:t>Variables retenues</a:t>
            </a:r>
          </a:p>
          <a:p>
            <a:r>
              <a:rPr lang="fr-FR" dirty="0"/>
              <a:t>(travail à faire)</a:t>
            </a:r>
          </a:p>
        </p:txBody>
      </p:sp>
    </p:spTree>
    <p:extLst>
      <p:ext uri="{BB962C8B-B14F-4D97-AF65-F5344CB8AC3E}">
        <p14:creationId xmlns:p14="http://schemas.microsoft.com/office/powerpoint/2010/main" val="120182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BE3F-DCE6-4D55-9A73-CC72979AC685}"/>
              </a:ext>
            </a:extLst>
          </p:cNvPr>
          <p:cNvSpPr>
            <a:spLocks noGrp="1"/>
          </p:cNvSpPr>
          <p:nvPr>
            <p:ph type="title"/>
          </p:nvPr>
        </p:nvSpPr>
        <p:spPr/>
        <p:txBody>
          <a:bodyPr/>
          <a:lstStyle/>
          <a:p>
            <a:endParaRPr lang="fr-FR"/>
          </a:p>
        </p:txBody>
      </p:sp>
      <p:sp>
        <p:nvSpPr>
          <p:cNvPr id="3" name="Content Placeholder 2">
            <a:extLst>
              <a:ext uri="{FF2B5EF4-FFF2-40B4-BE49-F238E27FC236}">
                <a16:creationId xmlns:a16="http://schemas.microsoft.com/office/drawing/2014/main" id="{1CD55AEF-CD3C-476E-B4FA-B18E4230BD87}"/>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78291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err="1"/>
              <a:t>Contexte</a:t>
            </a:r>
            <a:endParaRPr lang="en-US" dirty="0"/>
          </a:p>
        </p:txBody>
      </p:sp>
      <p:sp>
        <p:nvSpPr>
          <p:cNvPr id="3" name="Content Placeholder 2">
            <a:extLst>
              <a:ext uri="{FF2B5EF4-FFF2-40B4-BE49-F238E27FC236}">
                <a16:creationId xmlns:a16="http://schemas.microsoft.com/office/drawing/2014/main" id="{5CC4CB6E-3B4A-4DEB-AEA4-45CF262FCCC9}"/>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Le </a:t>
            </a:r>
            <a:r>
              <a:rPr lang="en-US" dirty="0" err="1">
                <a:latin typeface="Times New Roman" panose="02020603050405020304" pitchFamily="18" charset="0"/>
                <a:cs typeface="Times New Roman" panose="02020603050405020304" pitchFamily="18" charset="0"/>
              </a:rPr>
              <a:t>projet</a:t>
            </a:r>
            <a:r>
              <a:rPr lang="en-US" dirty="0">
                <a:latin typeface="Times New Roman" panose="02020603050405020304" pitchFamily="18" charset="0"/>
                <a:cs typeface="Times New Roman" panose="02020603050405020304" pitchFamily="18" charset="0"/>
              </a:rPr>
              <a:t> de recherche </a:t>
            </a:r>
            <a:r>
              <a:rPr lang="en-US" dirty="0" err="1">
                <a:latin typeface="Times New Roman" panose="02020603050405020304" pitchFamily="18" charset="0"/>
                <a:cs typeface="Times New Roman" panose="02020603050405020304" pitchFamily="18" charset="0"/>
              </a:rPr>
              <a:t>mené</a:t>
            </a:r>
            <a:r>
              <a:rPr lang="en-US" dirty="0">
                <a:latin typeface="Times New Roman" panose="02020603050405020304" pitchFamily="18" charset="0"/>
                <a:cs typeface="Times New Roman" panose="02020603050405020304" pitchFamily="18" charset="0"/>
              </a:rPr>
              <a:t> par le CNRS et </a:t>
            </a:r>
            <a:r>
              <a:rPr lang="en-US" dirty="0" err="1">
                <a:latin typeface="Times New Roman" panose="02020603050405020304" pitchFamily="18" charset="0"/>
                <a:cs typeface="Times New Roman" panose="02020603050405020304" pitchFamily="18" charset="0"/>
              </a:rPr>
              <a:t>plusieurs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universités</a:t>
            </a:r>
            <a:r>
              <a:rPr lang="en-US" dirty="0">
                <a:latin typeface="Times New Roman" panose="02020603050405020304" pitchFamily="18" charset="0"/>
                <a:cs typeface="Times New Roman" panose="02020603050405020304" pitchFamily="18" charset="0"/>
              </a:rPr>
              <a:t>, don’t CY </a:t>
            </a:r>
            <a:r>
              <a:rPr lang="en-US" dirty="0" err="1">
                <a:latin typeface="Times New Roman" panose="02020603050405020304" pitchFamily="18" charset="0"/>
                <a:cs typeface="Times New Roman" panose="02020603050405020304" pitchFamily="18" charset="0"/>
              </a:rPr>
              <a:t>Cergy</a:t>
            </a:r>
            <a:r>
              <a:rPr lang="en-US" dirty="0">
                <a:latin typeface="Times New Roman" panose="02020603050405020304" pitchFamily="18" charset="0"/>
                <a:cs typeface="Times New Roman" panose="02020603050405020304" pitchFamily="18" charset="0"/>
              </a:rPr>
              <a:t> Paris </a:t>
            </a:r>
            <a:r>
              <a:rPr lang="en-US" dirty="0" err="1">
                <a:latin typeface="Times New Roman" panose="02020603050405020304" pitchFamily="18" charset="0"/>
                <a:cs typeface="Times New Roman" panose="02020603050405020304" pitchFamily="18" charset="0"/>
              </a:rPr>
              <a:t>Université</a:t>
            </a:r>
            <a:r>
              <a:rPr lang="en-US" dirty="0">
                <a:latin typeface="Times New Roman" panose="02020603050405020304" pitchFamily="18" charset="0"/>
                <a:cs typeface="Times New Roman" panose="02020603050405020304" pitchFamily="18" charset="0"/>
              </a:rPr>
              <a:t> vise à </a:t>
            </a:r>
            <a:r>
              <a:rPr lang="en-US" dirty="0" err="1">
                <a:latin typeface="Times New Roman" panose="02020603050405020304" pitchFamily="18" charset="0"/>
                <a:cs typeface="Times New Roman" panose="02020603050405020304" pitchFamily="18" charset="0"/>
              </a:rPr>
              <a:t>créer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une</a:t>
            </a:r>
            <a:r>
              <a:rPr lang="en-US" dirty="0">
                <a:latin typeface="Times New Roman" panose="02020603050405020304" pitchFamily="18" charset="0"/>
                <a:cs typeface="Times New Roman" panose="02020603050405020304" pitchFamily="18" charset="0"/>
              </a:rPr>
              <a:t> base de </a:t>
            </a:r>
            <a:r>
              <a:rPr lang="en-US" dirty="0" err="1">
                <a:latin typeface="Times New Roman" panose="02020603050405020304" pitchFamily="18" charset="0"/>
                <a:cs typeface="Times New Roman" panose="02020603050405020304" pitchFamily="18" charset="0"/>
              </a:rPr>
              <a:t>données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européenne</a:t>
            </a:r>
            <a:r>
              <a:rPr lang="en-US" dirty="0">
                <a:latin typeface="Times New Roman" panose="02020603050405020304" pitchFamily="18" charset="0"/>
                <a:cs typeface="Times New Roman" panose="02020603050405020304" pitchFamily="18" charset="0"/>
              </a:rPr>
              <a:t> des </a:t>
            </a:r>
            <a:r>
              <a:rPr lang="en-US" dirty="0" err="1">
                <a:latin typeface="Times New Roman" panose="02020603050405020304" pitchFamily="18" charset="0"/>
                <a:cs typeface="Times New Roman" panose="02020603050405020304" pitchFamily="18" charset="0"/>
              </a:rPr>
              <a:t>travailleurs</a:t>
            </a:r>
            <a:r>
              <a:rPr lang="en-US" dirty="0">
                <a:latin typeface="Times New Roman" panose="02020603050405020304" pitchFamily="18" charset="0"/>
                <a:cs typeface="Times New Roman" panose="02020603050405020304" pitchFamily="18" charset="0"/>
              </a:rPr>
              <a:t> dans le </a:t>
            </a:r>
            <a:r>
              <a:rPr lang="en-US" dirty="0" err="1">
                <a:latin typeface="Times New Roman" panose="02020603050405020304" pitchFamily="18" charset="0"/>
                <a:cs typeface="Times New Roman" panose="02020603050405020304" pitchFamily="18" charset="0"/>
              </a:rPr>
              <a:t>domaine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l’IA</a:t>
            </a:r>
            <a:r>
              <a:rPr lang="en-US" dirty="0">
                <a:latin typeface="Times New Roman" panose="02020603050405020304" pitchFamily="18" charset="0"/>
                <a:cs typeface="Times New Roman" panose="02020603050405020304" pitchFamily="18" charset="0"/>
              </a:rPr>
              <a:t>. Ce </a:t>
            </a:r>
            <a:r>
              <a:rPr lang="en-US" dirty="0" err="1">
                <a:latin typeface="Times New Roman" panose="02020603050405020304" pitchFamily="18" charset="0"/>
                <a:cs typeface="Times New Roman" panose="02020603050405020304" pitchFamily="18" charset="0"/>
              </a:rPr>
              <a:t>projet</a:t>
            </a:r>
            <a:r>
              <a:rPr lang="en-US" dirty="0">
                <a:latin typeface="Times New Roman" panose="02020603050405020304" pitchFamily="18" charset="0"/>
                <a:cs typeface="Times New Roman" panose="02020603050405020304" pitchFamily="18" charset="0"/>
              </a:rPr>
              <a:t> a pour </a:t>
            </a:r>
            <a:r>
              <a:rPr lang="en-US" dirty="0" err="1">
                <a:latin typeface="Times New Roman" panose="02020603050405020304" pitchFamily="18" charset="0"/>
                <a:cs typeface="Times New Roman" panose="02020603050405020304" pitchFamily="18" charset="0"/>
              </a:rPr>
              <a:t>objectif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d’utilizer</a:t>
            </a:r>
            <a:r>
              <a:rPr lang="en-US" dirty="0">
                <a:latin typeface="Times New Roman" panose="02020603050405020304" pitchFamily="18" charset="0"/>
                <a:cs typeface="Times New Roman" panose="02020603050405020304" pitchFamily="18" charset="0"/>
              </a:rPr>
              <a:t> LinkedIn </a:t>
            </a:r>
            <a:r>
              <a:rPr lang="en-US" dirty="0" err="1">
                <a:latin typeface="Times New Roman" panose="02020603050405020304" pitchFamily="18" charset="0"/>
                <a:cs typeface="Times New Roman" panose="02020603050405020304" pitchFamily="18" charset="0"/>
              </a:rPr>
              <a:t>comme</a:t>
            </a:r>
            <a:r>
              <a:rPr lang="en-US" dirty="0">
                <a:latin typeface="Times New Roman" panose="02020603050405020304" pitchFamily="18" charset="0"/>
                <a:cs typeface="Times New Roman" panose="02020603050405020304" pitchFamily="18" charset="0"/>
              </a:rPr>
              <a:t> source de </a:t>
            </a:r>
            <a:r>
              <a:rPr lang="en-US" dirty="0" err="1">
                <a:latin typeface="Times New Roman" panose="02020603050405020304" pitchFamily="18" charset="0"/>
                <a:cs typeface="Times New Roman" panose="02020603050405020304" pitchFamily="18" charset="0"/>
              </a:rPr>
              <a:t>données</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considère</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échantillon</a:t>
            </a:r>
            <a:r>
              <a:rPr lang="en-US" dirty="0">
                <a:latin typeface="Times New Roman" panose="02020603050405020304" pitchFamily="18" charset="0"/>
                <a:cs typeface="Times New Roman" panose="02020603050405020304" pitchFamily="18" charset="0"/>
              </a:rPr>
              <a:t> initial de 2500 </a:t>
            </a:r>
            <a:r>
              <a:rPr lang="en-US" dirty="0" err="1">
                <a:latin typeface="Times New Roman" panose="02020603050405020304" pitchFamily="18" charset="0"/>
                <a:cs typeface="Times New Roman" panose="02020603050405020304" pitchFamily="18" charset="0"/>
              </a:rPr>
              <a:t>profils</a:t>
            </a:r>
            <a:r>
              <a:rPr lang="en-US" dirty="0">
                <a:latin typeface="Times New Roman" panose="02020603050405020304" pitchFamily="18" charset="0"/>
                <a:cs typeface="Times New Roman" panose="02020603050405020304" pitchFamily="18" charset="0"/>
              </a:rPr>
              <a:t> avec </a:t>
            </a:r>
            <a:r>
              <a:rPr lang="en-US" dirty="0" err="1">
                <a:latin typeface="Times New Roman" panose="02020603050405020304" pitchFamily="18" charset="0"/>
                <a:cs typeface="Times New Roman" panose="02020603050405020304" pitchFamily="18" charset="0"/>
              </a:rPr>
              <a:t>une</a:t>
            </a:r>
            <a:r>
              <a:rPr lang="en-US" dirty="0">
                <a:latin typeface="Times New Roman" panose="02020603050405020304" pitchFamily="18" charset="0"/>
                <a:cs typeface="Times New Roman" panose="02020603050405020304" pitchFamily="18" charset="0"/>
              </a:rPr>
              <a:t> experience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IA </a:t>
            </a:r>
            <a:r>
              <a:rPr lang="en-US" dirty="0" err="1">
                <a:latin typeface="Times New Roman" panose="02020603050405020304" pitchFamily="18" charset="0"/>
                <a:cs typeface="Times New Roman" panose="02020603050405020304" pitchFamily="18" charset="0"/>
              </a:rPr>
              <a:t>constitué</a:t>
            </a:r>
            <a:r>
              <a:rPr lang="en-US" dirty="0">
                <a:latin typeface="Times New Roman" panose="02020603050405020304" pitchFamily="18" charset="0"/>
                <a:cs typeface="Times New Roman" panose="02020603050405020304" pitchFamily="18" charset="0"/>
              </a:rPr>
              <a:t> via un bot de scraping. </a:t>
            </a:r>
            <a:r>
              <a:rPr lang="en-US" dirty="0" err="1">
                <a:latin typeface="Times New Roman" panose="02020603050405020304" pitchFamily="18" charset="0"/>
                <a:cs typeface="Times New Roman" panose="02020603050405020304" pitchFamily="18" charset="0"/>
              </a:rPr>
              <a:t>Néanmoins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cette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méthode</a:t>
            </a:r>
            <a:r>
              <a:rPr lang="en-US" dirty="0">
                <a:latin typeface="Times New Roman" panose="02020603050405020304" pitchFamily="18" charset="0"/>
                <a:cs typeface="Times New Roman" panose="02020603050405020304" pitchFamily="18" charset="0"/>
              </a:rPr>
              <a:t> de classification des experiences </a:t>
            </a:r>
            <a:r>
              <a:rPr lang="en-US" dirty="0" err="1">
                <a:latin typeface="Times New Roman" panose="02020603050405020304" pitchFamily="18" charset="0"/>
                <a:cs typeface="Times New Roman" panose="02020603050405020304" pitchFamily="18" charset="0"/>
              </a:rPr>
              <a:t>professionnelles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s’avère</a:t>
            </a:r>
            <a:r>
              <a:rPr lang="en-US" dirty="0">
                <a:latin typeface="Times New Roman" panose="02020603050405020304" pitchFamily="18" charset="0"/>
                <a:cs typeface="Times New Roman" panose="02020603050405020304" pitchFamily="18" charset="0"/>
              </a:rPr>
              <a:t> difficile </a:t>
            </a:r>
            <a:r>
              <a:rPr lang="en-US" dirty="0" err="1">
                <a:latin typeface="Times New Roman" panose="02020603050405020304" pitchFamily="18" charset="0"/>
                <a:cs typeface="Times New Roman" panose="02020603050405020304" pitchFamily="18" charset="0"/>
              </a:rPr>
              <a:t>notamment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raison de la presence </a:t>
            </a:r>
            <a:r>
              <a:rPr lang="en-US" dirty="0" err="1">
                <a:latin typeface="Times New Roman" panose="02020603050405020304" pitchFamily="18" charset="0"/>
                <a:cs typeface="Times New Roman" panose="02020603050405020304" pitchFamily="18" charset="0"/>
              </a:rPr>
              <a:t>d’experiences</a:t>
            </a:r>
            <a:r>
              <a:rPr lang="en-US" dirty="0">
                <a:latin typeface="Times New Roman" panose="02020603050405020304" pitchFamily="18" charset="0"/>
                <a:cs typeface="Times New Roman" panose="02020603050405020304" pitchFamily="18" charset="0"/>
              </a:rPr>
              <a:t> non </a:t>
            </a:r>
            <a:r>
              <a:rPr lang="en-US" dirty="0" err="1">
                <a:latin typeface="Times New Roman" panose="02020603050405020304" pitchFamily="18" charset="0"/>
                <a:cs typeface="Times New Roman" panose="02020603050405020304" pitchFamily="18" charset="0"/>
              </a:rPr>
              <a:t>pertinentes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 </a:t>
            </a:r>
            <a:r>
              <a:rPr lang="en-US" dirty="0" err="1">
                <a:latin typeface="Times New Roman" panose="02020603050405020304" pitchFamily="18" charset="0"/>
                <a:cs typeface="Times New Roman" panose="02020603050405020304" pitchFamily="18" charset="0"/>
              </a:rPr>
              <a:t>peut</a:t>
            </a:r>
            <a:r>
              <a:rPr lang="en-US" dirty="0">
                <a:latin typeface="Times New Roman" panose="02020603050405020304" pitchFamily="18" charset="0"/>
                <a:cs typeface="Times New Roman" panose="02020603050405020304" pitchFamily="18" charset="0"/>
              </a:rPr>
              <a:t> considerer </a:t>
            </a:r>
            <a:r>
              <a:rPr lang="en-US" dirty="0" err="1">
                <a:latin typeface="Times New Roman" panose="02020603050405020304" pitchFamily="18" charset="0"/>
                <a:cs typeface="Times New Roman" panose="02020603050405020304" pitchFamily="18" charset="0"/>
              </a:rPr>
              <a:t>d’autres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méthodes</a:t>
            </a:r>
            <a:r>
              <a:rPr lang="en-US" dirty="0">
                <a:latin typeface="Times New Roman" panose="02020603050405020304" pitchFamily="18" charset="0"/>
                <a:cs typeface="Times New Roman" panose="02020603050405020304" pitchFamily="18" charset="0"/>
              </a:rPr>
              <a:t> de classification </a:t>
            </a:r>
            <a:r>
              <a:rPr lang="en-US" dirty="0" err="1">
                <a:latin typeface="Times New Roman" panose="02020603050405020304" pitchFamily="18" charset="0"/>
                <a:cs typeface="Times New Roman" panose="02020603050405020304" pitchFamily="18" charset="0"/>
              </a:rPr>
              <a:t>basées</a:t>
            </a:r>
            <a:r>
              <a:rPr lang="en-US" dirty="0">
                <a:latin typeface="Times New Roman" panose="02020603050405020304" pitchFamily="18" charset="0"/>
                <a:cs typeface="Times New Roman" panose="02020603050405020304" pitchFamily="18" charset="0"/>
              </a:rPr>
              <a:t> sur les mots-</a:t>
            </a:r>
            <a:r>
              <a:rPr lang="en-US" dirty="0" err="1">
                <a:latin typeface="Times New Roman" panose="02020603050405020304" pitchFamily="18" charset="0"/>
                <a:cs typeface="Times New Roman" panose="02020603050405020304" pitchFamily="18" charset="0"/>
              </a:rPr>
              <a:t>clés</a:t>
            </a:r>
            <a:r>
              <a:rPr lang="en-US" dirty="0">
                <a:latin typeface="Times New Roman" panose="02020603050405020304" pitchFamily="18" charset="0"/>
                <a:cs typeface="Times New Roman" panose="02020603050405020304" pitchFamily="18" charset="0"/>
              </a:rPr>
              <a:t>, le machine learning </a:t>
            </a:r>
            <a:r>
              <a:rPr lang="en-US" dirty="0" err="1">
                <a:latin typeface="Times New Roman" panose="02020603050405020304" pitchFamily="18" charset="0"/>
                <a:cs typeface="Times New Roman" panose="02020603050405020304" pitchFamily="18" charset="0"/>
              </a:rPr>
              <a:t>basique</a:t>
            </a:r>
            <a:r>
              <a:rPr lang="en-US" dirty="0">
                <a:latin typeface="Times New Roman" panose="02020603050405020304" pitchFamily="18" charset="0"/>
                <a:cs typeface="Times New Roman" panose="02020603050405020304" pitchFamily="18" charset="0"/>
              </a:rPr>
              <a:t> et le deep learning avec des architectures Transformers </a:t>
            </a:r>
            <a:r>
              <a:rPr lang="en-US" dirty="0" err="1">
                <a:latin typeface="Times New Roman" panose="02020603050405020304" pitchFamily="18" charset="0"/>
                <a:cs typeface="Times New Roman" panose="02020603050405020304" pitchFamily="18" charset="0"/>
              </a:rPr>
              <a:t>comme</a:t>
            </a:r>
            <a:r>
              <a:rPr lang="en-US" dirty="0">
                <a:latin typeface="Times New Roman" panose="02020603050405020304" pitchFamily="18" charset="0"/>
                <a:cs typeface="Times New Roman" panose="02020603050405020304" pitchFamily="18" charset="0"/>
              </a:rPr>
              <a:t> Bert </a:t>
            </a:r>
            <a:r>
              <a:rPr lang="en-US" dirty="0" err="1">
                <a:latin typeface="Times New Roman" panose="02020603050405020304" pitchFamily="18" charset="0"/>
                <a:cs typeface="Times New Roman" panose="02020603050405020304" pitchFamily="18" charset="0"/>
              </a:rPr>
              <a:t>ont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été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testées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méthodes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présentent</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bons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résultats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mais</a:t>
            </a:r>
            <a:r>
              <a:rPr lang="en-US" dirty="0">
                <a:latin typeface="Times New Roman" panose="02020603050405020304" pitchFamily="18" charset="0"/>
                <a:cs typeface="Times New Roman" panose="02020603050405020304" pitchFamily="18" charset="0"/>
              </a:rPr>
              <a:t> ells </a:t>
            </a:r>
            <a:r>
              <a:rPr lang="en-US" dirty="0" err="1">
                <a:latin typeface="Times New Roman" panose="02020603050405020304" pitchFamily="18" charset="0"/>
                <a:cs typeface="Times New Roman" panose="02020603050405020304" pitchFamily="18" charset="0"/>
              </a:rPr>
              <a:t>requièrent</a:t>
            </a:r>
            <a:r>
              <a:rPr lang="en-US" dirty="0">
                <a:latin typeface="Times New Roman" panose="02020603050405020304" pitchFamily="18" charset="0"/>
                <a:cs typeface="Times New Roman" panose="02020603050405020304" pitchFamily="18" charset="0"/>
              </a:rPr>
              <a:t> un grand </a:t>
            </a:r>
            <a:r>
              <a:rPr lang="en-US" dirty="0" err="1">
                <a:latin typeface="Times New Roman" panose="02020603050405020304" pitchFamily="18" charset="0"/>
                <a:cs typeface="Times New Roman" panose="02020603050405020304" pitchFamily="18" charset="0"/>
              </a:rPr>
              <a:t>nombre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données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d’exemples</a:t>
            </a:r>
            <a:r>
              <a:rPr lang="en-US" dirty="0">
                <a:latin typeface="Times New Roman" panose="02020603050405020304" pitchFamily="18" charset="0"/>
                <a:cs typeface="Times New Roman" panose="02020603050405020304" pitchFamily="18" charset="0"/>
              </a:rPr>
              <a:t> pour </a:t>
            </a:r>
            <a:r>
              <a:rPr lang="en-US" dirty="0" err="1">
                <a:latin typeface="Times New Roman" panose="02020603050405020304" pitchFamily="18" charset="0"/>
                <a:cs typeface="Times New Roman" panose="02020603050405020304" pitchFamily="18" charset="0"/>
              </a:rPr>
              <a:t>l’entrainement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qui </a:t>
            </a:r>
            <a:r>
              <a:rPr lang="en-US" dirty="0" err="1">
                <a:latin typeface="Times New Roman" panose="02020603050405020304" pitchFamily="18" charset="0"/>
                <a:cs typeface="Times New Roman" panose="02020603050405020304" pitchFamily="18" charset="0"/>
              </a:rPr>
              <a:t>implique</a:t>
            </a:r>
            <a:r>
              <a:rPr lang="en-US" dirty="0">
                <a:latin typeface="Times New Roman" panose="02020603050405020304" pitchFamily="18" charset="0"/>
                <a:cs typeface="Times New Roman" panose="02020603050405020304" pitchFamily="18" charset="0"/>
              </a:rPr>
              <a:t> un effort de </a:t>
            </a:r>
            <a:r>
              <a:rPr lang="en-US" dirty="0" err="1">
                <a:latin typeface="Times New Roman" panose="02020603050405020304" pitchFamily="18" charset="0"/>
                <a:cs typeface="Times New Roman" panose="02020603050405020304" pitchFamily="18" charset="0"/>
              </a:rPr>
              <a:t>labellisation</a:t>
            </a:r>
            <a:r>
              <a:rPr lang="en-US" dirty="0">
                <a:latin typeface="Times New Roman" panose="02020603050405020304" pitchFamily="18" charset="0"/>
                <a:cs typeface="Times New Roman" panose="02020603050405020304" pitchFamily="18" charset="0"/>
              </a:rPr>
              <a:t> important.</a:t>
            </a:r>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EC5E-A51B-4DB1-BF4B-38262BE89BCA}"/>
              </a:ext>
            </a:extLst>
          </p:cNvPr>
          <p:cNvSpPr>
            <a:spLocks noGrp="1"/>
          </p:cNvSpPr>
          <p:nvPr>
            <p:ph type="title"/>
          </p:nvPr>
        </p:nvSpPr>
        <p:spPr/>
        <p:txBody>
          <a:bodyPr/>
          <a:lstStyle/>
          <a:p>
            <a:r>
              <a:rPr lang="en-US" dirty="0" err="1"/>
              <a:t>Problématique</a:t>
            </a:r>
            <a:endParaRPr lang="en-US" dirty="0"/>
          </a:p>
        </p:txBody>
      </p:sp>
      <p:sp>
        <p:nvSpPr>
          <p:cNvPr id="3" name="Content Placeholder 2">
            <a:extLst>
              <a:ext uri="{FF2B5EF4-FFF2-40B4-BE49-F238E27FC236}">
                <a16:creationId xmlns:a16="http://schemas.microsoft.com/office/drawing/2014/main" id="{D1E38A1C-38CC-433A-AE7F-B4389413A854}"/>
              </a:ext>
            </a:extLst>
          </p:cNvPr>
          <p:cNvSpPr>
            <a:spLocks noGrp="1"/>
          </p:cNvSpPr>
          <p:nvPr>
            <p:ph idx="1"/>
          </p:nvPr>
        </p:nvSpPr>
        <p:spPr>
          <a:xfrm>
            <a:off x="1024128" y="2286000"/>
            <a:ext cx="10141177" cy="4023360"/>
          </a:xfrm>
        </p:spPr>
        <p:txBody>
          <a:bodyPr>
            <a:normAutofit/>
          </a:bodyPr>
          <a:lstStyle/>
          <a:p>
            <a:pPr algn="ctr"/>
            <a:r>
              <a:rPr lang="en-US" sz="6600" b="1" dirty="0">
                <a:latin typeface="Times New Roman" panose="02020603050405020304" pitchFamily="18" charset="0"/>
                <a:cs typeface="Times New Roman" panose="02020603050405020304" pitchFamily="18" charset="0"/>
              </a:rPr>
              <a:t>Comment classifier des experiences </a:t>
            </a:r>
            <a:r>
              <a:rPr lang="en-US" sz="6600" b="1" dirty="0" err="1">
                <a:latin typeface="Times New Roman" panose="02020603050405020304" pitchFamily="18" charset="0"/>
                <a:cs typeface="Times New Roman" panose="02020603050405020304" pitchFamily="18" charset="0"/>
              </a:rPr>
              <a:t>professionnelles</a:t>
            </a:r>
            <a:r>
              <a:rPr lang="en-US" sz="6600" b="1" dirty="0">
                <a:latin typeface="Times New Roman" panose="02020603050405020304" pitchFamily="18" charset="0"/>
                <a:cs typeface="Times New Roman" panose="02020603050405020304" pitchFamily="18" charset="0"/>
              </a:rPr>
              <a:t> LinkedIn ? </a:t>
            </a:r>
          </a:p>
        </p:txBody>
      </p:sp>
    </p:spTree>
    <p:extLst>
      <p:ext uri="{BB962C8B-B14F-4D97-AF65-F5344CB8AC3E}">
        <p14:creationId xmlns:p14="http://schemas.microsoft.com/office/powerpoint/2010/main" val="60187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7021-7BD9-4694-9173-F847517777F0}"/>
              </a:ext>
            </a:extLst>
          </p:cNvPr>
          <p:cNvSpPr>
            <a:spLocks noGrp="1"/>
          </p:cNvSpPr>
          <p:nvPr>
            <p:ph type="title"/>
          </p:nvPr>
        </p:nvSpPr>
        <p:spPr/>
        <p:txBody>
          <a:bodyPr/>
          <a:lstStyle/>
          <a:p>
            <a:r>
              <a:rPr lang="en-US" dirty="0"/>
              <a:t>Questions sous-</a:t>
            </a:r>
            <a:r>
              <a:rPr lang="en-US" dirty="0" err="1"/>
              <a:t>adjacentes</a:t>
            </a:r>
            <a:endParaRPr lang="en-US" dirty="0"/>
          </a:p>
        </p:txBody>
      </p:sp>
      <p:sp>
        <p:nvSpPr>
          <p:cNvPr id="3" name="Content Placeholder 2">
            <a:extLst>
              <a:ext uri="{FF2B5EF4-FFF2-40B4-BE49-F238E27FC236}">
                <a16:creationId xmlns:a16="http://schemas.microsoft.com/office/drawing/2014/main" id="{7EC7FA52-75D8-4816-AE08-708C45088F9B}"/>
              </a:ext>
            </a:extLst>
          </p:cNvPr>
          <p:cNvSpPr>
            <a:spLocks noGrp="1"/>
          </p:cNvSpPr>
          <p:nvPr>
            <p:ph idx="1"/>
          </p:nvPr>
        </p:nvSpPr>
        <p:spPr/>
        <p:txBody>
          <a:bodyPr>
            <a:normAutofit/>
          </a:bodyPr>
          <a:lstStyle/>
          <a:p>
            <a:r>
              <a:rPr lang="en-US" sz="4000" dirty="0" err="1">
                <a:latin typeface="Times New Roman" panose="02020603050405020304" pitchFamily="18" charset="0"/>
                <a:cs typeface="Times New Roman" panose="02020603050405020304" pitchFamily="18" charset="0"/>
              </a:rPr>
              <a:t>Pourquoi</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s’orienter</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vers</a:t>
            </a:r>
            <a:r>
              <a:rPr lang="en-US" sz="4000" dirty="0">
                <a:latin typeface="Times New Roman" panose="02020603050405020304" pitchFamily="18" charset="0"/>
                <a:cs typeface="Times New Roman" panose="02020603050405020304" pitchFamily="18" charset="0"/>
              </a:rPr>
              <a:t> la solution des FSL ?</a:t>
            </a:r>
          </a:p>
          <a:p>
            <a:pPr marL="0" indent="0">
              <a:buNone/>
            </a:pPr>
            <a:endParaRPr lang="en-US" sz="4000" dirty="0">
              <a:latin typeface="Times New Roman" panose="02020603050405020304" pitchFamily="18" charset="0"/>
              <a:cs typeface="Times New Roman" panose="02020603050405020304" pitchFamily="18" charset="0"/>
            </a:endParaRPr>
          </a:p>
          <a:p>
            <a:r>
              <a:rPr lang="en-US" sz="4000" dirty="0" err="1">
                <a:latin typeface="Times New Roman" panose="02020603050405020304" pitchFamily="18" charset="0"/>
                <a:cs typeface="Times New Roman" panose="02020603050405020304" pitchFamily="18" charset="0"/>
              </a:rPr>
              <a:t>Qu’est-ce</a:t>
            </a:r>
            <a:r>
              <a:rPr lang="en-US" sz="4000" dirty="0">
                <a:latin typeface="Times New Roman" panose="02020603050405020304" pitchFamily="18" charset="0"/>
                <a:cs typeface="Times New Roman" panose="02020603050405020304" pitchFamily="18" charset="0"/>
              </a:rPr>
              <a:t> que le FSL ?</a:t>
            </a:r>
          </a:p>
        </p:txBody>
      </p:sp>
    </p:spTree>
    <p:extLst>
      <p:ext uri="{BB962C8B-B14F-4D97-AF65-F5344CB8AC3E}">
        <p14:creationId xmlns:p14="http://schemas.microsoft.com/office/powerpoint/2010/main" val="97024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6051-6923-41A9-AAD4-CE66906EB6C0}"/>
              </a:ext>
            </a:extLst>
          </p:cNvPr>
          <p:cNvSpPr>
            <a:spLocks noGrp="1"/>
          </p:cNvSpPr>
          <p:nvPr>
            <p:ph type="title"/>
          </p:nvPr>
        </p:nvSpPr>
        <p:spPr/>
        <p:txBody>
          <a:bodyPr/>
          <a:lstStyle/>
          <a:p>
            <a:r>
              <a:rPr lang="en-US" dirty="0"/>
              <a:t>FSL</a:t>
            </a:r>
          </a:p>
        </p:txBody>
      </p:sp>
      <p:sp>
        <p:nvSpPr>
          <p:cNvPr id="3" name="Content Placeholder 2">
            <a:extLst>
              <a:ext uri="{FF2B5EF4-FFF2-40B4-BE49-F238E27FC236}">
                <a16:creationId xmlns:a16="http://schemas.microsoft.com/office/drawing/2014/main" id="{7877B3C9-EA7F-4D2C-822E-B2D6B4BC6864}"/>
              </a:ext>
            </a:extLst>
          </p:cNvPr>
          <p:cNvSpPr>
            <a:spLocks noGrp="1"/>
          </p:cNvSpPr>
          <p:nvPr>
            <p:ph idx="1"/>
          </p:nvPr>
        </p:nvSpPr>
        <p:spPr/>
        <p:txBody>
          <a:bodyPr/>
          <a:lstStyle/>
          <a:p>
            <a:r>
              <a:rPr lang="en-US" dirty="0"/>
              <a:t>-</a:t>
            </a:r>
            <a:r>
              <a:rPr lang="en-US" dirty="0" err="1"/>
              <a:t>Apprentissage</a:t>
            </a:r>
            <a:r>
              <a:rPr lang="en-US" dirty="0"/>
              <a:t> avec </a:t>
            </a:r>
            <a:r>
              <a:rPr lang="en-US" dirty="0" err="1"/>
              <a:t>une</a:t>
            </a:r>
            <a:r>
              <a:rPr lang="en-US" dirty="0"/>
              <a:t> petite base de </a:t>
            </a:r>
            <a:r>
              <a:rPr lang="en-US" dirty="0" err="1"/>
              <a:t>données</a:t>
            </a:r>
            <a:r>
              <a:rPr lang="en-US" dirty="0"/>
              <a:t>.</a:t>
            </a:r>
          </a:p>
          <a:p>
            <a:r>
              <a:rPr lang="en-US" dirty="0"/>
              <a:t>-Ne pas </a:t>
            </a:r>
            <a:r>
              <a:rPr lang="en-US" dirty="0" err="1"/>
              <a:t>labelisé</a:t>
            </a:r>
            <a:r>
              <a:rPr lang="en-US" dirty="0"/>
              <a:t> beaucoup </a:t>
            </a:r>
            <a:r>
              <a:rPr lang="en-US" dirty="0" err="1"/>
              <a:t>d’experiences</a:t>
            </a:r>
            <a:r>
              <a:rPr lang="en-US" dirty="0"/>
              <a:t>.</a:t>
            </a:r>
          </a:p>
          <a:p>
            <a:r>
              <a:rPr lang="en-US" dirty="0"/>
              <a:t>-Division des </a:t>
            </a:r>
            <a:r>
              <a:rPr lang="en-US" dirty="0" err="1"/>
              <a:t>données</a:t>
            </a:r>
            <a:r>
              <a:rPr lang="en-US" dirty="0"/>
              <a:t> </a:t>
            </a:r>
            <a:r>
              <a:rPr lang="en-US" dirty="0" err="1"/>
              <a:t>en</a:t>
            </a:r>
            <a:r>
              <a:rPr lang="en-US" dirty="0"/>
              <a:t> deux ensembles </a:t>
            </a:r>
            <a:r>
              <a:rPr lang="en-US" dirty="0" err="1"/>
              <a:t>principaux</a:t>
            </a:r>
            <a:r>
              <a:rPr lang="en-US" dirty="0"/>
              <a:t> : training set et test set.</a:t>
            </a:r>
          </a:p>
          <a:p>
            <a:r>
              <a:rPr lang="en-US" dirty="0"/>
              <a:t>-Training set </a:t>
            </a:r>
            <a:r>
              <a:rPr lang="en-US" dirty="0" err="1"/>
              <a:t>subdivisé</a:t>
            </a:r>
            <a:r>
              <a:rPr lang="en-US" dirty="0"/>
              <a:t> </a:t>
            </a:r>
            <a:r>
              <a:rPr lang="en-US" dirty="0" err="1"/>
              <a:t>lui</a:t>
            </a:r>
            <a:r>
              <a:rPr lang="en-US" dirty="0"/>
              <a:t> </a:t>
            </a:r>
            <a:r>
              <a:rPr lang="en-US" dirty="0" err="1"/>
              <a:t>même</a:t>
            </a:r>
            <a:r>
              <a:rPr lang="en-US" dirty="0"/>
              <a:t> </a:t>
            </a:r>
            <a:r>
              <a:rPr lang="en-US" dirty="0" err="1"/>
              <a:t>en</a:t>
            </a:r>
            <a:r>
              <a:rPr lang="en-US" dirty="0"/>
              <a:t> deux parties : support set et query set (set de </a:t>
            </a:r>
            <a:r>
              <a:rPr lang="en-US" dirty="0" err="1"/>
              <a:t>requête</a:t>
            </a:r>
            <a:r>
              <a:rPr lang="en-US" dirty="0"/>
              <a:t>)</a:t>
            </a:r>
          </a:p>
          <a:p>
            <a:endParaRPr lang="en-US" dirty="0"/>
          </a:p>
        </p:txBody>
      </p:sp>
    </p:spTree>
    <p:extLst>
      <p:ext uri="{BB962C8B-B14F-4D97-AF65-F5344CB8AC3E}">
        <p14:creationId xmlns:p14="http://schemas.microsoft.com/office/powerpoint/2010/main" val="45450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1463-1C6E-4842-B473-1AD48C38198F}"/>
              </a:ext>
            </a:extLst>
          </p:cNvPr>
          <p:cNvSpPr>
            <a:spLocks noGrp="1"/>
          </p:cNvSpPr>
          <p:nvPr>
            <p:ph type="title"/>
          </p:nvPr>
        </p:nvSpPr>
        <p:spPr/>
        <p:txBody>
          <a:bodyPr/>
          <a:lstStyle/>
          <a:p>
            <a:r>
              <a:rPr lang="en-US" dirty="0"/>
              <a:t>Training set</a:t>
            </a:r>
          </a:p>
        </p:txBody>
      </p:sp>
      <p:sp>
        <p:nvSpPr>
          <p:cNvPr id="3" name="Content Placeholder 2">
            <a:extLst>
              <a:ext uri="{FF2B5EF4-FFF2-40B4-BE49-F238E27FC236}">
                <a16:creationId xmlns:a16="http://schemas.microsoft.com/office/drawing/2014/main" id="{11209F2A-442F-4CD3-9383-2B6B03E00108}"/>
              </a:ext>
            </a:extLst>
          </p:cNvPr>
          <p:cNvSpPr>
            <a:spLocks noGrp="1"/>
          </p:cNvSpPr>
          <p:nvPr>
            <p:ph idx="1"/>
          </p:nvPr>
        </p:nvSpPr>
        <p:spPr/>
        <p:txBody>
          <a:bodyPr/>
          <a:lstStyle/>
          <a:p>
            <a:pPr algn="just"/>
            <a:r>
              <a:rPr lang="fr-FR" dirty="0">
                <a:latin typeface="Times New Roman" panose="02020603050405020304" pitchFamily="18" charset="0"/>
                <a:cs typeface="Times New Roman" panose="02020603050405020304" pitchFamily="18" charset="0"/>
              </a:rPr>
              <a:t>L'ensemble d'entraînement est lui-même subdivisé en deux parties: le set de support et le set de requête (</a:t>
            </a:r>
            <a:r>
              <a:rPr lang="fr-FR" dirty="0" err="1">
                <a:latin typeface="Times New Roman" panose="02020603050405020304" pitchFamily="18" charset="0"/>
                <a:cs typeface="Times New Roman" panose="02020603050405020304" pitchFamily="18" charset="0"/>
              </a:rPr>
              <a:t>query</a:t>
            </a:r>
            <a:r>
              <a:rPr lang="fr-FR" dirty="0">
                <a:latin typeface="Times New Roman" panose="02020603050405020304" pitchFamily="18" charset="0"/>
                <a:cs typeface="Times New Roman" panose="02020603050405020304" pitchFamily="18" charset="0"/>
              </a:rPr>
              <a:t> set). Le set de support contient un petit nombre d'exemples par classe que le modèle utilise pour apprendre. Par exemple, dans une tâche de </a:t>
            </a:r>
            <a:r>
              <a:rPr lang="fr-FR" dirty="0" err="1">
                <a:latin typeface="Times New Roman" panose="02020603050405020304" pitchFamily="18" charset="0"/>
                <a:cs typeface="Times New Roman" panose="02020603050405020304" pitchFamily="18" charset="0"/>
              </a:rPr>
              <a:t>classificationd’expériences</a:t>
            </a:r>
            <a:r>
              <a:rPr lang="fr-FR" dirty="0">
                <a:latin typeface="Times New Roman" panose="02020603050405020304" pitchFamily="18" charset="0"/>
                <a:cs typeface="Times New Roman" panose="02020603050405020304" pitchFamily="18" charset="0"/>
              </a:rPr>
              <a:t> professionnelles LinkedIn, le set de support pourrait contenir seulement cinq expériences professionnelles avec un rapport à l’IA et cinq qui n’en n’ont pas. Le set de requête contient d'autres exemples de ces classes et est utilisé pour évaluer la capacité du modèle à généraliser à partir du set de support. Les modèles FSL tentent de prédire les étiquettes des exemples dans le set de requête en se basant sur les connaissances acquises à partir du set de support.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72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C0C4-678B-4E42-A09C-807BCF0EFA16}"/>
              </a:ext>
            </a:extLst>
          </p:cNvPr>
          <p:cNvSpPr>
            <a:spLocks noGrp="1"/>
          </p:cNvSpPr>
          <p:nvPr>
            <p:ph type="title"/>
          </p:nvPr>
        </p:nvSpPr>
        <p:spPr/>
        <p:txBody>
          <a:bodyPr/>
          <a:lstStyle/>
          <a:p>
            <a:r>
              <a:rPr lang="en-US" dirty="0"/>
              <a:t>Test set</a:t>
            </a:r>
          </a:p>
        </p:txBody>
      </p:sp>
      <p:sp>
        <p:nvSpPr>
          <p:cNvPr id="3" name="Content Placeholder 2">
            <a:extLst>
              <a:ext uri="{FF2B5EF4-FFF2-40B4-BE49-F238E27FC236}">
                <a16:creationId xmlns:a16="http://schemas.microsoft.com/office/drawing/2014/main" id="{3F6D941E-3629-4D67-BAFF-85B4293E82C0}"/>
              </a:ext>
            </a:extLst>
          </p:cNvPr>
          <p:cNvSpPr>
            <a:spLocks noGrp="1"/>
          </p:cNvSpPr>
          <p:nvPr>
            <p:ph idx="1"/>
          </p:nvPr>
        </p:nvSpPr>
        <p:spPr/>
        <p:txBody>
          <a:bodyPr/>
          <a:lstStyle/>
          <a:p>
            <a:pPr algn="just"/>
            <a:r>
              <a:rPr lang="fr-FR" dirty="0">
                <a:latin typeface="Times New Roman" panose="02020603050405020304" pitchFamily="18" charset="0"/>
                <a:cs typeface="Times New Roman" panose="02020603050405020304" pitchFamily="18" charset="0"/>
              </a:rPr>
              <a:t>D'autre part, l'ensemble de test est utilisé pour évaluer la performance finale du modèle sur de nouvelles données qu'il n'a jamais vues auparavant, afin de simuler une performance dans un scénario du monde réel. Cet ensemble n'est pas divisé de la même manière que l'ensemble d'entraînement, car il sert principalement à tester la capacité du modèle à généraliser au-delà des exemples spécifiques sur lesquels il a été formé. Dans le cadre du FSL, l'ensemble de test peut consister en de nouvelles classes que le modèle n'a pas rencontrées lors de l'entraînement, ce qui représente un défi supplémentaire pour sa capacité à généraliser à partir de très peu d'exemples.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2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094D-CB53-4259-B95A-AE50175341E0}"/>
              </a:ext>
            </a:extLst>
          </p:cNvPr>
          <p:cNvSpPr>
            <a:spLocks noGrp="1"/>
          </p:cNvSpPr>
          <p:nvPr>
            <p:ph type="title"/>
          </p:nvPr>
        </p:nvSpPr>
        <p:spPr/>
        <p:txBody>
          <a:bodyPr/>
          <a:lstStyle/>
          <a:p>
            <a:r>
              <a:rPr lang="en-US" dirty="0" err="1"/>
              <a:t>Approches</a:t>
            </a:r>
            <a:r>
              <a:rPr lang="en-US" dirty="0"/>
              <a:t> de </a:t>
            </a:r>
            <a:r>
              <a:rPr lang="en-US" dirty="0" err="1"/>
              <a:t>modèles</a:t>
            </a:r>
            <a:r>
              <a:rPr lang="en-US" dirty="0"/>
              <a:t> FSL</a:t>
            </a:r>
          </a:p>
        </p:txBody>
      </p:sp>
      <p:sp>
        <p:nvSpPr>
          <p:cNvPr id="3" name="Content Placeholder 2">
            <a:extLst>
              <a:ext uri="{FF2B5EF4-FFF2-40B4-BE49-F238E27FC236}">
                <a16:creationId xmlns:a16="http://schemas.microsoft.com/office/drawing/2014/main" id="{4D880613-5AB2-4E80-B569-4B81FF2F5170}"/>
              </a:ext>
            </a:extLst>
          </p:cNvPr>
          <p:cNvSpPr>
            <a:spLocks noGrp="1"/>
          </p:cNvSpPr>
          <p:nvPr>
            <p:ph idx="1"/>
          </p:nvPr>
        </p:nvSpPr>
        <p:spPr/>
        <p:txBody>
          <a:bodyPr/>
          <a:lstStyle/>
          <a:p>
            <a:pPr marL="0" indent="0">
              <a:buNone/>
            </a:pPr>
            <a:r>
              <a:rPr lang="en-US" dirty="0"/>
              <a:t>-</a:t>
            </a:r>
            <a:r>
              <a:rPr lang="en-US" dirty="0" err="1"/>
              <a:t>Apprentissage</a:t>
            </a:r>
            <a:r>
              <a:rPr lang="en-US" dirty="0"/>
              <a:t> par </a:t>
            </a:r>
            <a:r>
              <a:rPr lang="en-US" dirty="0" err="1"/>
              <a:t>Transfert</a:t>
            </a:r>
            <a:r>
              <a:rPr lang="en-US" dirty="0"/>
              <a:t> </a:t>
            </a:r>
            <a:r>
              <a:rPr lang="en-US" dirty="0" err="1"/>
              <a:t>Détaillé</a:t>
            </a:r>
            <a:endParaRPr lang="en-US" dirty="0"/>
          </a:p>
          <a:p>
            <a:pPr marL="0" indent="0">
              <a:buNone/>
            </a:pPr>
            <a:r>
              <a:rPr lang="en-US" dirty="0"/>
              <a:t>-</a:t>
            </a:r>
            <a:r>
              <a:rPr lang="en-US" dirty="0" err="1"/>
              <a:t>Apprentissage</a:t>
            </a:r>
            <a:r>
              <a:rPr lang="en-US" dirty="0"/>
              <a:t> </a:t>
            </a:r>
            <a:r>
              <a:rPr lang="en-US" dirty="0" err="1"/>
              <a:t>métrique</a:t>
            </a:r>
            <a:r>
              <a:rPr lang="en-US" dirty="0"/>
              <a:t> (Siamese networks, Matching networks, Prototypical networks, Relation networks)</a:t>
            </a:r>
          </a:p>
          <a:p>
            <a:pPr marL="0" indent="0">
              <a:buNone/>
            </a:pPr>
            <a:r>
              <a:rPr lang="en-US" dirty="0"/>
              <a:t>-Augmentation des </a:t>
            </a:r>
            <a:r>
              <a:rPr lang="en-US" dirty="0" err="1"/>
              <a:t>données</a:t>
            </a:r>
            <a:endParaRPr lang="en-US" dirty="0"/>
          </a:p>
          <a:p>
            <a:pPr marL="0" indent="0">
              <a:buNone/>
            </a:pPr>
            <a:r>
              <a:rPr lang="en-US" dirty="0"/>
              <a:t>-</a:t>
            </a:r>
            <a:r>
              <a:rPr lang="en-US" dirty="0" err="1"/>
              <a:t>Apprentissage</a:t>
            </a:r>
            <a:r>
              <a:rPr lang="en-US" dirty="0"/>
              <a:t> </a:t>
            </a:r>
            <a:r>
              <a:rPr lang="en-US" dirty="0" err="1"/>
              <a:t>Méta-Heuristique</a:t>
            </a:r>
            <a:r>
              <a:rPr lang="en-US" dirty="0"/>
              <a:t> </a:t>
            </a:r>
            <a:r>
              <a:rPr lang="en-US" dirty="0" err="1"/>
              <a:t>Approfondi</a:t>
            </a:r>
            <a:r>
              <a:rPr lang="en-US" dirty="0"/>
              <a:t> (MAML, MAML++, Meta-SGD)</a:t>
            </a:r>
          </a:p>
          <a:p>
            <a:pPr marL="0" indent="0">
              <a:buNone/>
            </a:pPr>
            <a:r>
              <a:rPr lang="en-US" dirty="0"/>
              <a:t>-</a:t>
            </a:r>
            <a:r>
              <a:rPr lang="en-US" dirty="0" err="1"/>
              <a:t>Méthodes</a:t>
            </a:r>
            <a:r>
              <a:rPr lang="en-US" dirty="0"/>
              <a:t> </a:t>
            </a:r>
            <a:r>
              <a:rPr lang="en-US" dirty="0" err="1"/>
              <a:t>bayésiennes</a:t>
            </a:r>
            <a:r>
              <a:rPr lang="en-US" dirty="0"/>
              <a:t> </a:t>
            </a:r>
          </a:p>
        </p:txBody>
      </p:sp>
    </p:spTree>
    <p:extLst>
      <p:ext uri="{BB962C8B-B14F-4D97-AF65-F5344CB8AC3E}">
        <p14:creationId xmlns:p14="http://schemas.microsoft.com/office/powerpoint/2010/main" val="231305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8034-A9B8-445A-89D4-119769062767}"/>
              </a:ext>
            </a:extLst>
          </p:cNvPr>
          <p:cNvSpPr>
            <a:spLocks noGrp="1"/>
          </p:cNvSpPr>
          <p:nvPr>
            <p:ph type="title"/>
          </p:nvPr>
        </p:nvSpPr>
        <p:spPr/>
        <p:txBody>
          <a:bodyPr/>
          <a:lstStyle/>
          <a:p>
            <a:r>
              <a:rPr lang="en-US" dirty="0"/>
              <a:t>Matching network</a:t>
            </a:r>
          </a:p>
        </p:txBody>
      </p:sp>
      <p:sp>
        <p:nvSpPr>
          <p:cNvPr id="3" name="Content Placeholder 2">
            <a:extLst>
              <a:ext uri="{FF2B5EF4-FFF2-40B4-BE49-F238E27FC236}">
                <a16:creationId xmlns:a16="http://schemas.microsoft.com/office/drawing/2014/main" id="{69DBF401-F1FC-4AF7-99B4-2B9DD7779CBE}"/>
              </a:ext>
            </a:extLst>
          </p:cNvPr>
          <p:cNvSpPr>
            <a:spLocks noGrp="1"/>
          </p:cNvSpPr>
          <p:nvPr>
            <p:ph idx="1"/>
          </p:nvPr>
        </p:nvSpPr>
        <p:spPr>
          <a:xfrm>
            <a:off x="1024128" y="2286000"/>
            <a:ext cx="4606651" cy="4023360"/>
          </a:xfrm>
        </p:spPr>
        <p:txBody>
          <a:bodyPr/>
          <a:lstStyle/>
          <a:p>
            <a:pPr marL="0" indent="0">
              <a:buNone/>
            </a:pPr>
            <a:r>
              <a:rPr lang="en-US" dirty="0"/>
              <a:t>-</a:t>
            </a:r>
            <a:r>
              <a:rPr lang="en-US" dirty="0" err="1"/>
              <a:t>Apprend</a:t>
            </a:r>
            <a:r>
              <a:rPr lang="en-US" dirty="0"/>
              <a:t> à </a:t>
            </a:r>
            <a:r>
              <a:rPr lang="en-US" dirty="0" err="1"/>
              <a:t>associer</a:t>
            </a:r>
            <a:r>
              <a:rPr lang="en-US" dirty="0"/>
              <a:t> les </a:t>
            </a:r>
            <a:r>
              <a:rPr lang="en-US" dirty="0" err="1"/>
              <a:t>éléments</a:t>
            </a:r>
            <a:r>
              <a:rPr lang="en-US" dirty="0"/>
              <a:t> de </a:t>
            </a:r>
            <a:r>
              <a:rPr lang="en-US" dirty="0" err="1"/>
              <a:t>l’ensemble</a:t>
            </a:r>
            <a:r>
              <a:rPr lang="en-US" dirty="0"/>
              <a:t> </a:t>
            </a:r>
            <a:r>
              <a:rPr lang="en-US" dirty="0" err="1"/>
              <a:t>cible</a:t>
            </a:r>
            <a:r>
              <a:rPr lang="en-US" dirty="0"/>
              <a:t> aux </a:t>
            </a:r>
            <a:r>
              <a:rPr lang="en-US" dirty="0" err="1"/>
              <a:t>éléments</a:t>
            </a:r>
            <a:r>
              <a:rPr lang="en-US" dirty="0"/>
              <a:t> de </a:t>
            </a:r>
            <a:r>
              <a:rPr lang="en-US" dirty="0" err="1"/>
              <a:t>l’ensemble</a:t>
            </a:r>
            <a:r>
              <a:rPr lang="en-US" dirty="0"/>
              <a:t> support</a:t>
            </a:r>
          </a:p>
          <a:p>
            <a:pPr marL="0" indent="0">
              <a:buNone/>
            </a:pPr>
            <a:r>
              <a:rPr lang="en-US" dirty="0"/>
              <a:t>-</a:t>
            </a:r>
            <a:r>
              <a:rPr lang="en-US" dirty="0" err="1"/>
              <a:t>L’ensemble</a:t>
            </a:r>
            <a:r>
              <a:rPr lang="en-US" dirty="0"/>
              <a:t> de support </a:t>
            </a:r>
            <a:r>
              <a:rPr lang="en-US" dirty="0" err="1"/>
              <a:t>est</a:t>
            </a:r>
            <a:r>
              <a:rPr lang="en-US" dirty="0"/>
              <a:t> </a:t>
            </a:r>
            <a:r>
              <a:rPr lang="en-US" dirty="0" err="1"/>
              <a:t>considéré</a:t>
            </a:r>
            <a:r>
              <a:rPr lang="en-US" dirty="0"/>
              <a:t> </a:t>
            </a:r>
            <a:r>
              <a:rPr lang="en-US" dirty="0" err="1"/>
              <a:t>comme</a:t>
            </a:r>
            <a:r>
              <a:rPr lang="en-US" dirty="0"/>
              <a:t> </a:t>
            </a:r>
            <a:r>
              <a:rPr lang="en-US" dirty="0" err="1"/>
              <a:t>une</a:t>
            </a:r>
            <a:r>
              <a:rPr lang="en-US" dirty="0"/>
              <a:t> sequence</a:t>
            </a:r>
          </a:p>
          <a:p>
            <a:pPr marL="0" indent="0">
              <a:buNone/>
            </a:pPr>
            <a:r>
              <a:rPr lang="en-US" dirty="0"/>
              <a:t>-La </a:t>
            </a:r>
            <a:r>
              <a:rPr lang="en-US" dirty="0" err="1"/>
              <a:t>requête</a:t>
            </a:r>
            <a:r>
              <a:rPr lang="en-US" dirty="0"/>
              <a:t> y </a:t>
            </a:r>
            <a:r>
              <a:rPr lang="en-US" dirty="0" err="1"/>
              <a:t>est</a:t>
            </a:r>
            <a:r>
              <a:rPr lang="en-US" dirty="0"/>
              <a:t> </a:t>
            </a:r>
            <a:r>
              <a:rPr lang="en-US" dirty="0" err="1"/>
              <a:t>intégrée</a:t>
            </a:r>
            <a:r>
              <a:rPr lang="en-US" dirty="0"/>
              <a:t> via un LSTM </a:t>
            </a:r>
            <a:r>
              <a:rPr lang="en-US" dirty="0" err="1"/>
              <a:t>bidirectionnel</a:t>
            </a:r>
            <a:endParaRPr lang="en-US" dirty="0"/>
          </a:p>
        </p:txBody>
      </p:sp>
      <p:pic>
        <p:nvPicPr>
          <p:cNvPr id="4" name="images5">
            <a:extLst>
              <a:ext uri="{FF2B5EF4-FFF2-40B4-BE49-F238E27FC236}">
                <a16:creationId xmlns:a16="http://schemas.microsoft.com/office/drawing/2014/main" id="{02EE86C6-8EEE-4008-9E82-9545B5AE53D8}"/>
              </a:ext>
            </a:extLst>
          </p:cNvPr>
          <p:cNvPicPr/>
          <p:nvPr/>
        </p:nvPicPr>
        <p:blipFill>
          <a:blip r:embed="rId2">
            <a:lum/>
            <a:alphaModFix/>
          </a:blip>
          <a:srcRect/>
          <a:stretch>
            <a:fillRect/>
          </a:stretch>
        </p:blipFill>
        <p:spPr>
          <a:xfrm>
            <a:off x="5630779" y="2084832"/>
            <a:ext cx="5772818" cy="3392905"/>
          </a:xfrm>
          <a:prstGeom prst="rect">
            <a:avLst/>
          </a:prstGeom>
        </p:spPr>
      </p:pic>
    </p:spTree>
    <p:extLst>
      <p:ext uri="{BB962C8B-B14F-4D97-AF65-F5344CB8AC3E}">
        <p14:creationId xmlns:p14="http://schemas.microsoft.com/office/powerpoint/2010/main" val="203040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3ed0892-d79c-468a-a884-bc550589267e" xsi:nil="true"/>
    <lcf76f155ced4ddcb4097134ff3c332f xmlns="b605a45f-8c17-4ff3-a667-d3a529b85ed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A1FA096D4BAE43BCE241D13D476E80" ma:contentTypeVersion="10" ma:contentTypeDescription="Create a new document." ma:contentTypeScope="" ma:versionID="bffdfb43f1294bb679a3e4a3527deee6">
  <xsd:schema xmlns:xsd="http://www.w3.org/2001/XMLSchema" xmlns:xs="http://www.w3.org/2001/XMLSchema" xmlns:p="http://schemas.microsoft.com/office/2006/metadata/properties" xmlns:ns2="b605a45f-8c17-4ff3-a667-d3a529b85ed7" xmlns:ns3="f3ed0892-d79c-468a-a884-bc550589267e" targetNamespace="http://schemas.microsoft.com/office/2006/metadata/properties" ma:root="true" ma:fieldsID="bc11aa6907951a31261d42cb274ecc47" ns2:_="" ns3:_="">
    <xsd:import namespace="b605a45f-8c17-4ff3-a667-d3a529b85ed7"/>
    <xsd:import namespace="f3ed0892-d79c-468a-a884-bc550589267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5a45f-8c17-4ff3-a667-d3a529b85ed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819c43c-553b-4eee-b3d0-595c921e12c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d0892-d79c-468a-a884-bc550589267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8cc1ff8-5716-4835-ac4a-ffd5f2be13a2}" ma:internalName="TaxCatchAll" ma:showField="CatchAllData" ma:web="f3ed0892-d79c-468a-a884-bc55058926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terms/"/>
    <ds:schemaRef ds:uri="http://www.w3.org/XML/1998/namespace"/>
    <ds:schemaRef ds:uri="http://schemas.microsoft.com/office/2006/metadata/properties"/>
    <ds:schemaRef ds:uri="http://schemas.microsoft.com/office/infopath/2007/PartnerControls"/>
    <ds:schemaRef ds:uri="http://purl.org/dc/elements/1.1/"/>
    <ds:schemaRef ds:uri="http://purl.org/dc/dcmitype/"/>
    <ds:schemaRef ds:uri="http://schemas.microsoft.com/office/2006/documentManagement/types"/>
    <ds:schemaRef ds:uri="http://schemas.openxmlformats.org/package/2006/metadata/core-properti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6D28370-F013-43A2-B8FA-858BDC897CB8}"/>
</file>

<file path=docProps/app.xml><?xml version="1.0" encoding="utf-8"?>
<Properties xmlns="http://schemas.openxmlformats.org/officeDocument/2006/extended-properties" xmlns:vt="http://schemas.openxmlformats.org/officeDocument/2006/docPropsVTypes">
  <Template>Integral design</Template>
  <TotalTime>0</TotalTime>
  <Words>843</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Times New Roman</vt:lpstr>
      <vt:lpstr>Tw Cen MT</vt:lpstr>
      <vt:lpstr>Tw Cen MT Condensed</vt:lpstr>
      <vt:lpstr>Wingdings 3</vt:lpstr>
      <vt:lpstr>Integral</vt:lpstr>
      <vt:lpstr>Classification d’experiences professionnelles LinkedIn par les techniques “Few-shot learning”</vt:lpstr>
      <vt:lpstr>Contexte</vt:lpstr>
      <vt:lpstr>Problématique</vt:lpstr>
      <vt:lpstr>Questions sous-adjacentes</vt:lpstr>
      <vt:lpstr>FSL</vt:lpstr>
      <vt:lpstr>Training set</vt:lpstr>
      <vt:lpstr>Test set</vt:lpstr>
      <vt:lpstr>Approches de modèles FSL</vt:lpstr>
      <vt:lpstr>Matching network</vt:lpstr>
      <vt:lpstr>Prototypical network</vt:lpstr>
      <vt:lpstr>Meta-learning</vt:lpstr>
      <vt:lpstr>Transfert learning</vt:lpstr>
      <vt:lpstr>Metric-learning</vt:lpstr>
      <vt:lpstr>Base de données</vt:lpstr>
      <vt:lpstr>Base de données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2024-03-26T12:36:02Z</dcterms:created>
  <dcterms:modified xsi:type="dcterms:W3CDTF">2024-03-26T13:41:33Z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0x010100C0A1FA096D4BAE43BCE241D13D476E80</vt:lpwstr>
  </property>
</Properties>
</file>