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5" r:id="rId8"/>
    <p:sldId id="266"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0" d="100"/>
          <a:sy n="10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5/29/21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12.statcan.gc.ca/census-recensement/2016/dp-pd/hlt-fst/pd-pl/Tables/File.cfm?T=1201&amp;SR=1&amp;RPP=9999&amp;PR=0&amp;CMA=0&amp;CSD=0&amp;S=22&amp;O=A&amp;Lang=Eng&amp;OFT=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6" Type="http://schemas.openxmlformats.org/officeDocument/2006/relationships/hyperlink" Target="https://api.foursquare.com/" TargetMode="External"/><Relationship Id="rId5" Type="http://schemas.openxmlformats.org/officeDocument/2006/relationships/hyperlink" Target="https://www150.statcan.gc.ca/n1/daily-quotidien/180313/dq180313a-eng.htm" TargetMode="External"/><Relationship Id="rId4" Type="http://schemas.openxmlformats.org/officeDocument/2006/relationships/hyperlink" Target="https://www12.statcan.gc.ca/census-recensement/2016/dp-pd/prof/search-recherche/change-geo.cfm?Lang=E&amp;Geo1=FS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jeremyjordan.me/grouping-data-points-with-k-means-clustering/" TargetMode="External"/><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GROCERY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815882"/>
          </a:xfrm>
          <a:prstGeom prst="rect">
            <a:avLst/>
          </a:prstGeom>
          <a:noFill/>
        </p:spPr>
        <p:txBody>
          <a:bodyPr wrap="square" rtlCol="0">
            <a:spAutoFit/>
          </a:bodyPr>
          <a:lstStyle/>
          <a:p>
            <a:pPr algn="ctr"/>
            <a:r>
              <a:rPr lang="en-US" sz="2800" b="1" dirty="0"/>
              <a:t>CONCLUSION</a:t>
            </a:r>
            <a:endParaRPr lang="en-US" b="1" dirty="0"/>
          </a:p>
          <a:p>
            <a:endParaRPr lang="en-US" b="1" dirty="0"/>
          </a:p>
          <a:p>
            <a:r>
              <a:rPr lang="en-US" dirty="0"/>
              <a:t>With a high degree of confidence from the observations above as it is backed up by data, while one can ever be 100% certain </a:t>
            </a:r>
            <a:r>
              <a:rPr lang="en-US" dirty="0" err="1"/>
              <a:t>Blenco</a:t>
            </a:r>
            <a:r>
              <a:rPr lang="en-US" dirty="0"/>
              <a:t> will definitely be better informed on how to go about opening their new store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10196374" cy="923330"/>
          </a:xfrm>
          <a:prstGeom prst="rect">
            <a:avLst/>
          </a:prstGeom>
          <a:noFill/>
        </p:spPr>
        <p:txBody>
          <a:bodyPr wrap="square" rtlCol="0">
            <a:spAutoFit/>
          </a:bodyPr>
          <a:lstStyle/>
          <a:p>
            <a:r>
              <a:rPr lang="en-US" dirty="0"/>
              <a:t>A small Grocery Store called </a:t>
            </a:r>
            <a:r>
              <a:rPr lang="en-US" dirty="0" err="1"/>
              <a:t>Blenco</a:t>
            </a:r>
            <a:r>
              <a:rPr lang="en-US" dirty="0"/>
              <a:t> has been doing well for some years now and want to expand and create other outlets across the state and are trying to determine which neighborhood in Toronto they should to start with.</a:t>
            </a: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b="1"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990600" y="1079499"/>
            <a:ext cx="9753600" cy="4971367"/>
          </a:xfrm>
        </p:spPr>
        <p:txBody>
          <a:bodyPr>
            <a:normAutofit fontScale="92500" lnSpcReduction="20000"/>
          </a:bodyPr>
          <a:lstStyle/>
          <a:p>
            <a:r>
              <a:rPr lang="en-US" b="1" dirty="0"/>
              <a:t>Problem Statement</a:t>
            </a:r>
          </a:p>
          <a:p>
            <a:r>
              <a:rPr lang="en-US" dirty="0"/>
              <a:t>Which neighborhood should </a:t>
            </a:r>
            <a:r>
              <a:rPr lang="en-US" dirty="0" err="1"/>
              <a:t>Blenco</a:t>
            </a:r>
            <a:r>
              <a:rPr lang="en-US" dirty="0"/>
              <a:t> open their new Grocery store in Toronto?</a:t>
            </a:r>
          </a:p>
          <a:p>
            <a:r>
              <a:rPr lang="en-US" b="1" dirty="0"/>
              <a:t>Conditions</a:t>
            </a:r>
          </a:p>
          <a:p>
            <a:r>
              <a:rPr lang="en-US" dirty="0"/>
              <a:t>1.) The store needs to be located in a strategic area in Toronto region that is close to residential Estates and Schools</a:t>
            </a:r>
          </a:p>
          <a:p>
            <a:r>
              <a:rPr lang="en-US" dirty="0"/>
              <a:t>2.) Confirm any assumption by means of modeling and testing the data.</a:t>
            </a:r>
          </a:p>
          <a:p>
            <a:r>
              <a:rPr lang="en-US" dirty="0"/>
              <a:t>3.) To ensure that people have easy access to the store and it's in a safe neighborhood</a:t>
            </a:r>
          </a:p>
          <a:p>
            <a:r>
              <a:rPr lang="en-US" dirty="0"/>
              <a:t>a.) Is it a highly populated neighborhood?</a:t>
            </a:r>
          </a:p>
          <a:p>
            <a:r>
              <a:rPr lang="en-US" dirty="0"/>
              <a:t>b.) The average salary has to be equal to or greater than the Canadian National Average to show the purchasing power of people in the neighborhood</a:t>
            </a:r>
          </a:p>
          <a:p>
            <a:r>
              <a:rPr lang="en-US" dirty="0"/>
              <a:t>4.) Locating a new store according to the above conditions will ensure the following:</a:t>
            </a:r>
          </a:p>
          <a:p>
            <a:r>
              <a:rPr lang="en-US" dirty="0" err="1"/>
              <a:t>i</a:t>
            </a:r>
            <a:r>
              <a:rPr lang="en-US" dirty="0"/>
              <a:t>. Easy access for customers as it is within residential Estates</a:t>
            </a:r>
          </a:p>
          <a:p>
            <a:r>
              <a:rPr lang="en-US" dirty="0"/>
              <a:t>ii. Increase in sales and number of customers</a:t>
            </a:r>
          </a:p>
          <a:p>
            <a:r>
              <a:rPr lang="en-US" dirty="0"/>
              <a:t>iii. Increase in weekend customers due to close proximity with residential areas.</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632791" y="147290"/>
            <a:ext cx="9965635" cy="6278642"/>
          </a:xfrm>
          <a:prstGeom prst="rect">
            <a:avLst/>
          </a:prstGeom>
          <a:noFill/>
        </p:spPr>
        <p:txBody>
          <a:bodyPr wrap="square" rtlCol="0">
            <a:spAutoFit/>
          </a:bodyPr>
          <a:lstStyle/>
          <a:p>
            <a:pPr algn="ctr"/>
            <a:r>
              <a:rPr lang="en-US" sz="2400" b="1" dirty="0"/>
              <a:t>DATA REQUIREMENTS </a:t>
            </a:r>
          </a:p>
          <a:p>
            <a:endParaRPr lang="en-US" b="1" dirty="0"/>
          </a:p>
          <a:p>
            <a:r>
              <a:rPr lang="en-US" dirty="0"/>
              <a:t>1.) This is a list from Wikipedia of Toronto neighborhoods broken down according to the postal code </a:t>
            </a:r>
            <a:r>
              <a:rPr lang="en-US" u="sng" dirty="0">
                <a:hlinkClick r:id="rId2"/>
              </a:rPr>
              <a:t>https://en.wikipedia.org/wiki/List_of_postal_codes_of_Canada:_M</a:t>
            </a:r>
            <a:endParaRPr lang="en-US" dirty="0"/>
          </a:p>
          <a:p>
            <a:r>
              <a:rPr lang="en-US" dirty="0"/>
              <a:t>2.) List of the average population in Toronto neighborhoods by postal code </a:t>
            </a:r>
            <a:r>
              <a:rPr lang="en-US" u="sng" dirty="0">
                <a:hlinkClick r:id="rId3"/>
              </a:rPr>
              <a:t>https://www12.statcan.gc.ca/census-recensement/2016/dp-pd/hlt-fst/pd-pl/Tables/File.cfm?T=1201&amp;SR=1&amp;RPP=9999&amp;PR=0&amp;CMA=0&amp;CSD=0&amp;S=22&amp;O=A&amp;Lang=Eng&amp;OFT=CSV</a:t>
            </a:r>
            <a:endParaRPr lang="en-US" dirty="0"/>
          </a:p>
          <a:p>
            <a:r>
              <a:rPr lang="en-US" dirty="0"/>
              <a:t>3.) List of average income after Tax deductions in Toronto neighborhoods according to postal code. </a:t>
            </a:r>
            <a:r>
              <a:rPr lang="en-US" u="sng" dirty="0">
                <a:hlinkClick r:id="rId4"/>
              </a:rPr>
              <a:t>https://www12.statcan.gc.ca/census-recensement/2016/dp-pd/prof/search-recherche/change-geo.cfm?Lang=E&amp;Geo1=FSA</a:t>
            </a:r>
            <a:endParaRPr lang="en-US" dirty="0"/>
          </a:p>
          <a:p>
            <a:r>
              <a:rPr lang="en-US" dirty="0"/>
              <a:t>4.) This is the National Average Income after Tax in Canada by Postal code </a:t>
            </a:r>
            <a:r>
              <a:rPr lang="en-US" u="sng" dirty="0">
                <a:hlinkClick r:id="rId5"/>
              </a:rPr>
              <a:t>https://www150.statcan.gc.ca/n1/daily-quotidien/180313/dq180313a-eng.htm</a:t>
            </a:r>
            <a:endParaRPr lang="en-US" dirty="0"/>
          </a:p>
          <a:p>
            <a:r>
              <a:rPr lang="en-US" dirty="0"/>
              <a:t>5.) Here we can get the list of all Grocery Stores from all neighborhoods in Toronto by Postal code using the </a:t>
            </a:r>
            <a:r>
              <a:rPr lang="en-US" dirty="0" err="1"/>
              <a:t>foursqaure</a:t>
            </a:r>
            <a:r>
              <a:rPr lang="en-US" dirty="0"/>
              <a:t> API </a:t>
            </a:r>
            <a:r>
              <a:rPr lang="en-US" u="sng" dirty="0">
                <a:hlinkClick r:id="rId6"/>
              </a:rPr>
              <a:t>https://api.foursquare.com</a:t>
            </a:r>
            <a:endParaRPr lang="en-US" dirty="0"/>
          </a:p>
          <a:p>
            <a:r>
              <a:rPr lang="en-US" dirty="0"/>
              <a:t>6.) Put all of these information into a workable Data Set for clustering and for Geo-Spatial mapping of the results showing the best neighborhood to open a Grocery Store</a:t>
            </a:r>
          </a:p>
          <a:p>
            <a:r>
              <a:rPr lang="en-US" dirty="0"/>
              <a:t>Combining all of these data sets will result the following:</a:t>
            </a:r>
          </a:p>
          <a:p>
            <a:r>
              <a:rPr lang="en-US" dirty="0"/>
              <a:t>a. The neighborhoods in Toronto have clusters of stores</a:t>
            </a:r>
          </a:p>
          <a:p>
            <a:r>
              <a:rPr lang="en-US" dirty="0"/>
              <a:t>b. The population of every neighborhood</a:t>
            </a:r>
          </a:p>
          <a:p>
            <a:r>
              <a:rPr lang="en-US" dirty="0"/>
              <a:t>c. The average income after tax per person in these neighborhoods</a:t>
            </a:r>
          </a:p>
          <a:p>
            <a:r>
              <a:rPr lang="en-US" dirty="0"/>
              <a:t>d. What neighborhood should be targeted by </a:t>
            </a:r>
            <a:r>
              <a:rPr lang="en-US" dirty="0" err="1"/>
              <a:t>Blenco</a:t>
            </a:r>
            <a:r>
              <a:rPr lang="en-US" dirty="0"/>
              <a:t> in order to open a new store.</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78313"/>
          </a:xfrm>
          <a:prstGeom prst="rect">
            <a:avLst/>
          </a:prstGeom>
          <a:noFill/>
        </p:spPr>
        <p:txBody>
          <a:bodyPr wrap="square" rtlCol="0">
            <a:spAutoFit/>
          </a:bodyPr>
          <a:lstStyle/>
          <a:p>
            <a:pPr algn="ctr"/>
            <a:r>
              <a:rPr lang="en-US" sz="2400" b="1" dirty="0"/>
              <a:t>METHODOLOGY</a:t>
            </a:r>
          </a:p>
          <a:p>
            <a:pPr algn="ctr"/>
            <a:endParaRPr lang="en-US" b="1" dirty="0"/>
          </a:p>
          <a:p>
            <a:r>
              <a:rPr lang="en-US" b="1" dirty="0"/>
              <a:t>Algorithm</a:t>
            </a:r>
          </a:p>
          <a:p>
            <a:r>
              <a:rPr lang="en-US" dirty="0"/>
              <a:t>K-Means Clustering </a:t>
            </a:r>
            <a:r>
              <a:rPr lang="en-US" u="sng" dirty="0">
                <a:hlinkClick r:id="rId2"/>
              </a:rPr>
              <a:t>https://towardsdatascience.com/clustering-algorithms-for-customer-segmentation-af637c6830ac</a:t>
            </a:r>
            <a:endParaRPr lang="en-US" dirty="0"/>
          </a:p>
          <a:p>
            <a:r>
              <a:rPr lang="en-US" b="1" dirty="0"/>
              <a:t>Choosing the correct number of clusters</a:t>
            </a:r>
          </a:p>
          <a:p>
            <a:r>
              <a:rPr lang="en-US" dirty="0"/>
              <a:t>use Silhouette analysis to determine the optimum number of clusters to use. </a:t>
            </a:r>
            <a:r>
              <a:rPr lang="en-US" u="sng" dirty="0">
                <a:hlinkClick r:id="rId3"/>
              </a:rPr>
              <a:t>https://www.jeremyjordan.me/grouping-data-points-with-k-means-clustering/</a:t>
            </a:r>
            <a:endParaRPr lang="en-US" dirty="0"/>
          </a:p>
          <a:p>
            <a:r>
              <a:rPr lang="en-US" b="1" dirty="0"/>
              <a:t>Run K means and segment data into clusters and generate labels</a:t>
            </a:r>
          </a:p>
          <a:p>
            <a:r>
              <a:rPr lang="en-US" b="1" dirty="0"/>
              <a:t>Merge the Toronto data with geo coordinates data and make sure it's the right shape</a:t>
            </a:r>
          </a:p>
          <a:p>
            <a:r>
              <a:rPr lang="en-US" dirty="0"/>
              <a:t>Reshape the Toronto data in order for it to match the clustered data</a:t>
            </a:r>
          </a:p>
          <a:p>
            <a:r>
              <a:rPr lang="en-US" b="1" dirty="0"/>
              <a:t>Add the </a:t>
            </a:r>
            <a:r>
              <a:rPr lang="en-US" b="1" dirty="0" err="1"/>
              <a:t>KMeans</a:t>
            </a:r>
            <a:r>
              <a:rPr lang="en-US" b="1" dirty="0"/>
              <a:t> Labels</a:t>
            </a:r>
          </a:p>
          <a:p>
            <a:r>
              <a:rPr lang="en-US" dirty="0"/>
              <a:t>Determine the largest cluster in this case it was cluster number 2 with a shape of (76, 15)</a:t>
            </a:r>
          </a:p>
          <a:p>
            <a:r>
              <a:rPr lang="en-US" b="1" dirty="0"/>
              <a:t>Cluster 2 Contains the highest cluster density. We need to find the geographic centroid for this cluster. This is the optimum location for a new Grocery Store.</a:t>
            </a:r>
          </a:p>
          <a:p>
            <a:r>
              <a:rPr lang="en-US" dirty="0"/>
              <a:t>Here we take the average latitude and longitude to be the centroid.</a:t>
            </a:r>
          </a:p>
          <a:p>
            <a:r>
              <a:rPr lang="en-US" b="1" dirty="0"/>
              <a:t>Install </a:t>
            </a:r>
            <a:r>
              <a:rPr lang="en-US" b="1" dirty="0" err="1"/>
              <a:t>opencage</a:t>
            </a:r>
            <a:r>
              <a:rPr lang="en-US" b="1" dirty="0"/>
              <a:t> to reverse lookup the coordinates</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985980"/>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p:txBody>
      </p:sp>
    </p:spTree>
    <p:extLst>
      <p:ext uri="{BB962C8B-B14F-4D97-AF65-F5344CB8AC3E}">
        <p14:creationId xmlns:p14="http://schemas.microsoft.com/office/powerpoint/2010/main" val="33257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046988"/>
          </a:xfrm>
          <a:prstGeom prst="rect">
            <a:avLst/>
          </a:prstGeom>
          <a:noFill/>
        </p:spPr>
        <p:txBody>
          <a:bodyPr wrap="square" rtlCol="0">
            <a:spAutoFit/>
          </a:bodyPr>
          <a:lstStyle/>
          <a:p>
            <a:r>
              <a:rPr lang="en-CA" b="1" dirty="0"/>
              <a:t>Methodology cont’d</a:t>
            </a:r>
          </a:p>
          <a:p>
            <a:endParaRPr lang="en-CA" b="1" dirty="0"/>
          </a:p>
          <a:p>
            <a:r>
              <a:rPr lang="en-CA" dirty="0"/>
              <a:t>Cluster 2 Contains the highest cluster density. We need to find the geographic centroid for this cluster. This is the optimum location for a new Store.</a:t>
            </a:r>
            <a:br>
              <a:rPr lang="en-CA" dirty="0"/>
            </a:br>
            <a:endParaRPr lang="en-CA" dirty="0"/>
          </a:p>
          <a:p>
            <a:r>
              <a:rPr lang="en-CA" dirty="0"/>
              <a:t>Here we take the average latitude and longitude to be the centroid.</a:t>
            </a:r>
          </a:p>
          <a:p>
            <a:endParaRPr lang="en-CA" b="1" dirty="0"/>
          </a:p>
          <a:p>
            <a:r>
              <a:rPr lang="en-CA" b="1" dirty="0"/>
              <a:t>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920005" y="401160"/>
            <a:ext cx="9965635" cy="1077218"/>
          </a:xfrm>
          <a:prstGeom prst="rect">
            <a:avLst/>
          </a:prstGeom>
          <a:noFill/>
        </p:spPr>
        <p:txBody>
          <a:bodyPr wrap="square" rtlCol="0">
            <a:spAutoFit/>
          </a:bodyPr>
          <a:lstStyle/>
          <a:p>
            <a:pPr algn="ctr"/>
            <a:r>
              <a:rPr lang="en-US" sz="2800" b="1" dirty="0"/>
              <a:t>RESULTS</a:t>
            </a:r>
            <a:endParaRPr lang="en-US" b="1" dirty="0"/>
          </a:p>
          <a:p>
            <a:endParaRPr lang="en-US" dirty="0"/>
          </a:p>
          <a:p>
            <a:r>
              <a:rPr lang="en-US" dirty="0"/>
              <a:t>Plot the clusters on a Map of the Toronto and Super Impose the best location of a Store</a:t>
            </a:r>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7106395"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84582" y="520511"/>
            <a:ext cx="9965635" cy="6032421"/>
          </a:xfrm>
          <a:prstGeom prst="rect">
            <a:avLst/>
          </a:prstGeom>
          <a:noFill/>
        </p:spPr>
        <p:txBody>
          <a:bodyPr wrap="square" rtlCol="0">
            <a:spAutoFit/>
          </a:bodyPr>
          <a:lstStyle/>
          <a:p>
            <a:pPr algn="ctr"/>
            <a:r>
              <a:rPr lang="en-US" sz="2800" b="1" dirty="0"/>
              <a:t>OBSERVATIONS</a:t>
            </a:r>
            <a:endParaRPr lang="en-US" b="1" dirty="0"/>
          </a:p>
          <a:p>
            <a:endParaRPr lang="en-US" b="1" dirty="0"/>
          </a:p>
          <a:p>
            <a:r>
              <a:rPr lang="en-US" dirty="0"/>
              <a:t>By comparing our list of neighborhoods with Grocery store locations, it was discovered that most neighborhoods were similar and the greatest concentration of stores are in Central Toronto and downtown Toronto regions respectively. This might seem obvious but it would also appear that these are some of the most respected and safe neighborhoods in Toronto so it is correlation with the objective. By opening a store in the general premises of the exact location </a:t>
            </a:r>
            <a:r>
              <a:rPr lang="en-US" dirty="0" err="1"/>
              <a:t>Blenco</a:t>
            </a:r>
            <a:r>
              <a:rPr lang="en-US" dirty="0"/>
              <a:t> would be geographically centered in this cluster and assured to cater to a large amount of customers with optimum efficiency.</a:t>
            </a:r>
          </a:p>
          <a:p>
            <a:r>
              <a:rPr lang="en-US" dirty="0"/>
              <a:t>Building our our K-Means dataset using Silhouette analysis, tells us there is a lot of similarity between neighborhoods and the most common stores contained with in. Really there is only 2 types of clusters or neighborhoods in greater Toronto. The vast majority of them are in 1 cluster. So Toronto Grocery stores might be many but they are very similarly located near the center of Toronto.</a:t>
            </a:r>
          </a:p>
          <a:p>
            <a:r>
              <a:rPr lang="en-US" dirty="0"/>
              <a:t>Out of the 103 Toronto Neighborhoods gathered only 55.3% or 57 Neighborhoods are above the median income after tax. 37.8% or 39 Neighborhoods are below this median 6.7% or 7 neighborhoods did not register as it seems their populations are quite low. It shows that the greatest concentration of wealthy people are in central Toronto. </a:t>
            </a:r>
            <a:r>
              <a:rPr lang="en-US" dirty="0" err="1"/>
              <a:t>Blenco</a:t>
            </a:r>
            <a:r>
              <a:rPr lang="en-US" dirty="0"/>
              <a:t> can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537</TotalTime>
  <Words>1259</Words>
  <Application>Microsoft Macintosh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Century Gothic</vt:lpstr>
      <vt:lpstr>Wingdings 3</vt:lpstr>
      <vt:lpstr>Slice</vt:lpstr>
      <vt:lpstr>Capstone Find the best neighborhood in Toronto to open a GROCERY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Microsoft Office User</cp:lastModifiedBy>
  <cp:revision>22</cp:revision>
  <dcterms:created xsi:type="dcterms:W3CDTF">2019-01-19T16:30:22Z</dcterms:created>
  <dcterms:modified xsi:type="dcterms:W3CDTF">2021-05-29T18:27:07Z</dcterms:modified>
</cp:coreProperties>
</file>