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8229600" cx="14630400"/>
  <p:notesSz cx="8229600" cy="14630400"/>
  <p:embeddedFontLst>
    <p:embeddedFont>
      <p:font typeface="Inter"/>
      <p:regular r:id="rId52"/>
      <p:bold r:id="rId53"/>
    </p:embeddedFont>
    <p:embeddedFont>
      <p:font typeface="Poppins"/>
      <p:regular r:id="rId54"/>
      <p:bold r:id="rId55"/>
      <p:italic r:id="rId56"/>
      <p:boldItalic r:id="rId57"/>
    </p:embeddedFont>
    <p:embeddedFont>
      <p:font typeface="Arial Black"/>
      <p:regular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9" roundtripDataSignature="AMtx7mhEnB+qgPqoe16+dYcPzmQRXlvH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Inter-bold.fntdata"/><Relationship Id="rId52" Type="http://schemas.openxmlformats.org/officeDocument/2006/relationships/font" Target="fonts/Inter-regular.fntdata"/><Relationship Id="rId11" Type="http://schemas.openxmlformats.org/officeDocument/2006/relationships/slide" Target="slides/slide7.xml"/><Relationship Id="rId55" Type="http://schemas.openxmlformats.org/officeDocument/2006/relationships/font" Target="fonts/Poppins-bold.fntdata"/><Relationship Id="rId10" Type="http://schemas.openxmlformats.org/officeDocument/2006/relationships/slide" Target="slides/slide6.xml"/><Relationship Id="rId54" Type="http://schemas.openxmlformats.org/officeDocument/2006/relationships/font" Target="fonts/Poppins-regular.fntdata"/><Relationship Id="rId13" Type="http://schemas.openxmlformats.org/officeDocument/2006/relationships/slide" Target="slides/slide9.xml"/><Relationship Id="rId57" Type="http://schemas.openxmlformats.org/officeDocument/2006/relationships/font" Target="fonts/Poppins-boldItalic.fntdata"/><Relationship Id="rId12" Type="http://schemas.openxmlformats.org/officeDocument/2006/relationships/slide" Target="slides/slide8.xml"/><Relationship Id="rId56" Type="http://schemas.openxmlformats.org/officeDocument/2006/relationships/font" Target="fonts/Poppins-italic.fntdata"/><Relationship Id="rId15" Type="http://schemas.openxmlformats.org/officeDocument/2006/relationships/slide" Target="slides/slide11.xml"/><Relationship Id="rId59" Type="http://customschemas.google.com/relationships/presentationmetadata" Target="metadata"/><Relationship Id="rId14" Type="http://schemas.openxmlformats.org/officeDocument/2006/relationships/slide" Target="slides/slide10.xml"/><Relationship Id="rId58" Type="http://schemas.openxmlformats.org/officeDocument/2006/relationships/font" Target="fonts/ArialBlack-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 name="Shape 10"/>
        <p:cNvGrpSpPr/>
        <p:nvPr/>
      </p:nvGrpSpPr>
      <p:grpSpPr>
        <a:xfrm>
          <a:off x="0" y="0"/>
          <a:ext cx="0" cy="0"/>
          <a:chOff x="0" y="0"/>
          <a:chExt cx="0" cy="0"/>
        </a:xfrm>
      </p:grpSpPr>
      <p:sp>
        <p:nvSpPr>
          <p:cNvPr id="11" name="Google Shape;11;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 name="Google Shape;12;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 name="Google Shape;13;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9" name="Google Shape;149;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2" name="Google Shape;162;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74" name="Google Shape;174;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5" name="Google Shape;185;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7" name="Google Shape;197;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1" name="Google Shape;211;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5" name="Google Shape;225;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9" name="Google Shape;239;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1" name="Google Shape;251;p1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1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5" name="Google Shape;265;p1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 name="Google Shape;24;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 name="Google Shape;25;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2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7" name="Google Shape;277;p2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2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5" name="Google Shape;295;p2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2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7" name="Google Shape;307;p2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2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19" name="Google Shape;319;p2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2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1" name="Google Shape;331;p2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2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43" name="Google Shape;343;p2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2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56" name="Google Shape;356;p2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7" name="Google Shape;367;p2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68" name="Google Shape;368;p2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8: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9: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6" name="Google Shape;56;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0: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1: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2: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3: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3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32" name="Google Shape;532;p3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5: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5: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6: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7: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7: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38: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8: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9: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9: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 name="Google Shape;73;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0: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0: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1: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1: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4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1" name="Google Shape;681;p4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82" name="Google Shape;682;p4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43: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3: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44: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4: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45: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5: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46: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6: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4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3" name="Google Shape;763;p4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64" name="Google Shape;764;p4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6" name="Google Shape;86;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0" name="Google Shape;100;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3" name="Google Shape;113;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5" name="Google Shape;125;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7" name="Google Shape;137;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7" name="Shape 7"/>
        <p:cNvGrpSpPr/>
        <p:nvPr/>
      </p:nvGrpSpPr>
      <p:grpSpPr>
        <a:xfrm>
          <a:off x="0" y="0"/>
          <a:ext cx="0" cy="0"/>
          <a:chOff x="0" y="0"/>
          <a:chExt cx="0" cy="0"/>
        </a:xfrm>
      </p:grpSpPr>
      <p:sp>
        <p:nvSpPr>
          <p:cNvPr id="8" name="Google Shape;8;p50"/>
          <p:cNvSpPr txBox="1"/>
          <p:nvPr>
            <p:ph idx="1" type="body"/>
          </p:nvPr>
        </p:nvSpPr>
        <p:spPr>
          <a:xfrm>
            <a:off x="388236" y="407412"/>
            <a:ext cx="13887836" cy="869096"/>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1296"/>
              </a:spcBef>
              <a:spcAft>
                <a:spcPts val="0"/>
              </a:spcAft>
              <a:buClr>
                <a:srgbClr val="262626"/>
              </a:buClr>
              <a:buSzPts val="6480"/>
              <a:buFont typeface="Arial"/>
              <a:buNone/>
              <a:defRPr b="0" i="0" sz="6480" u="none" cap="none" strike="noStrike">
                <a:solidFill>
                  <a:srgbClr val="262626"/>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20.jp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2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aethon.com/mobile-robots-and-industry4-0/" TargetMode="External"/><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theappsolutions.com/blog/development/what-is-big-data-analytic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corporatefinanceinstitute.com/resources/knowledge/other/data-analytic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7.png"/><Relationship Id="rId4" Type="http://schemas.openxmlformats.org/officeDocument/2006/relationships/hyperlink" Target="https://images.xenonstack.com/blog/10-vs-of-big-data.p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corporatefinanceinstitute.com/resources/knowledge/other/data-analytic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corporatefinanceinstitute.com/resources/knowledge/other/data-analytic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6.png"/><Relationship Id="rId4"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s://corporatefinanceinstitute.com/resources/knowledge/other/data-analytic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data-flair.training/blogs/data-scientist-vs-data-analyst/" TargetMode="External"/><Relationship Id="rId4" Type="http://schemas.openxmlformats.org/officeDocument/2006/relationships/image" Target="../media/image3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8.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 name="Shape 14"/>
        <p:cNvGrpSpPr/>
        <p:nvPr/>
      </p:nvGrpSpPr>
      <p:grpSpPr>
        <a:xfrm>
          <a:off x="0" y="0"/>
          <a:ext cx="0" cy="0"/>
          <a:chOff x="0" y="0"/>
          <a:chExt cx="0" cy="0"/>
        </a:xfrm>
      </p:grpSpPr>
      <p:sp>
        <p:nvSpPr>
          <p:cNvPr id="15" name="Google Shape;15;p1"/>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833199" y="1304693"/>
            <a:ext cx="7477601" cy="2618655"/>
          </a:xfrm>
          <a:prstGeom prst="rect">
            <a:avLst/>
          </a:prstGeom>
          <a:noFill/>
          <a:ln>
            <a:noFill/>
          </a:ln>
        </p:spPr>
        <p:txBody>
          <a:bodyPr anchorCtr="0" anchor="t" bIns="45700" lIns="91425" spcFirstLastPara="1" rIns="91425" wrap="square" tIns="45700">
            <a:noAutofit/>
          </a:bodyPr>
          <a:lstStyle/>
          <a:p>
            <a:pPr indent="0" lvl="0" marL="0" marR="0" rtl="0" algn="l">
              <a:lnSpc>
                <a:spcPct val="124995"/>
              </a:lnSpc>
              <a:spcBef>
                <a:spcPts val="0"/>
              </a:spcBef>
              <a:spcAft>
                <a:spcPts val="0"/>
              </a:spcAft>
              <a:buClr>
                <a:schemeClr val="accent1"/>
              </a:buClr>
              <a:buSzPts val="5249"/>
              <a:buFont typeface="Inter"/>
              <a:buNone/>
            </a:pPr>
            <a:r>
              <a:rPr b="1" lang="en-US" sz="5249">
                <a:solidFill>
                  <a:schemeClr val="accent1"/>
                </a:solidFill>
                <a:latin typeface="Inter"/>
                <a:ea typeface="Inter"/>
                <a:cs typeface="Inter"/>
                <a:sym typeface="Inter"/>
              </a:rPr>
              <a:t>Chapter 5</a:t>
            </a:r>
            <a:endParaRPr/>
          </a:p>
          <a:p>
            <a:pPr indent="0" lvl="0" marL="0" marR="0" rtl="0" algn="l">
              <a:lnSpc>
                <a:spcPct val="124995"/>
              </a:lnSpc>
              <a:spcBef>
                <a:spcPts val="0"/>
              </a:spcBef>
              <a:spcAft>
                <a:spcPts val="0"/>
              </a:spcAft>
              <a:buClr>
                <a:srgbClr val="000000"/>
              </a:buClr>
              <a:buSzPts val="5249"/>
              <a:buFont typeface="Inter"/>
              <a:buNone/>
            </a:pPr>
            <a:r>
              <a:rPr b="1" lang="en-US" sz="5249">
                <a:solidFill>
                  <a:srgbClr val="000000"/>
                </a:solidFill>
                <a:latin typeface="Inter"/>
                <a:ea typeface="Inter"/>
                <a:cs typeface="Inter"/>
                <a:sym typeface="Inter"/>
              </a:rPr>
              <a:t>Databases and Data Analytics</a:t>
            </a:r>
            <a:endParaRPr sz="5249">
              <a:solidFill>
                <a:schemeClr val="dk1"/>
              </a:solidFill>
              <a:latin typeface="Calibri"/>
              <a:ea typeface="Calibri"/>
              <a:cs typeface="Calibri"/>
              <a:sym typeface="Calibri"/>
            </a:endParaRPr>
          </a:p>
        </p:txBody>
      </p:sp>
      <p:sp>
        <p:nvSpPr>
          <p:cNvPr id="18" name="Google Shape;18;p1"/>
          <p:cNvSpPr/>
          <p:nvPr/>
        </p:nvSpPr>
        <p:spPr>
          <a:xfrm>
            <a:off x="833199" y="4256603"/>
            <a:ext cx="7477601" cy="1923694"/>
          </a:xfrm>
          <a:prstGeom prst="rect">
            <a:avLst/>
          </a:prstGeom>
          <a:noFill/>
          <a:ln>
            <a:noFill/>
          </a:ln>
        </p:spPr>
        <p:txBody>
          <a:bodyPr anchorCtr="0" anchor="t" bIns="45700" lIns="91425" spcFirstLastPara="1" rIns="91425" wrap="square" tIns="45700">
            <a:noAutofit/>
          </a:bodyPr>
          <a:lstStyle/>
          <a:p>
            <a:pPr indent="0" lvl="0" marL="0" marR="0" rtl="0" algn="l">
              <a:lnSpc>
                <a:spcPct val="155500"/>
              </a:lnSpc>
              <a:spcBef>
                <a:spcPts val="0"/>
              </a:spcBef>
              <a:spcAft>
                <a:spcPts val="0"/>
              </a:spcAft>
              <a:buNone/>
            </a:pPr>
            <a:r>
              <a:rPr b="1" lang="en-US" sz="1800">
                <a:solidFill>
                  <a:schemeClr val="dk1"/>
                </a:solidFill>
                <a:latin typeface="Inter"/>
                <a:ea typeface="Inter"/>
                <a:cs typeface="Inter"/>
                <a:sym typeface="Inter"/>
              </a:rPr>
              <a:t>By the end of this lecture, you will be able to:</a:t>
            </a:r>
            <a:endParaRPr b="1" sz="1750">
              <a:solidFill>
                <a:srgbClr val="272525"/>
              </a:solidFill>
              <a:latin typeface="Inter"/>
              <a:ea typeface="Inter"/>
              <a:cs typeface="Inter"/>
              <a:sym typeface="Inter"/>
            </a:endParaRPr>
          </a:p>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Discover the world of databases and data analytics. Learn about different types of databases, data analytics techniques, data warehousing, data visualization, and big data analytics.</a:t>
            </a:r>
            <a:endParaRPr/>
          </a:p>
          <a:p>
            <a:pPr indent="0" lvl="0" marL="0" marR="0" rtl="0" algn="l">
              <a:lnSpc>
                <a:spcPct val="159942"/>
              </a:lnSpc>
              <a:spcBef>
                <a:spcPts val="0"/>
              </a:spcBef>
              <a:spcAft>
                <a:spcPts val="0"/>
              </a:spcAft>
              <a:buClr>
                <a:schemeClr val="dk1"/>
              </a:buClr>
              <a:buSzPts val="1750"/>
              <a:buFont typeface="Calibri"/>
              <a:buNone/>
            </a:pPr>
            <a:r>
              <a:t/>
            </a:r>
            <a:endParaRPr sz="1750">
              <a:solidFill>
                <a:srgbClr val="272525"/>
              </a:solidFill>
              <a:latin typeface="Inter"/>
              <a:ea typeface="Inter"/>
              <a:cs typeface="Inter"/>
              <a:sym typeface="Inter"/>
            </a:endParaRPr>
          </a:p>
        </p:txBody>
      </p:sp>
      <p:sp>
        <p:nvSpPr>
          <p:cNvPr id="19" name="Google Shape;19;p1"/>
          <p:cNvSpPr/>
          <p:nvPr/>
        </p:nvSpPr>
        <p:spPr>
          <a:xfrm>
            <a:off x="916186" y="5567601"/>
            <a:ext cx="189309" cy="365760"/>
          </a:xfrm>
          <a:prstGeom prst="rect">
            <a:avLst/>
          </a:prstGeom>
          <a:noFill/>
          <a:ln>
            <a:noFill/>
          </a:ln>
        </p:spPr>
        <p:txBody>
          <a:bodyPr anchorCtr="0" anchor="t" bIns="45700" lIns="91425" spcFirstLastPara="1" rIns="91425" wrap="square" tIns="45700">
            <a:noAutofit/>
          </a:bodyPr>
          <a:lstStyle/>
          <a:p>
            <a:pPr indent="0" lvl="0" marL="0" marR="0" rtl="0" algn="ctr">
              <a:lnSpc>
                <a:spcPct val="250000"/>
              </a:lnSpc>
              <a:spcBef>
                <a:spcPts val="0"/>
              </a:spcBef>
              <a:spcAft>
                <a:spcPts val="0"/>
              </a:spcAft>
              <a:buClr>
                <a:srgbClr val="FFFFFF"/>
              </a:buClr>
              <a:buSzPts val="1152"/>
              <a:buFont typeface="Inter"/>
              <a:buNone/>
            </a:pPr>
            <a:r>
              <a:rPr lang="en-US" sz="1152">
                <a:solidFill>
                  <a:srgbClr val="FFFFFF"/>
                </a:solidFill>
                <a:latin typeface="Inter"/>
                <a:ea typeface="Inter"/>
                <a:cs typeface="Inter"/>
                <a:sym typeface="Inter"/>
              </a:rPr>
              <a:t>ss</a:t>
            </a:r>
            <a:endParaRPr sz="1152">
              <a:solidFill>
                <a:schemeClr val="dk1"/>
              </a:solidFill>
              <a:latin typeface="Calibri"/>
              <a:ea typeface="Calibri"/>
              <a:cs typeface="Calibri"/>
              <a:sym typeface="Calibri"/>
            </a:endParaRPr>
          </a:p>
        </p:txBody>
      </p:sp>
      <p:pic>
        <p:nvPicPr>
          <p:cNvPr descr="preencoded.png" id="20" name="Google Shape;20;p1"/>
          <p:cNvPicPr preferRelativeResize="0"/>
          <p:nvPr/>
        </p:nvPicPr>
        <p:blipFill rotWithShape="1">
          <a:blip r:embed="rId3">
            <a:alphaModFix/>
          </a:blip>
          <a:srcRect b="0" l="0" r="0" t="0"/>
          <a:stretch/>
        </p:blipFill>
        <p:spPr>
          <a:xfrm>
            <a:off x="9233212" y="0"/>
            <a:ext cx="5486400" cy="8229600"/>
          </a:xfrm>
          <a:prstGeom prst="rect">
            <a:avLst/>
          </a:prstGeom>
          <a:noFill/>
          <a:ln>
            <a:noFill/>
          </a:ln>
        </p:spPr>
      </p:pic>
      <p:pic>
        <p:nvPicPr>
          <p:cNvPr id="21" name="Google Shape;21;p1"/>
          <p:cNvPicPr preferRelativeResize="0"/>
          <p:nvPr/>
        </p:nvPicPr>
        <p:blipFill rotWithShape="1">
          <a:blip r:embed="rId4">
            <a:alphaModFix/>
          </a:blip>
          <a:srcRect b="0" l="0" r="0" t="0"/>
          <a:stretch/>
        </p:blipFill>
        <p:spPr>
          <a:xfrm>
            <a:off x="11422964" y="286416"/>
            <a:ext cx="2817066" cy="9416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0"/>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0"/>
          <p:cNvSpPr/>
          <p:nvPr/>
        </p:nvSpPr>
        <p:spPr>
          <a:xfrm>
            <a:off x="4490801" y="750575"/>
            <a:ext cx="78225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Need for Databases</a:t>
            </a:r>
            <a:endParaRPr sz="4374">
              <a:solidFill>
                <a:schemeClr val="dk1"/>
              </a:solidFill>
              <a:latin typeface="Calibri"/>
              <a:ea typeface="Calibri"/>
              <a:cs typeface="Calibri"/>
              <a:sym typeface="Calibri"/>
            </a:endParaRPr>
          </a:p>
        </p:txBody>
      </p:sp>
      <p:pic>
        <p:nvPicPr>
          <p:cNvPr descr="preencoded.png" id="154" name="Google Shape;154;p10"/>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155" name="Google Shape;155;p10"/>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0"/>
          <p:cNvSpPr txBox="1"/>
          <p:nvPr/>
        </p:nvSpPr>
        <p:spPr>
          <a:xfrm>
            <a:off x="4540562" y="1972698"/>
            <a:ext cx="9208891"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Sharing</a:t>
            </a:r>
            <a:endParaRPr/>
          </a:p>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Security</a:t>
            </a:r>
            <a:endParaRPr/>
          </a:p>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Less data redundancy</a:t>
            </a:r>
            <a:endParaRPr/>
          </a:p>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Data integrity</a:t>
            </a:r>
            <a:endParaRPr/>
          </a:p>
          <a:p>
            <a:pPr indent="-217170" lvl="0" marL="342900" marR="0" rtl="0" algn="l">
              <a:lnSpc>
                <a:spcPct val="90000"/>
              </a:lnSpc>
              <a:spcBef>
                <a:spcPts val="0"/>
              </a:spcBef>
              <a:spcAft>
                <a:spcPts val="0"/>
              </a:spcAft>
              <a:buClr>
                <a:srgbClr val="376092"/>
              </a:buClr>
              <a:buSzPts val="1980"/>
              <a:buFont typeface="Arial"/>
              <a:buNone/>
            </a:pPr>
            <a:r>
              <a:t/>
            </a:r>
            <a:endParaRPr sz="3200">
              <a:solidFill>
                <a:schemeClr val="dk1"/>
              </a:solidFill>
              <a:latin typeface="Inter"/>
              <a:ea typeface="Inter"/>
              <a:cs typeface="Inter"/>
              <a:sym typeface="Inter"/>
            </a:endParaRPr>
          </a:p>
          <a:p>
            <a:pPr indent="-217170" lvl="0" marL="342900" marR="0" rtl="0" algn="l">
              <a:lnSpc>
                <a:spcPct val="90000"/>
              </a:lnSpc>
              <a:spcBef>
                <a:spcPts val="0"/>
              </a:spcBef>
              <a:spcAft>
                <a:spcPts val="0"/>
              </a:spcAft>
              <a:buClr>
                <a:srgbClr val="376092"/>
              </a:buClr>
              <a:buSzPts val="1980"/>
              <a:buFont typeface="Arial"/>
              <a:buNone/>
            </a:pPr>
            <a:r>
              <a:t/>
            </a:r>
            <a:endParaRPr sz="3200">
              <a:solidFill>
                <a:schemeClr val="dk1"/>
              </a:solidFill>
              <a:latin typeface="Inter"/>
              <a:ea typeface="Inter"/>
              <a:cs typeface="Inter"/>
              <a:sym typeface="Inter"/>
            </a:endParaRPr>
          </a:p>
        </p:txBody>
      </p:sp>
      <p:pic>
        <p:nvPicPr>
          <p:cNvPr id="157" name="Google Shape;157;p10"/>
          <p:cNvPicPr preferRelativeResize="0"/>
          <p:nvPr/>
        </p:nvPicPr>
        <p:blipFill rotWithShape="1">
          <a:blip r:embed="rId4">
            <a:alphaModFix/>
          </a:blip>
          <a:srcRect b="0" l="0" r="0" t="0"/>
          <a:stretch/>
        </p:blipFill>
        <p:spPr>
          <a:xfrm>
            <a:off x="4313145" y="4471110"/>
            <a:ext cx="5845616" cy="3557768"/>
          </a:xfrm>
          <a:prstGeom prst="rect">
            <a:avLst/>
          </a:prstGeom>
          <a:noFill/>
          <a:ln>
            <a:noFill/>
          </a:ln>
        </p:spPr>
      </p:pic>
      <p:pic>
        <p:nvPicPr>
          <p:cNvPr id="158" name="Google Shape;158;p10"/>
          <p:cNvPicPr preferRelativeResize="0"/>
          <p:nvPr/>
        </p:nvPicPr>
        <p:blipFill rotWithShape="1">
          <a:blip r:embed="rId5">
            <a:alphaModFix/>
          </a:blip>
          <a:srcRect b="0" l="0" r="0" t="0"/>
          <a:stretch/>
        </p:blipFill>
        <p:spPr>
          <a:xfrm>
            <a:off x="8819503" y="1752370"/>
            <a:ext cx="5370424" cy="47807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1"/>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1"/>
          <p:cNvSpPr/>
          <p:nvPr/>
        </p:nvSpPr>
        <p:spPr>
          <a:xfrm>
            <a:off x="4490801" y="750575"/>
            <a:ext cx="89418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Database Management</a:t>
            </a:r>
            <a:endParaRPr sz="4374">
              <a:solidFill>
                <a:schemeClr val="dk1"/>
              </a:solidFill>
              <a:latin typeface="Calibri"/>
              <a:ea typeface="Calibri"/>
              <a:cs typeface="Calibri"/>
              <a:sym typeface="Calibri"/>
            </a:endParaRPr>
          </a:p>
        </p:txBody>
      </p:sp>
      <p:pic>
        <p:nvPicPr>
          <p:cNvPr descr="preencoded.png" id="167" name="Google Shape;167;p11"/>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168" name="Google Shape;168;p11"/>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1"/>
          <p:cNvSpPr txBox="1"/>
          <p:nvPr/>
        </p:nvSpPr>
        <p:spPr>
          <a:xfrm>
            <a:off x="4540562" y="1972698"/>
            <a:ext cx="9208891"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DBMS engine</a:t>
            </a:r>
            <a:endParaRPr/>
          </a:p>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Data definition subsystem</a:t>
            </a:r>
            <a:endParaRPr/>
          </a:p>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Data dictionary or schema</a:t>
            </a:r>
            <a:endParaRPr/>
          </a:p>
        </p:txBody>
      </p:sp>
      <p:pic>
        <p:nvPicPr>
          <p:cNvPr descr="C:\Users\Glen\Documents\McGraw-Hill\OLeary-CE2012\ART\ole16805_ch12\ole16805_1205.jpg" id="170" name="Google Shape;170;p11"/>
          <p:cNvPicPr preferRelativeResize="0"/>
          <p:nvPr/>
        </p:nvPicPr>
        <p:blipFill rotWithShape="1">
          <a:blip r:embed="rId4">
            <a:alphaModFix/>
          </a:blip>
          <a:srcRect b="0" l="0" r="0" t="0"/>
          <a:stretch/>
        </p:blipFill>
        <p:spPr>
          <a:xfrm>
            <a:off x="4996907" y="3735655"/>
            <a:ext cx="7390986" cy="41014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2"/>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2"/>
          <p:cNvSpPr/>
          <p:nvPr/>
        </p:nvSpPr>
        <p:spPr>
          <a:xfrm>
            <a:off x="4490801" y="750575"/>
            <a:ext cx="95616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Database Management (Continue)</a:t>
            </a:r>
            <a:endParaRPr sz="4374">
              <a:solidFill>
                <a:schemeClr val="dk1"/>
              </a:solidFill>
              <a:latin typeface="Calibri"/>
              <a:ea typeface="Calibri"/>
              <a:cs typeface="Calibri"/>
              <a:sym typeface="Calibri"/>
            </a:endParaRPr>
          </a:p>
        </p:txBody>
      </p:sp>
      <p:pic>
        <p:nvPicPr>
          <p:cNvPr descr="preencoded.png" id="179" name="Google Shape;179;p12"/>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180" name="Google Shape;180;p12"/>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2"/>
          <p:cNvSpPr txBox="1"/>
          <p:nvPr/>
        </p:nvSpPr>
        <p:spPr>
          <a:xfrm>
            <a:off x="4540562" y="1972698"/>
            <a:ext cx="9208891" cy="4525963"/>
          </a:xfrm>
          <a:prstGeom prst="rect">
            <a:avLst/>
          </a:prstGeom>
          <a:noFill/>
          <a:ln>
            <a:noFill/>
          </a:ln>
        </p:spPr>
        <p:txBody>
          <a:bodyPr anchorCtr="0" anchor="t" bIns="45700" lIns="91425" spcFirstLastPara="1" rIns="91425" wrap="square" tIns="45700">
            <a:normAutofit/>
          </a:bodyPr>
          <a:lstStyle/>
          <a:p>
            <a:pPr indent="-411480" lvl="0" marL="411480" marR="0" rtl="0" algn="l">
              <a:spcBef>
                <a:spcPts val="0"/>
              </a:spcBef>
              <a:spcAft>
                <a:spcPts val="0"/>
              </a:spcAft>
              <a:buClr>
                <a:srgbClr val="376092"/>
              </a:buClr>
              <a:buSzPts val="3200"/>
              <a:buFont typeface="Arial"/>
              <a:buChar char="•"/>
            </a:pPr>
            <a:r>
              <a:rPr lang="en-US" sz="3200">
                <a:solidFill>
                  <a:schemeClr val="dk1"/>
                </a:solidFill>
                <a:latin typeface="Inter"/>
                <a:ea typeface="Inter"/>
                <a:cs typeface="Inter"/>
                <a:sym typeface="Inter"/>
              </a:rPr>
              <a:t>Data manipulation subsystem</a:t>
            </a:r>
            <a:endParaRPr sz="3200">
              <a:solidFill>
                <a:schemeClr val="dk1"/>
              </a:solidFill>
              <a:latin typeface="Inter"/>
              <a:ea typeface="Inter"/>
              <a:cs typeface="Inter"/>
              <a:sym typeface="Inter"/>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Inter"/>
                <a:ea typeface="Inter"/>
                <a:cs typeface="Inter"/>
                <a:sym typeface="Inter"/>
              </a:rPr>
              <a:t>Query-by-example</a:t>
            </a:r>
            <a:endParaRPr b="0" i="0" sz="2800" u="none" cap="none" strike="noStrike">
              <a:solidFill>
                <a:schemeClr val="accent1"/>
              </a:solidFill>
              <a:latin typeface="Inter"/>
              <a:ea typeface="Inter"/>
              <a:cs typeface="Inter"/>
              <a:sym typeface="Inter"/>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Inter"/>
                <a:ea typeface="Inter"/>
                <a:cs typeface="Inter"/>
                <a:sym typeface="Inter"/>
              </a:rPr>
              <a:t>Structured Query Language (SQL)</a:t>
            </a:r>
            <a:endParaRPr b="0" i="0" sz="2800" u="none" cap="none" strike="noStrike">
              <a:solidFill>
                <a:schemeClr val="accent1"/>
              </a:solidFill>
              <a:latin typeface="Inter"/>
              <a:ea typeface="Inter"/>
              <a:cs typeface="Inter"/>
              <a:sym typeface="Inter"/>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Inter"/>
                <a:ea typeface="Inter"/>
                <a:cs typeface="Inter"/>
                <a:sym typeface="Inter"/>
              </a:rPr>
              <a:t>Application generation subsystem</a:t>
            </a:r>
            <a:endParaRPr sz="3200">
              <a:solidFill>
                <a:schemeClr val="dk1"/>
              </a:solidFill>
              <a:latin typeface="Inter"/>
              <a:ea typeface="Inter"/>
              <a:cs typeface="Inter"/>
              <a:sym typeface="Inter"/>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Inter"/>
                <a:ea typeface="Inter"/>
                <a:cs typeface="Inter"/>
                <a:sym typeface="Inter"/>
              </a:rPr>
              <a:t>Data administration subsystem</a:t>
            </a:r>
            <a:endParaRPr sz="3200">
              <a:solidFill>
                <a:schemeClr val="dk1"/>
              </a:solidFill>
              <a:latin typeface="Inter"/>
              <a:ea typeface="Inter"/>
              <a:cs typeface="Inter"/>
              <a:sym typeface="Inter"/>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Inter"/>
                <a:ea typeface="Inter"/>
                <a:cs typeface="Inter"/>
                <a:sym typeface="Inter"/>
              </a:rPr>
              <a:t>Database Administrators (DBAs)</a:t>
            </a:r>
            <a:endParaRPr b="0" i="0" sz="2800" u="none" cap="none" strike="noStrike">
              <a:solidFill>
                <a:schemeClr val="accent1"/>
              </a:solidFill>
              <a:latin typeface="Inter"/>
              <a:ea typeface="Inter"/>
              <a:cs typeface="Inter"/>
              <a:sym typeface="Inter"/>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Inter"/>
                <a:ea typeface="Inter"/>
                <a:cs typeface="Inter"/>
                <a:sym typeface="Inter"/>
              </a:rPr>
              <a:t>Processing rights</a:t>
            </a:r>
            <a:endParaRPr b="0" i="0" sz="2800" u="none" cap="none" strike="noStrike">
              <a:solidFill>
                <a:schemeClr val="accent1"/>
              </a:solidFill>
              <a:latin typeface="Inter"/>
              <a:ea typeface="Inter"/>
              <a:cs typeface="Inter"/>
              <a:sym typeface="Inter"/>
            </a:endParaRPr>
          </a:p>
          <a:p>
            <a:pPr indent="-260604" lvl="0" marL="411480" marR="0" rtl="0" algn="l">
              <a:spcBef>
                <a:spcPts val="640"/>
              </a:spcBef>
              <a:spcAft>
                <a:spcPts val="0"/>
              </a:spcAft>
              <a:buClr>
                <a:srgbClr val="376092"/>
              </a:buClr>
              <a:buSzPts val="3200"/>
              <a:buFont typeface="Arial"/>
              <a:buNone/>
            </a:pPr>
            <a:r>
              <a:t/>
            </a:r>
            <a:endParaRPr sz="3200">
              <a:solidFill>
                <a:schemeClr val="dk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3"/>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3"/>
          <p:cNvSpPr/>
          <p:nvPr/>
        </p:nvSpPr>
        <p:spPr>
          <a:xfrm>
            <a:off x="4490799" y="750570"/>
            <a:ext cx="513314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DBMS Structure</a:t>
            </a:r>
            <a:endParaRPr sz="4374">
              <a:solidFill>
                <a:schemeClr val="dk1"/>
              </a:solidFill>
              <a:latin typeface="Calibri"/>
              <a:ea typeface="Calibri"/>
              <a:cs typeface="Calibri"/>
              <a:sym typeface="Calibri"/>
            </a:endParaRPr>
          </a:p>
        </p:txBody>
      </p:sp>
      <p:pic>
        <p:nvPicPr>
          <p:cNvPr descr="preencoded.png" id="190" name="Google Shape;190;p13"/>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191" name="Google Shape;191;p13"/>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3"/>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chemeClr val="dk1"/>
              </a:buClr>
              <a:buSzPts val="2800"/>
              <a:buFont typeface="Arial"/>
              <a:buChar char="•"/>
            </a:pPr>
            <a:r>
              <a:rPr lang="en-US" sz="2800">
                <a:solidFill>
                  <a:schemeClr val="dk1"/>
                </a:solidFill>
                <a:latin typeface="Inter"/>
                <a:ea typeface="Inter"/>
                <a:cs typeface="Inter"/>
                <a:sym typeface="Inter"/>
              </a:rPr>
              <a:t>Database model: </a:t>
            </a:r>
            <a:endParaRPr sz="2800">
              <a:solidFill>
                <a:schemeClr val="dk1"/>
              </a:solidFill>
              <a:latin typeface="Inter"/>
              <a:ea typeface="Inter"/>
              <a:cs typeface="Inter"/>
              <a:sym typeface="Inter"/>
            </a:endParaRPr>
          </a:p>
          <a:p>
            <a:pPr indent="-507999" lvl="1" marL="1005839" marR="0" rtl="0" algn="l">
              <a:spcBef>
                <a:spcPts val="560"/>
              </a:spcBef>
              <a:spcAft>
                <a:spcPts val="0"/>
              </a:spcAft>
              <a:buClr>
                <a:srgbClr val="570D15"/>
              </a:buClr>
              <a:buSzPts val="2400"/>
              <a:buFont typeface="Noto Sans Symbols"/>
              <a:buChar char="❑"/>
            </a:pPr>
            <a:r>
              <a:rPr b="0" i="0" lang="en-US" sz="2400" u="none" cap="none" strike="noStrike">
                <a:solidFill>
                  <a:schemeClr val="accent1"/>
                </a:solidFill>
                <a:latin typeface="Inter"/>
                <a:ea typeface="Inter"/>
                <a:cs typeface="Inter"/>
                <a:sym typeface="Inter"/>
              </a:rPr>
              <a:t>DBMS programs work with data that is logically structured or arranged</a:t>
            </a:r>
            <a:endParaRPr b="0" i="0" sz="2400" u="none" cap="none" strike="noStrike">
              <a:solidFill>
                <a:schemeClr val="accent1"/>
              </a:solidFill>
              <a:latin typeface="Inter"/>
              <a:ea typeface="Inter"/>
              <a:cs typeface="Inter"/>
              <a:sym typeface="Inter"/>
            </a:endParaRPr>
          </a:p>
          <a:p>
            <a:pPr indent="-507999" lvl="1" marL="1005839" marR="0" rtl="0" algn="l">
              <a:spcBef>
                <a:spcPts val="560"/>
              </a:spcBef>
              <a:spcAft>
                <a:spcPts val="0"/>
              </a:spcAft>
              <a:buClr>
                <a:srgbClr val="570D15"/>
              </a:buClr>
              <a:buSzPts val="2400"/>
              <a:buFont typeface="Noto Sans Symbols"/>
              <a:buChar char="❑"/>
            </a:pPr>
            <a:r>
              <a:rPr b="0" i="0" lang="en-US" sz="2400" u="none" cap="none" strike="noStrike">
                <a:solidFill>
                  <a:schemeClr val="accent1"/>
                </a:solidFill>
                <a:latin typeface="Inter"/>
                <a:ea typeface="Inter"/>
                <a:cs typeface="Inter"/>
                <a:sym typeface="Inter"/>
              </a:rPr>
              <a:t>Model defined rules and standards for data in a database</a:t>
            </a:r>
            <a:endParaRPr b="0" i="0" sz="2400" u="none" cap="none" strike="noStrike">
              <a:solidFill>
                <a:schemeClr val="accent1"/>
              </a:solidFill>
              <a:latin typeface="Inter"/>
              <a:ea typeface="Inter"/>
              <a:cs typeface="Inter"/>
              <a:sym typeface="Inter"/>
            </a:endParaRPr>
          </a:p>
          <a:p>
            <a:pPr indent="-411480" lvl="0" marL="411480" marR="0" rtl="0" algn="l">
              <a:spcBef>
                <a:spcPts val="560"/>
              </a:spcBef>
              <a:spcAft>
                <a:spcPts val="0"/>
              </a:spcAft>
              <a:buClr>
                <a:schemeClr val="dk1"/>
              </a:buClr>
              <a:buSzPts val="2800"/>
              <a:buFont typeface="Arial"/>
              <a:buChar char="•"/>
            </a:pPr>
            <a:r>
              <a:rPr lang="en-US" sz="2800">
                <a:solidFill>
                  <a:schemeClr val="dk1"/>
                </a:solidFill>
                <a:latin typeface="Inter"/>
                <a:ea typeface="Inter"/>
                <a:cs typeface="Inter"/>
                <a:sym typeface="Inter"/>
              </a:rPr>
              <a:t>Five common data models:</a:t>
            </a:r>
            <a:endParaRPr sz="2800">
              <a:solidFill>
                <a:schemeClr val="dk1"/>
              </a:solidFill>
              <a:latin typeface="Inter"/>
              <a:ea typeface="Inter"/>
              <a:cs typeface="Inter"/>
              <a:sym typeface="Inter"/>
            </a:endParaRPr>
          </a:p>
          <a:p>
            <a:pPr indent="-507999" lvl="1" marL="1005839" marR="0" rtl="0" algn="l">
              <a:spcBef>
                <a:spcPts val="560"/>
              </a:spcBef>
              <a:spcAft>
                <a:spcPts val="0"/>
              </a:spcAft>
              <a:buClr>
                <a:srgbClr val="570D15"/>
              </a:buClr>
              <a:buSzPts val="2400"/>
              <a:buFont typeface="Noto Sans Symbols"/>
              <a:buChar char="❑"/>
            </a:pPr>
            <a:r>
              <a:rPr b="0" i="0" lang="en-US" sz="2400" u="none" cap="none" strike="noStrike">
                <a:solidFill>
                  <a:schemeClr val="accent1"/>
                </a:solidFill>
                <a:latin typeface="Inter"/>
                <a:ea typeface="Inter"/>
                <a:cs typeface="Inter"/>
                <a:sym typeface="Inter"/>
              </a:rPr>
              <a:t>Hierarchical database</a:t>
            </a:r>
            <a:endParaRPr b="0" i="0" sz="2400" u="none" cap="none" strike="noStrike">
              <a:solidFill>
                <a:schemeClr val="accent1"/>
              </a:solidFill>
              <a:latin typeface="Inter"/>
              <a:ea typeface="Inter"/>
              <a:cs typeface="Inter"/>
              <a:sym typeface="Inter"/>
            </a:endParaRPr>
          </a:p>
          <a:p>
            <a:pPr indent="-507999" lvl="1" marL="1005839" marR="0" rtl="0" algn="l">
              <a:spcBef>
                <a:spcPts val="560"/>
              </a:spcBef>
              <a:spcAft>
                <a:spcPts val="0"/>
              </a:spcAft>
              <a:buClr>
                <a:srgbClr val="570D15"/>
              </a:buClr>
              <a:buSzPts val="2400"/>
              <a:buFont typeface="Noto Sans Symbols"/>
              <a:buChar char="❑"/>
            </a:pPr>
            <a:r>
              <a:rPr b="0" i="0" lang="en-US" sz="2400" u="none" cap="none" strike="noStrike">
                <a:solidFill>
                  <a:schemeClr val="accent1"/>
                </a:solidFill>
                <a:latin typeface="Inter"/>
                <a:ea typeface="Inter"/>
                <a:cs typeface="Inter"/>
                <a:sym typeface="Inter"/>
              </a:rPr>
              <a:t>Network database</a:t>
            </a:r>
            <a:endParaRPr b="0" i="0" sz="2400" u="none" cap="none" strike="noStrike">
              <a:solidFill>
                <a:schemeClr val="accent1"/>
              </a:solidFill>
              <a:latin typeface="Inter"/>
              <a:ea typeface="Inter"/>
              <a:cs typeface="Inter"/>
              <a:sym typeface="Inter"/>
            </a:endParaRPr>
          </a:p>
          <a:p>
            <a:pPr indent="-507999" lvl="1" marL="1005839" marR="0" rtl="0" algn="l">
              <a:spcBef>
                <a:spcPts val="560"/>
              </a:spcBef>
              <a:spcAft>
                <a:spcPts val="0"/>
              </a:spcAft>
              <a:buClr>
                <a:srgbClr val="570D15"/>
              </a:buClr>
              <a:buSzPts val="2400"/>
              <a:buFont typeface="Noto Sans Symbols"/>
              <a:buChar char="❑"/>
            </a:pPr>
            <a:r>
              <a:rPr b="0" i="0" lang="en-US" sz="2400" u="none" cap="none" strike="noStrike">
                <a:solidFill>
                  <a:schemeClr val="accent1"/>
                </a:solidFill>
                <a:latin typeface="Inter"/>
                <a:ea typeface="Inter"/>
                <a:cs typeface="Inter"/>
                <a:sym typeface="Inter"/>
              </a:rPr>
              <a:t>Relational database</a:t>
            </a:r>
            <a:endParaRPr b="0" i="0" sz="2400" u="none" cap="none" strike="noStrike">
              <a:solidFill>
                <a:schemeClr val="accent1"/>
              </a:solidFill>
              <a:latin typeface="Inter"/>
              <a:ea typeface="Inter"/>
              <a:cs typeface="Inter"/>
              <a:sym typeface="Inter"/>
            </a:endParaRPr>
          </a:p>
          <a:p>
            <a:pPr indent="-507999" lvl="1" marL="1005839" marR="0" rtl="0" algn="l">
              <a:spcBef>
                <a:spcPts val="560"/>
              </a:spcBef>
              <a:spcAft>
                <a:spcPts val="0"/>
              </a:spcAft>
              <a:buClr>
                <a:srgbClr val="570D15"/>
              </a:buClr>
              <a:buSzPts val="2400"/>
              <a:buFont typeface="Noto Sans Symbols"/>
              <a:buChar char="❑"/>
            </a:pPr>
            <a:r>
              <a:rPr b="0" i="0" lang="en-US" sz="2400" u="none" cap="none" strike="noStrike">
                <a:solidFill>
                  <a:schemeClr val="accent1"/>
                </a:solidFill>
                <a:latin typeface="Inter"/>
                <a:ea typeface="Inter"/>
                <a:cs typeface="Inter"/>
                <a:sym typeface="Inter"/>
              </a:rPr>
              <a:t>Multidimensional database</a:t>
            </a:r>
            <a:endParaRPr b="0" i="0" sz="2400" u="none" cap="none" strike="noStrike">
              <a:solidFill>
                <a:schemeClr val="accent1"/>
              </a:solidFill>
              <a:latin typeface="Inter"/>
              <a:ea typeface="Inter"/>
              <a:cs typeface="Inter"/>
              <a:sym typeface="Inter"/>
            </a:endParaRPr>
          </a:p>
          <a:p>
            <a:pPr indent="-507999" lvl="1" marL="1005839" marR="0" rtl="0" algn="l">
              <a:spcBef>
                <a:spcPts val="560"/>
              </a:spcBef>
              <a:spcAft>
                <a:spcPts val="0"/>
              </a:spcAft>
              <a:buClr>
                <a:srgbClr val="570D15"/>
              </a:buClr>
              <a:buSzPts val="2400"/>
              <a:buFont typeface="Noto Sans Symbols"/>
              <a:buChar char="❑"/>
            </a:pPr>
            <a:r>
              <a:rPr b="0" i="0" lang="en-US" sz="2400" u="none" cap="none" strike="noStrike">
                <a:solidFill>
                  <a:schemeClr val="accent1"/>
                </a:solidFill>
                <a:latin typeface="Inter"/>
                <a:ea typeface="Inter"/>
                <a:cs typeface="Inter"/>
                <a:sym typeface="Inter"/>
              </a:rPr>
              <a:t>Object-oriented database</a:t>
            </a:r>
            <a:endParaRPr b="0" i="0" sz="2400" u="none" cap="none" strike="noStrike">
              <a:solidFill>
                <a:schemeClr val="accent1"/>
              </a:solidFill>
              <a:latin typeface="Inter"/>
              <a:ea typeface="Inter"/>
              <a:cs typeface="Inter"/>
              <a:sym typeface="Inter"/>
            </a:endParaRPr>
          </a:p>
          <a:p>
            <a:pPr indent="-260604" lvl="0" marL="411480" marR="0" rtl="0" algn="l">
              <a:spcBef>
                <a:spcPts val="560"/>
              </a:spcBef>
              <a:spcAft>
                <a:spcPts val="0"/>
              </a:spcAft>
              <a:buClr>
                <a:schemeClr val="dk1"/>
              </a:buClr>
              <a:buSzPts val="2800"/>
              <a:buFont typeface="Arial"/>
              <a:buNone/>
            </a:pPr>
            <a:r>
              <a:t/>
            </a:r>
            <a:endParaRPr sz="2400">
              <a:solidFill>
                <a:schemeClr val="dk1"/>
              </a:solidFill>
              <a:latin typeface="Inter"/>
              <a:ea typeface="Inter"/>
              <a:cs typeface="Inter"/>
              <a:sym typeface="Inter"/>
            </a:endParaRPr>
          </a:p>
        </p:txBody>
      </p:sp>
      <p:pic>
        <p:nvPicPr>
          <p:cNvPr id="193" name="Google Shape;193;p13"/>
          <p:cNvPicPr preferRelativeResize="0"/>
          <p:nvPr/>
        </p:nvPicPr>
        <p:blipFill rotWithShape="1">
          <a:blip r:embed="rId4">
            <a:alphaModFix/>
          </a:blip>
          <a:srcRect b="0" l="0" r="0" t="0"/>
          <a:stretch/>
        </p:blipFill>
        <p:spPr>
          <a:xfrm>
            <a:off x="9874405" y="5141453"/>
            <a:ext cx="4176131" cy="22308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4"/>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4"/>
          <p:cNvSpPr/>
          <p:nvPr/>
        </p:nvSpPr>
        <p:spPr>
          <a:xfrm>
            <a:off x="4490801" y="750575"/>
            <a:ext cx="95097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Hierarchical Database</a:t>
            </a:r>
            <a:endParaRPr sz="4374">
              <a:solidFill>
                <a:schemeClr val="dk1"/>
              </a:solidFill>
              <a:latin typeface="Calibri"/>
              <a:ea typeface="Calibri"/>
              <a:cs typeface="Calibri"/>
              <a:sym typeface="Calibri"/>
            </a:endParaRPr>
          </a:p>
        </p:txBody>
      </p:sp>
      <p:pic>
        <p:nvPicPr>
          <p:cNvPr descr="preencoded.png" id="202" name="Google Shape;202;p14"/>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203" name="Google Shape;203;p14"/>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4"/>
          <p:cNvSpPr txBox="1"/>
          <p:nvPr/>
        </p:nvSpPr>
        <p:spPr>
          <a:xfrm>
            <a:off x="4540562" y="1591698"/>
            <a:ext cx="9208800" cy="4526100"/>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rgbClr val="376092"/>
              </a:buClr>
              <a:buSzPts val="3200"/>
              <a:buFont typeface="Arial"/>
              <a:buChar char="•"/>
            </a:pPr>
            <a:r>
              <a:rPr lang="en-US" sz="3200">
                <a:solidFill>
                  <a:schemeClr val="dk1"/>
                </a:solidFill>
                <a:latin typeface="Inter"/>
                <a:ea typeface="Inter"/>
                <a:cs typeface="Inter"/>
                <a:sym typeface="Inter"/>
              </a:rPr>
              <a:t>Fields or records structured in nodes</a:t>
            </a:r>
            <a:endParaRPr sz="3200">
              <a:solidFill>
                <a:schemeClr val="dk1"/>
              </a:solidFill>
              <a:latin typeface="Inter"/>
              <a:ea typeface="Inter"/>
              <a:cs typeface="Inter"/>
              <a:sym typeface="Inter"/>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Inter"/>
                <a:ea typeface="Inter"/>
                <a:cs typeface="Inter"/>
                <a:sym typeface="Inter"/>
              </a:rPr>
              <a:t>Nodes </a:t>
            </a:r>
            <a:endParaRPr sz="3200">
              <a:solidFill>
                <a:schemeClr val="dk1"/>
              </a:solidFill>
              <a:latin typeface="Inter"/>
              <a:ea typeface="Inter"/>
              <a:cs typeface="Inter"/>
              <a:sym typeface="Inter"/>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Inter"/>
                <a:ea typeface="Inter"/>
                <a:cs typeface="Inter"/>
                <a:sym typeface="Inter"/>
              </a:rPr>
              <a:t>Points connected like branches of an upside-down tree</a:t>
            </a:r>
            <a:r>
              <a:rPr b="0" i="0" lang="en-US" sz="2800" u="none" cap="none" strike="noStrike">
                <a:solidFill>
                  <a:schemeClr val="dk1"/>
                </a:solidFill>
                <a:latin typeface="Inter"/>
                <a:ea typeface="Inter"/>
                <a:cs typeface="Inter"/>
                <a:sym typeface="Inter"/>
              </a:rPr>
              <a:t> </a:t>
            </a:r>
            <a:endParaRPr b="0" i="0" sz="2800" u="none" cap="none" strike="noStrike">
              <a:solidFill>
                <a:schemeClr val="dk1"/>
              </a:solidFill>
              <a:latin typeface="Inter"/>
              <a:ea typeface="Inter"/>
              <a:cs typeface="Inter"/>
              <a:sym typeface="Inter"/>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Inter"/>
                <a:ea typeface="Inter"/>
                <a:cs typeface="Inter"/>
                <a:sym typeface="Inter"/>
              </a:rPr>
              <a:t>One parent per node</a:t>
            </a:r>
            <a:endParaRPr sz="3200">
              <a:solidFill>
                <a:schemeClr val="dk1"/>
              </a:solidFill>
              <a:latin typeface="Inter"/>
              <a:ea typeface="Inter"/>
              <a:cs typeface="Inter"/>
              <a:sym typeface="Inter"/>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Inter"/>
                <a:ea typeface="Inter"/>
                <a:cs typeface="Inter"/>
                <a:sym typeface="Inter"/>
              </a:rPr>
              <a:t>Parent can have several </a:t>
            </a:r>
            <a:r>
              <a:rPr lang="en-US" sz="3200">
                <a:solidFill>
                  <a:srgbClr val="C00000"/>
                </a:solidFill>
                <a:latin typeface="Inter"/>
                <a:ea typeface="Inter"/>
                <a:cs typeface="Inter"/>
                <a:sym typeface="Inter"/>
              </a:rPr>
              <a:t>child nodes</a:t>
            </a:r>
            <a:endParaRPr sz="3200">
              <a:solidFill>
                <a:srgbClr val="C00000"/>
              </a:solidFill>
              <a:latin typeface="Inter"/>
              <a:ea typeface="Inter"/>
              <a:cs typeface="Inter"/>
              <a:sym typeface="Inter"/>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Inter"/>
                <a:ea typeface="Inter"/>
                <a:cs typeface="Inter"/>
                <a:sym typeface="Inter"/>
              </a:rPr>
              <a:t>One-to-many relationship</a:t>
            </a:r>
            <a:endParaRPr b="0" i="0" sz="2800" u="none" cap="none" strike="noStrike">
              <a:solidFill>
                <a:schemeClr val="dk1"/>
              </a:solidFill>
              <a:latin typeface="Inter"/>
              <a:ea typeface="Inter"/>
              <a:cs typeface="Inter"/>
              <a:sym typeface="Inter"/>
            </a:endParaRPr>
          </a:p>
        </p:txBody>
      </p:sp>
      <p:grpSp>
        <p:nvGrpSpPr>
          <p:cNvPr id="205" name="Google Shape;205;p14"/>
          <p:cNvGrpSpPr/>
          <p:nvPr/>
        </p:nvGrpSpPr>
        <p:grpSpPr>
          <a:xfrm>
            <a:off x="6770642" y="5327460"/>
            <a:ext cx="5965885" cy="2698216"/>
            <a:chOff x="2009775" y="3221038"/>
            <a:chExt cx="5124450" cy="3255962"/>
          </a:xfrm>
        </p:grpSpPr>
        <p:sp>
          <p:nvSpPr>
            <p:cNvPr id="206" name="Google Shape;206;p14"/>
            <p:cNvSpPr/>
            <p:nvPr/>
          </p:nvSpPr>
          <p:spPr>
            <a:xfrm>
              <a:off x="2009775" y="3221038"/>
              <a:ext cx="5124450" cy="3255962"/>
            </a:xfrm>
            <a:prstGeom prst="rect">
              <a:avLst/>
            </a:prstGeom>
            <a:solidFill>
              <a:schemeClr val="lt1"/>
            </a:solidFill>
            <a:ln>
              <a:noFill/>
            </a:ln>
          </p:spPr>
          <p:txBody>
            <a:bodyPr anchorCtr="0" anchor="ctr" bIns="54825" lIns="109700" spcFirstLastPara="1" rIns="109700" wrap="square" tIns="54825">
              <a:noAutofit/>
            </a:bodyPr>
            <a:lstStyle/>
            <a:p>
              <a:pPr indent="0" lvl="0" marL="0" marR="0" rtl="0" algn="ctr">
                <a:spcBef>
                  <a:spcPts val="0"/>
                </a:spcBef>
                <a:spcAft>
                  <a:spcPts val="0"/>
                </a:spcAft>
                <a:buNone/>
              </a:pPr>
              <a:r>
                <a:t/>
              </a:r>
              <a:endParaRPr sz="2160">
                <a:solidFill>
                  <a:schemeClr val="lt1"/>
                </a:solidFill>
                <a:latin typeface="Poppins"/>
                <a:ea typeface="Poppins"/>
                <a:cs typeface="Poppins"/>
                <a:sym typeface="Poppins"/>
              </a:endParaRPr>
            </a:p>
          </p:txBody>
        </p:sp>
        <p:pic>
          <p:nvPicPr>
            <p:cNvPr descr="C:\Users\Glen\Documents\McGraw-Hill\OLeary-CE2012\ART\ole16805_ch12\ole16805_1207.jpg" id="207" name="Google Shape;207;p14"/>
            <p:cNvPicPr preferRelativeResize="0"/>
            <p:nvPr/>
          </p:nvPicPr>
          <p:blipFill rotWithShape="1">
            <a:blip r:embed="rId4">
              <a:alphaModFix/>
            </a:blip>
            <a:srcRect b="0" l="0" r="0" t="0"/>
            <a:stretch/>
          </p:blipFill>
          <p:spPr>
            <a:xfrm>
              <a:off x="2247897" y="3297238"/>
              <a:ext cx="4589714" cy="3108960"/>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5"/>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5"/>
          <p:cNvSpPr/>
          <p:nvPr/>
        </p:nvSpPr>
        <p:spPr>
          <a:xfrm>
            <a:off x="4490801" y="750575"/>
            <a:ext cx="87180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Network Database</a:t>
            </a:r>
            <a:endParaRPr sz="4374">
              <a:solidFill>
                <a:schemeClr val="dk1"/>
              </a:solidFill>
              <a:latin typeface="Calibri"/>
              <a:ea typeface="Calibri"/>
              <a:cs typeface="Calibri"/>
              <a:sym typeface="Calibri"/>
            </a:endParaRPr>
          </a:p>
        </p:txBody>
      </p:sp>
      <p:pic>
        <p:nvPicPr>
          <p:cNvPr descr="preencoded.png" id="216" name="Google Shape;216;p15"/>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217" name="Google Shape;217;p15"/>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5"/>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rgbClr val="376092"/>
              </a:buClr>
              <a:buSzPts val="2640"/>
              <a:buFont typeface="Arial"/>
              <a:buChar char="•"/>
            </a:pPr>
            <a:r>
              <a:rPr lang="en-US" sz="2880">
                <a:solidFill>
                  <a:schemeClr val="dk1"/>
                </a:solidFill>
                <a:latin typeface="Inter"/>
                <a:ea typeface="Inter"/>
                <a:cs typeface="Inter"/>
                <a:sym typeface="Inter"/>
              </a:rPr>
              <a:t>Hierarchical node arrangement</a:t>
            </a:r>
            <a:endParaRPr sz="3200">
              <a:solidFill>
                <a:schemeClr val="dk1"/>
              </a:solidFill>
              <a:latin typeface="Inter"/>
              <a:ea typeface="Inter"/>
              <a:cs typeface="Inter"/>
              <a:sym typeface="Inter"/>
            </a:endParaRPr>
          </a:p>
          <a:p>
            <a:pPr indent="-411480" lvl="0" marL="411480" marR="0" rtl="0" algn="l">
              <a:spcBef>
                <a:spcPts val="576"/>
              </a:spcBef>
              <a:spcAft>
                <a:spcPts val="0"/>
              </a:spcAft>
              <a:buClr>
                <a:srgbClr val="376092"/>
              </a:buClr>
              <a:buSzPts val="2640"/>
              <a:buFont typeface="Arial"/>
              <a:buChar char="•"/>
            </a:pPr>
            <a:r>
              <a:rPr lang="en-US" sz="2880">
                <a:solidFill>
                  <a:schemeClr val="dk1"/>
                </a:solidFill>
                <a:latin typeface="Inter"/>
                <a:ea typeface="Inter"/>
                <a:cs typeface="Inter"/>
                <a:sym typeface="Inter"/>
              </a:rPr>
              <a:t>Each child node may have more than one parent node (</a:t>
            </a:r>
            <a:r>
              <a:rPr lang="en-US" sz="2880">
                <a:solidFill>
                  <a:srgbClr val="C00000"/>
                </a:solidFill>
                <a:latin typeface="Inter"/>
                <a:ea typeface="Inter"/>
                <a:cs typeface="Inter"/>
                <a:sym typeface="Inter"/>
              </a:rPr>
              <a:t>many-to-many relationship</a:t>
            </a:r>
            <a:r>
              <a:rPr lang="en-US" sz="2880">
                <a:solidFill>
                  <a:schemeClr val="dk1"/>
                </a:solidFill>
                <a:latin typeface="Inter"/>
                <a:ea typeface="Inter"/>
                <a:cs typeface="Inter"/>
                <a:sym typeface="Inter"/>
              </a:rPr>
              <a:t>)</a:t>
            </a:r>
            <a:endParaRPr sz="3200">
              <a:solidFill>
                <a:schemeClr val="dk1"/>
              </a:solidFill>
              <a:latin typeface="Inter"/>
              <a:ea typeface="Inter"/>
              <a:cs typeface="Inter"/>
              <a:sym typeface="Inter"/>
            </a:endParaRPr>
          </a:p>
          <a:p>
            <a:pPr indent="-411480" lvl="0" marL="411480" marR="0" rtl="0" algn="l">
              <a:spcBef>
                <a:spcPts val="576"/>
              </a:spcBef>
              <a:spcAft>
                <a:spcPts val="0"/>
              </a:spcAft>
              <a:buClr>
                <a:srgbClr val="376092"/>
              </a:buClr>
              <a:buSzPts val="2640"/>
              <a:buFont typeface="Arial"/>
              <a:buChar char="•"/>
            </a:pPr>
            <a:r>
              <a:rPr lang="en-US" sz="2880">
                <a:solidFill>
                  <a:srgbClr val="C00000"/>
                </a:solidFill>
                <a:latin typeface="Inter"/>
                <a:ea typeface="Inter"/>
                <a:cs typeface="Inter"/>
                <a:sym typeface="Inter"/>
              </a:rPr>
              <a:t>Pointers</a:t>
            </a:r>
            <a:endParaRPr sz="3200">
              <a:solidFill>
                <a:srgbClr val="C00000"/>
              </a:solidFill>
              <a:latin typeface="Inter"/>
              <a:ea typeface="Inter"/>
              <a:cs typeface="Inter"/>
              <a:sym typeface="Inter"/>
            </a:endParaRPr>
          </a:p>
          <a:p>
            <a:pPr indent="-507999" lvl="1" marL="1005839" marR="0" rtl="0" algn="l">
              <a:spcBef>
                <a:spcPts val="560"/>
              </a:spcBef>
              <a:spcAft>
                <a:spcPts val="0"/>
              </a:spcAft>
              <a:buClr>
                <a:schemeClr val="accent1"/>
              </a:buClr>
              <a:buSzPts val="2400"/>
              <a:buFont typeface="Noto Sans Symbols"/>
              <a:buChar char="❑"/>
            </a:pPr>
            <a:r>
              <a:rPr b="0" i="0" lang="en-US" sz="2400" u="none" cap="none" strike="noStrike">
                <a:solidFill>
                  <a:schemeClr val="accent1"/>
                </a:solidFill>
                <a:latin typeface="Inter"/>
                <a:ea typeface="Inter"/>
                <a:cs typeface="Inter"/>
                <a:sym typeface="Inter"/>
              </a:rPr>
              <a:t>Additional connections between parent and child</a:t>
            </a:r>
            <a:endParaRPr b="0" i="0" sz="2400" u="none" cap="none" strike="noStrike">
              <a:solidFill>
                <a:schemeClr val="accent1"/>
              </a:solidFill>
              <a:latin typeface="Inter"/>
              <a:ea typeface="Inter"/>
              <a:cs typeface="Inter"/>
              <a:sym typeface="Inter"/>
            </a:endParaRPr>
          </a:p>
          <a:p>
            <a:pPr indent="-507999" lvl="1" marL="1005839" marR="0" rtl="0" algn="l">
              <a:spcBef>
                <a:spcPts val="560"/>
              </a:spcBef>
              <a:spcAft>
                <a:spcPts val="0"/>
              </a:spcAft>
              <a:buClr>
                <a:schemeClr val="accent1"/>
              </a:buClr>
              <a:buSzPts val="2400"/>
              <a:buFont typeface="Noto Sans Symbols"/>
              <a:buChar char="❑"/>
            </a:pPr>
            <a:r>
              <a:rPr b="0" i="0" lang="en-US" sz="2400" u="none" cap="none" strike="noStrike">
                <a:solidFill>
                  <a:schemeClr val="accent1"/>
                </a:solidFill>
                <a:latin typeface="Inter"/>
                <a:ea typeface="Inter"/>
                <a:cs typeface="Inter"/>
                <a:sym typeface="Inter"/>
              </a:rPr>
              <a:t>Nodes can be reached through multiple paths</a:t>
            </a:r>
            <a:endParaRPr b="0" i="0" sz="2400" u="none" cap="none" strike="noStrike">
              <a:solidFill>
                <a:schemeClr val="accent1"/>
              </a:solidFill>
              <a:latin typeface="Inter"/>
              <a:ea typeface="Inter"/>
              <a:cs typeface="Inter"/>
              <a:sym typeface="Inter"/>
            </a:endParaRPr>
          </a:p>
          <a:p>
            <a:pPr indent="-210312" lvl="0" marL="411480" marR="0" rtl="0" algn="l">
              <a:spcBef>
                <a:spcPts val="576"/>
              </a:spcBef>
              <a:spcAft>
                <a:spcPts val="0"/>
              </a:spcAft>
              <a:buClr>
                <a:srgbClr val="376092"/>
              </a:buClr>
              <a:buSzPts val="2640"/>
              <a:buFont typeface="Arial"/>
              <a:buNone/>
            </a:pPr>
            <a:r>
              <a:t/>
            </a:r>
            <a:endParaRPr sz="2880">
              <a:solidFill>
                <a:schemeClr val="dk1"/>
              </a:solidFill>
              <a:latin typeface="Inter"/>
              <a:ea typeface="Inter"/>
              <a:cs typeface="Inter"/>
              <a:sym typeface="Inter"/>
            </a:endParaRPr>
          </a:p>
          <a:p>
            <a:pPr indent="-355599" lvl="1" marL="1005839" marR="0" rtl="0" algn="l">
              <a:spcBef>
                <a:spcPts val="560"/>
              </a:spcBef>
              <a:spcAft>
                <a:spcPts val="0"/>
              </a:spcAft>
              <a:buClr>
                <a:schemeClr val="accent1"/>
              </a:buClr>
              <a:buSzPts val="1600"/>
              <a:buFont typeface="Noto Sans Symbols"/>
              <a:buNone/>
            </a:pPr>
            <a:r>
              <a:t/>
            </a:r>
            <a:endParaRPr b="0" i="0" sz="2800" u="none" cap="none" strike="noStrike">
              <a:solidFill>
                <a:schemeClr val="dk1"/>
              </a:solidFill>
              <a:latin typeface="Inter"/>
              <a:ea typeface="Inter"/>
              <a:cs typeface="Inter"/>
              <a:sym typeface="Inter"/>
            </a:endParaRPr>
          </a:p>
        </p:txBody>
      </p:sp>
      <p:grpSp>
        <p:nvGrpSpPr>
          <p:cNvPr id="219" name="Google Shape;219;p15"/>
          <p:cNvGrpSpPr/>
          <p:nvPr/>
        </p:nvGrpSpPr>
        <p:grpSpPr>
          <a:xfrm>
            <a:off x="6183955" y="5218805"/>
            <a:ext cx="5816093" cy="2712682"/>
            <a:chOff x="1800225" y="3914775"/>
            <a:chExt cx="5514975" cy="2571750"/>
          </a:xfrm>
        </p:grpSpPr>
        <p:sp>
          <p:nvSpPr>
            <p:cNvPr id="220" name="Google Shape;220;p15"/>
            <p:cNvSpPr/>
            <p:nvPr/>
          </p:nvSpPr>
          <p:spPr>
            <a:xfrm>
              <a:off x="1800225" y="3914775"/>
              <a:ext cx="5514975" cy="2571750"/>
            </a:xfrm>
            <a:prstGeom prst="rect">
              <a:avLst/>
            </a:prstGeom>
            <a:solidFill>
              <a:schemeClr val="lt1"/>
            </a:solidFill>
            <a:ln>
              <a:noFill/>
            </a:ln>
          </p:spPr>
          <p:txBody>
            <a:bodyPr anchorCtr="0" anchor="ctr" bIns="54825" lIns="109700" spcFirstLastPara="1" rIns="109700" wrap="square" tIns="54825">
              <a:noAutofit/>
            </a:bodyPr>
            <a:lstStyle/>
            <a:p>
              <a:pPr indent="0" lvl="0" marL="0" marR="0" rtl="0" algn="ctr">
                <a:spcBef>
                  <a:spcPts val="0"/>
                </a:spcBef>
                <a:spcAft>
                  <a:spcPts val="0"/>
                </a:spcAft>
                <a:buNone/>
              </a:pPr>
              <a:r>
                <a:t/>
              </a:r>
              <a:endParaRPr sz="2160">
                <a:solidFill>
                  <a:schemeClr val="lt1"/>
                </a:solidFill>
                <a:latin typeface="Poppins"/>
                <a:ea typeface="Poppins"/>
                <a:cs typeface="Poppins"/>
                <a:sym typeface="Poppins"/>
              </a:endParaRPr>
            </a:p>
          </p:txBody>
        </p:sp>
        <p:pic>
          <p:nvPicPr>
            <p:cNvPr descr="C:\Users\Glen\Documents\McGraw-Hill\OLeary-CE2012\ART\ole16805_ch12\ole16805_1208.jpg" id="221" name="Google Shape;221;p15"/>
            <p:cNvPicPr preferRelativeResize="0"/>
            <p:nvPr/>
          </p:nvPicPr>
          <p:blipFill rotWithShape="1">
            <a:blip r:embed="rId4">
              <a:alphaModFix/>
            </a:blip>
            <a:srcRect b="0" l="0" r="0" t="0"/>
            <a:stretch/>
          </p:blipFill>
          <p:spPr>
            <a:xfrm>
              <a:off x="1918494" y="4032250"/>
              <a:ext cx="5307013" cy="234950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6"/>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6"/>
          <p:cNvSpPr/>
          <p:nvPr/>
        </p:nvSpPr>
        <p:spPr>
          <a:xfrm>
            <a:off x="4490801" y="750575"/>
            <a:ext cx="86490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Relational Database</a:t>
            </a:r>
            <a:endParaRPr sz="4374">
              <a:solidFill>
                <a:schemeClr val="dk1"/>
              </a:solidFill>
              <a:latin typeface="Calibri"/>
              <a:ea typeface="Calibri"/>
              <a:cs typeface="Calibri"/>
              <a:sym typeface="Calibri"/>
            </a:endParaRPr>
          </a:p>
        </p:txBody>
      </p:sp>
      <p:pic>
        <p:nvPicPr>
          <p:cNvPr descr="preencoded.png" id="230" name="Google Shape;230;p16"/>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231" name="Google Shape;231;p16"/>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16"/>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rgbClr val="376092"/>
              </a:buClr>
              <a:buSzPts val="2800"/>
              <a:buFont typeface="Arial"/>
              <a:buChar char="•"/>
            </a:pPr>
            <a:r>
              <a:rPr lang="en-US" sz="2800">
                <a:solidFill>
                  <a:schemeClr val="dk1"/>
                </a:solidFill>
                <a:latin typeface="Inter"/>
                <a:ea typeface="Inter"/>
                <a:cs typeface="Inter"/>
                <a:sym typeface="Inter"/>
              </a:rPr>
              <a:t>More flexible</a:t>
            </a:r>
            <a:endParaRPr sz="2800">
              <a:solidFill>
                <a:schemeClr val="dk1"/>
              </a:solidFill>
              <a:latin typeface="Inter"/>
              <a:ea typeface="Inter"/>
              <a:cs typeface="Inter"/>
              <a:sym typeface="Inter"/>
            </a:endParaRPr>
          </a:p>
          <a:p>
            <a:pPr indent="-411480" lvl="0" marL="411480" marR="0" rtl="0" algn="l">
              <a:spcBef>
                <a:spcPts val="560"/>
              </a:spcBef>
              <a:spcAft>
                <a:spcPts val="0"/>
              </a:spcAft>
              <a:buClr>
                <a:srgbClr val="376092"/>
              </a:buClr>
              <a:buSzPts val="2800"/>
              <a:buFont typeface="Arial"/>
              <a:buChar char="•"/>
            </a:pPr>
            <a:r>
              <a:rPr lang="en-US" sz="2800">
                <a:solidFill>
                  <a:schemeClr val="dk1"/>
                </a:solidFill>
                <a:latin typeface="Inter"/>
                <a:ea typeface="Inter"/>
                <a:cs typeface="Inter"/>
                <a:sym typeface="Inter"/>
              </a:rPr>
              <a:t>Data stored in table called a </a:t>
            </a:r>
            <a:r>
              <a:rPr lang="en-US" sz="2800">
                <a:solidFill>
                  <a:srgbClr val="C00000"/>
                </a:solidFill>
                <a:latin typeface="Inter"/>
                <a:ea typeface="Inter"/>
                <a:cs typeface="Inter"/>
                <a:sym typeface="Inter"/>
              </a:rPr>
              <a:t>relation</a:t>
            </a:r>
            <a:endParaRPr sz="2800">
              <a:solidFill>
                <a:srgbClr val="C00000"/>
              </a:solidFill>
              <a:latin typeface="Inter"/>
              <a:ea typeface="Inter"/>
              <a:cs typeface="Inter"/>
              <a:sym typeface="Inter"/>
            </a:endParaRPr>
          </a:p>
          <a:p>
            <a:pPr indent="-411480" lvl="0" marL="411480" marR="0" rtl="0" algn="l">
              <a:spcBef>
                <a:spcPts val="560"/>
              </a:spcBef>
              <a:spcAft>
                <a:spcPts val="0"/>
              </a:spcAft>
              <a:buClr>
                <a:srgbClr val="376092"/>
              </a:buClr>
              <a:buSzPts val="2800"/>
              <a:buFont typeface="Arial"/>
              <a:buChar char="•"/>
            </a:pPr>
            <a:r>
              <a:rPr lang="en-US" sz="2800">
                <a:solidFill>
                  <a:schemeClr val="dk1"/>
                </a:solidFill>
                <a:latin typeface="Inter"/>
                <a:ea typeface="Inter"/>
                <a:cs typeface="Inter"/>
                <a:sym typeface="Inter"/>
              </a:rPr>
              <a:t>Tables consist of </a:t>
            </a:r>
            <a:r>
              <a:rPr lang="en-US" sz="2800">
                <a:solidFill>
                  <a:srgbClr val="C00000"/>
                </a:solidFill>
                <a:latin typeface="Inter"/>
                <a:ea typeface="Inter"/>
                <a:cs typeface="Inter"/>
                <a:sym typeface="Inter"/>
              </a:rPr>
              <a:t>rows and columns</a:t>
            </a:r>
            <a:endParaRPr sz="2800">
              <a:solidFill>
                <a:srgbClr val="C00000"/>
              </a:solidFill>
              <a:latin typeface="Inter"/>
              <a:ea typeface="Inter"/>
              <a:cs typeface="Inter"/>
              <a:sym typeface="Inter"/>
            </a:endParaRPr>
          </a:p>
          <a:p>
            <a:pPr indent="-411480" lvl="0" marL="411480" marR="0" rtl="0" algn="l">
              <a:spcBef>
                <a:spcPts val="560"/>
              </a:spcBef>
              <a:spcAft>
                <a:spcPts val="0"/>
              </a:spcAft>
              <a:buClr>
                <a:srgbClr val="376092"/>
              </a:buClr>
              <a:buSzPts val="2800"/>
              <a:buFont typeface="Arial"/>
              <a:buChar char="•"/>
            </a:pPr>
            <a:r>
              <a:rPr lang="en-US" sz="2800">
                <a:solidFill>
                  <a:schemeClr val="dk1"/>
                </a:solidFill>
                <a:latin typeface="Inter"/>
                <a:ea typeface="Inter"/>
                <a:cs typeface="Inter"/>
                <a:sym typeface="Inter"/>
              </a:rPr>
              <a:t>Tables related via a </a:t>
            </a:r>
            <a:r>
              <a:rPr lang="en-US" sz="2800">
                <a:solidFill>
                  <a:srgbClr val="C00000"/>
                </a:solidFill>
                <a:latin typeface="Inter"/>
                <a:ea typeface="Inter"/>
                <a:cs typeface="Inter"/>
                <a:sym typeface="Inter"/>
              </a:rPr>
              <a:t>common data item / key field</a:t>
            </a:r>
            <a:endParaRPr sz="2800">
              <a:solidFill>
                <a:srgbClr val="C00000"/>
              </a:solidFill>
              <a:latin typeface="Inter"/>
              <a:ea typeface="Inter"/>
              <a:cs typeface="Inter"/>
              <a:sym typeface="Inter"/>
            </a:endParaRPr>
          </a:p>
          <a:p>
            <a:pPr indent="-210312" lvl="0" marL="411480" marR="0" rtl="0" algn="l">
              <a:spcBef>
                <a:spcPts val="576"/>
              </a:spcBef>
              <a:spcAft>
                <a:spcPts val="0"/>
              </a:spcAft>
              <a:buClr>
                <a:srgbClr val="376092"/>
              </a:buClr>
              <a:buSzPts val="2640"/>
              <a:buFont typeface="Arial"/>
              <a:buNone/>
            </a:pPr>
            <a:r>
              <a:t/>
            </a:r>
            <a:endParaRPr sz="2880">
              <a:solidFill>
                <a:schemeClr val="dk1"/>
              </a:solidFill>
              <a:latin typeface="Inter"/>
              <a:ea typeface="Inter"/>
              <a:cs typeface="Inter"/>
              <a:sym typeface="Inter"/>
            </a:endParaRPr>
          </a:p>
          <a:p>
            <a:pPr indent="-355599" lvl="1" marL="1005839" marR="0" rtl="0" algn="l">
              <a:spcBef>
                <a:spcPts val="560"/>
              </a:spcBef>
              <a:spcAft>
                <a:spcPts val="0"/>
              </a:spcAft>
              <a:buClr>
                <a:schemeClr val="accent1"/>
              </a:buClr>
              <a:buSzPts val="1600"/>
              <a:buFont typeface="Noto Sans Symbols"/>
              <a:buNone/>
            </a:pPr>
            <a:r>
              <a:t/>
            </a:r>
            <a:endParaRPr b="0" i="0" sz="2800" u="none" cap="none" strike="noStrike">
              <a:solidFill>
                <a:schemeClr val="dk1"/>
              </a:solidFill>
              <a:latin typeface="Inter"/>
              <a:ea typeface="Inter"/>
              <a:cs typeface="Inter"/>
              <a:sym typeface="Inter"/>
            </a:endParaRPr>
          </a:p>
        </p:txBody>
      </p:sp>
      <p:grpSp>
        <p:nvGrpSpPr>
          <p:cNvPr id="233" name="Google Shape;233;p16"/>
          <p:cNvGrpSpPr/>
          <p:nvPr/>
        </p:nvGrpSpPr>
        <p:grpSpPr>
          <a:xfrm>
            <a:off x="5482589" y="4229707"/>
            <a:ext cx="6527274" cy="3899532"/>
            <a:chOff x="1938337" y="2794823"/>
            <a:chExt cx="5033963" cy="3682177"/>
          </a:xfrm>
        </p:grpSpPr>
        <p:sp>
          <p:nvSpPr>
            <p:cNvPr id="234" name="Google Shape;234;p16"/>
            <p:cNvSpPr/>
            <p:nvPr/>
          </p:nvSpPr>
          <p:spPr>
            <a:xfrm>
              <a:off x="1938337" y="2794823"/>
              <a:ext cx="5033963" cy="3682177"/>
            </a:xfrm>
            <a:prstGeom prst="rect">
              <a:avLst/>
            </a:prstGeom>
            <a:solidFill>
              <a:schemeClr val="lt1"/>
            </a:solidFill>
            <a:ln>
              <a:noFill/>
            </a:ln>
          </p:spPr>
          <p:txBody>
            <a:bodyPr anchorCtr="0" anchor="ctr" bIns="54825" lIns="109700" spcFirstLastPara="1" rIns="109700" wrap="square" tIns="54825">
              <a:noAutofit/>
            </a:bodyPr>
            <a:lstStyle/>
            <a:p>
              <a:pPr indent="0" lvl="0" marL="0" marR="0" rtl="0" algn="ctr">
                <a:spcBef>
                  <a:spcPts val="0"/>
                </a:spcBef>
                <a:spcAft>
                  <a:spcPts val="0"/>
                </a:spcAft>
                <a:buNone/>
              </a:pPr>
              <a:r>
                <a:t/>
              </a:r>
              <a:endParaRPr sz="2160">
                <a:solidFill>
                  <a:schemeClr val="lt1"/>
                </a:solidFill>
                <a:latin typeface="Poppins"/>
                <a:ea typeface="Poppins"/>
                <a:cs typeface="Poppins"/>
                <a:sym typeface="Poppins"/>
              </a:endParaRPr>
            </a:p>
          </p:txBody>
        </p:sp>
        <p:pic>
          <p:nvPicPr>
            <p:cNvPr id="235" name="Google Shape;235;p16"/>
            <p:cNvPicPr preferRelativeResize="0"/>
            <p:nvPr/>
          </p:nvPicPr>
          <p:blipFill rotWithShape="1">
            <a:blip r:embed="rId4">
              <a:alphaModFix/>
            </a:blip>
            <a:srcRect b="0" l="0" r="0" t="0"/>
            <a:stretch/>
          </p:blipFill>
          <p:spPr>
            <a:xfrm>
              <a:off x="1981200" y="2842448"/>
              <a:ext cx="4937760" cy="3600355"/>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7"/>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7"/>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7"/>
          <p:cNvSpPr/>
          <p:nvPr/>
        </p:nvSpPr>
        <p:spPr>
          <a:xfrm>
            <a:off x="4490801" y="750575"/>
            <a:ext cx="98886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Multidimensional Database</a:t>
            </a:r>
            <a:endParaRPr sz="4374">
              <a:solidFill>
                <a:schemeClr val="dk1"/>
              </a:solidFill>
              <a:latin typeface="Calibri"/>
              <a:ea typeface="Calibri"/>
              <a:cs typeface="Calibri"/>
              <a:sym typeface="Calibri"/>
            </a:endParaRPr>
          </a:p>
        </p:txBody>
      </p:sp>
      <p:pic>
        <p:nvPicPr>
          <p:cNvPr descr="preencoded.png" id="244" name="Google Shape;244;p17"/>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245" name="Google Shape;245;p17"/>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7"/>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rgbClr val="376092"/>
              </a:buClr>
              <a:buSzPts val="2800"/>
              <a:buFont typeface="Arial"/>
              <a:buChar char="•"/>
            </a:pPr>
            <a:r>
              <a:rPr lang="en-US" sz="2800">
                <a:solidFill>
                  <a:schemeClr val="dk1"/>
                </a:solidFill>
                <a:latin typeface="Inter"/>
                <a:ea typeface="Inter"/>
                <a:cs typeface="Inter"/>
                <a:sym typeface="Inter"/>
              </a:rPr>
              <a:t>A variation and an extension of the relational model to include additional dimensions, sometimes called a </a:t>
            </a:r>
            <a:r>
              <a:rPr lang="en-US" sz="2800">
                <a:solidFill>
                  <a:srgbClr val="C00000"/>
                </a:solidFill>
                <a:latin typeface="Inter"/>
                <a:ea typeface="Inter"/>
                <a:cs typeface="Inter"/>
                <a:sym typeface="Inter"/>
              </a:rPr>
              <a:t>data cube</a:t>
            </a:r>
            <a:endParaRPr sz="2800">
              <a:solidFill>
                <a:srgbClr val="C00000"/>
              </a:solidFill>
              <a:latin typeface="Inter"/>
              <a:ea typeface="Inter"/>
              <a:cs typeface="Inter"/>
              <a:sym typeface="Inter"/>
            </a:endParaRPr>
          </a:p>
          <a:p>
            <a:pPr indent="-411480" lvl="0" marL="411480" marR="0" rtl="0" algn="l">
              <a:spcBef>
                <a:spcPts val="560"/>
              </a:spcBef>
              <a:spcAft>
                <a:spcPts val="0"/>
              </a:spcAft>
              <a:buClr>
                <a:srgbClr val="376092"/>
              </a:buClr>
              <a:buSzPts val="2800"/>
              <a:buFont typeface="Arial"/>
              <a:buChar char="•"/>
            </a:pPr>
            <a:r>
              <a:rPr lang="en-US" sz="2800">
                <a:solidFill>
                  <a:schemeClr val="dk1"/>
                </a:solidFill>
                <a:latin typeface="Inter"/>
                <a:ea typeface="Inter"/>
                <a:cs typeface="Inter"/>
                <a:sym typeface="Inter"/>
              </a:rPr>
              <a:t>Good for representing complex relationships </a:t>
            </a:r>
            <a:endParaRPr sz="2800">
              <a:solidFill>
                <a:schemeClr val="dk1"/>
              </a:solidFill>
              <a:latin typeface="Inter"/>
              <a:ea typeface="Inter"/>
              <a:cs typeface="Inter"/>
              <a:sym typeface="Inter"/>
            </a:endParaRPr>
          </a:p>
          <a:p>
            <a:pPr indent="-411480" lvl="0" marL="411480" marR="0" rtl="0" algn="l">
              <a:spcBef>
                <a:spcPts val="560"/>
              </a:spcBef>
              <a:spcAft>
                <a:spcPts val="0"/>
              </a:spcAft>
              <a:buClr>
                <a:srgbClr val="376092"/>
              </a:buClr>
              <a:buSzPts val="2800"/>
              <a:buFont typeface="Arial"/>
              <a:buChar char="•"/>
            </a:pPr>
            <a:r>
              <a:rPr lang="en-US" sz="2800">
                <a:solidFill>
                  <a:schemeClr val="dk1"/>
                </a:solidFill>
                <a:latin typeface="Inter"/>
                <a:ea typeface="Inter"/>
                <a:cs typeface="Inter"/>
                <a:sym typeface="Inter"/>
              </a:rPr>
              <a:t>Advantages over relational</a:t>
            </a:r>
            <a:endParaRPr sz="2800">
              <a:solidFill>
                <a:schemeClr val="dk1"/>
              </a:solidFill>
              <a:latin typeface="Inter"/>
              <a:ea typeface="Inter"/>
              <a:cs typeface="Inter"/>
              <a:sym typeface="Inter"/>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Inter"/>
                <a:ea typeface="Inter"/>
                <a:cs typeface="Inter"/>
                <a:sym typeface="Inter"/>
              </a:rPr>
              <a:t>Conceptualization</a:t>
            </a:r>
            <a:endParaRPr b="0" i="0" sz="2800" u="none" cap="none" strike="noStrike">
              <a:solidFill>
                <a:schemeClr val="accent1"/>
              </a:solidFill>
              <a:latin typeface="Inter"/>
              <a:ea typeface="Inter"/>
              <a:cs typeface="Inter"/>
              <a:sym typeface="Inter"/>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Inter"/>
                <a:ea typeface="Inter"/>
                <a:cs typeface="Inter"/>
                <a:sym typeface="Inter"/>
              </a:rPr>
              <a:t>Processing speed </a:t>
            </a:r>
            <a:endParaRPr b="0" i="0" sz="2800" u="none" cap="none" strike="noStrike">
              <a:solidFill>
                <a:schemeClr val="accent1"/>
              </a:solidFill>
              <a:latin typeface="Inter"/>
              <a:ea typeface="Inter"/>
              <a:cs typeface="Inter"/>
              <a:sym typeface="Inter"/>
            </a:endParaRPr>
          </a:p>
          <a:p>
            <a:pPr indent="-260604" lvl="0" marL="411480" marR="0" rtl="0" algn="l">
              <a:spcBef>
                <a:spcPts val="560"/>
              </a:spcBef>
              <a:spcAft>
                <a:spcPts val="0"/>
              </a:spcAft>
              <a:buClr>
                <a:srgbClr val="376092"/>
              </a:buClr>
              <a:buSzPts val="2800"/>
              <a:buFont typeface="Arial"/>
              <a:buNone/>
            </a:pPr>
            <a:r>
              <a:t/>
            </a:r>
            <a:endParaRPr sz="2800">
              <a:solidFill>
                <a:schemeClr val="dk1"/>
              </a:solidFill>
              <a:latin typeface="Inter"/>
              <a:ea typeface="Inter"/>
              <a:cs typeface="Inter"/>
              <a:sym typeface="Inter"/>
            </a:endParaRPr>
          </a:p>
        </p:txBody>
      </p:sp>
      <p:pic>
        <p:nvPicPr>
          <p:cNvPr id="247" name="Google Shape;247;p17"/>
          <p:cNvPicPr preferRelativeResize="0"/>
          <p:nvPr/>
        </p:nvPicPr>
        <p:blipFill rotWithShape="1">
          <a:blip r:embed="rId4">
            <a:alphaModFix/>
          </a:blip>
          <a:srcRect b="0" l="0" r="0" t="0"/>
          <a:stretch/>
        </p:blipFill>
        <p:spPr>
          <a:xfrm>
            <a:off x="9479000" y="4114800"/>
            <a:ext cx="4420495" cy="38518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8"/>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8"/>
          <p:cNvSpPr/>
          <p:nvPr/>
        </p:nvSpPr>
        <p:spPr>
          <a:xfrm>
            <a:off x="4490801" y="750575"/>
            <a:ext cx="95787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Object-oriented Database </a:t>
            </a:r>
            <a:endParaRPr sz="4374">
              <a:solidFill>
                <a:schemeClr val="dk1"/>
              </a:solidFill>
              <a:latin typeface="Calibri"/>
              <a:ea typeface="Calibri"/>
              <a:cs typeface="Calibri"/>
              <a:sym typeface="Calibri"/>
            </a:endParaRPr>
          </a:p>
        </p:txBody>
      </p:sp>
      <p:pic>
        <p:nvPicPr>
          <p:cNvPr descr="preencoded.png" id="256" name="Google Shape;256;p18"/>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257" name="Google Shape;257;p18"/>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8"/>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rgbClr val="376092"/>
              </a:buClr>
              <a:buSzPts val="3200"/>
              <a:buFont typeface="Arial"/>
              <a:buChar char="•"/>
            </a:pPr>
            <a:r>
              <a:rPr lang="en-US" sz="3200">
                <a:solidFill>
                  <a:schemeClr val="dk1"/>
                </a:solidFill>
                <a:latin typeface="Twentieth Century"/>
                <a:ea typeface="Twentieth Century"/>
                <a:cs typeface="Twentieth Century"/>
                <a:sym typeface="Twentieth Century"/>
              </a:rPr>
              <a:t>Works with unstructured data  </a:t>
            </a:r>
            <a:endParaRPr sz="3200">
              <a:solidFill>
                <a:schemeClr val="dk1"/>
              </a:solidFill>
              <a:latin typeface="Calibri"/>
              <a:ea typeface="Calibri"/>
              <a:cs typeface="Calibri"/>
              <a:sym typeface="Calibri"/>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Twentieth Century"/>
                <a:ea typeface="Twentieth Century"/>
                <a:cs typeface="Twentieth Century"/>
                <a:sym typeface="Twentieth Century"/>
              </a:rPr>
              <a:t>Photographs</a:t>
            </a:r>
            <a:endParaRPr b="0" i="0" sz="2800" u="none" cap="none" strike="noStrike">
              <a:solidFill>
                <a:schemeClr val="accent1"/>
              </a:solidFill>
              <a:latin typeface="Calibri"/>
              <a:ea typeface="Calibri"/>
              <a:cs typeface="Calibri"/>
              <a:sym typeface="Calibri"/>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Twentieth Century"/>
                <a:ea typeface="Twentieth Century"/>
                <a:cs typeface="Twentieth Century"/>
                <a:sym typeface="Twentieth Century"/>
              </a:rPr>
              <a:t>Audio</a:t>
            </a:r>
            <a:endParaRPr b="0" i="0" sz="2800" u="none" cap="none" strike="noStrike">
              <a:solidFill>
                <a:schemeClr val="accent1"/>
              </a:solidFill>
              <a:latin typeface="Calibri"/>
              <a:ea typeface="Calibri"/>
              <a:cs typeface="Calibri"/>
              <a:sym typeface="Calibri"/>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Twentieth Century"/>
                <a:ea typeface="Twentieth Century"/>
                <a:cs typeface="Twentieth Century"/>
                <a:sym typeface="Twentieth Century"/>
              </a:rPr>
              <a:t>Video</a:t>
            </a:r>
            <a:endParaRPr b="0" i="0" sz="2800" u="none" cap="none" strike="noStrike">
              <a:solidFill>
                <a:schemeClr val="accent1"/>
              </a:solidFill>
              <a:latin typeface="Calibri"/>
              <a:ea typeface="Calibri"/>
              <a:cs typeface="Calibri"/>
              <a:sym typeface="Calibri"/>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Twentieth Century"/>
                <a:ea typeface="Twentieth Century"/>
                <a:cs typeface="Twentieth Century"/>
                <a:sym typeface="Twentieth Century"/>
              </a:rPr>
              <a:t>Objects contain both</a:t>
            </a:r>
            <a:br>
              <a:rPr lang="en-US" sz="3200">
                <a:solidFill>
                  <a:schemeClr val="dk1"/>
                </a:solidFill>
                <a:latin typeface="Twentieth Century"/>
                <a:ea typeface="Twentieth Century"/>
                <a:cs typeface="Twentieth Century"/>
                <a:sym typeface="Twentieth Century"/>
              </a:rPr>
            </a:br>
            <a:r>
              <a:rPr lang="en-US" sz="3200">
                <a:solidFill>
                  <a:schemeClr val="dk1"/>
                </a:solidFill>
                <a:latin typeface="Twentieth Century"/>
                <a:ea typeface="Twentieth Century"/>
                <a:cs typeface="Twentieth Century"/>
                <a:sym typeface="Twentieth Century"/>
              </a:rPr>
              <a:t>data and instructions </a:t>
            </a:r>
            <a:endParaRPr sz="3200">
              <a:solidFill>
                <a:schemeClr val="dk1"/>
              </a:solidFill>
              <a:latin typeface="Calibri"/>
              <a:ea typeface="Calibri"/>
              <a:cs typeface="Calibri"/>
              <a:sym typeface="Calibri"/>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Twentieth Century"/>
                <a:ea typeface="Twentieth Century"/>
                <a:cs typeface="Twentieth Century"/>
                <a:sym typeface="Twentieth Century"/>
              </a:rPr>
              <a:t>Organize using </a:t>
            </a:r>
            <a:r>
              <a:rPr lang="en-US" sz="3200">
                <a:solidFill>
                  <a:srgbClr val="C00000"/>
                </a:solidFill>
                <a:latin typeface="Twentieth Century"/>
                <a:ea typeface="Twentieth Century"/>
                <a:cs typeface="Twentieth Century"/>
                <a:sym typeface="Twentieth Century"/>
              </a:rPr>
              <a:t>objects,</a:t>
            </a:r>
            <a:br>
              <a:rPr lang="en-US" sz="3200">
                <a:solidFill>
                  <a:srgbClr val="C00000"/>
                </a:solidFill>
                <a:latin typeface="Twentieth Century"/>
                <a:ea typeface="Twentieth Century"/>
                <a:cs typeface="Twentieth Century"/>
                <a:sym typeface="Twentieth Century"/>
              </a:rPr>
            </a:br>
            <a:r>
              <a:rPr lang="en-US" sz="3200">
                <a:solidFill>
                  <a:srgbClr val="C00000"/>
                </a:solidFill>
                <a:latin typeface="Twentieth Century"/>
                <a:ea typeface="Twentieth Century"/>
                <a:cs typeface="Twentieth Century"/>
                <a:sym typeface="Twentieth Century"/>
              </a:rPr>
              <a:t>classes, entities,</a:t>
            </a:r>
            <a:br>
              <a:rPr lang="en-US" sz="3200">
                <a:solidFill>
                  <a:srgbClr val="C00000"/>
                </a:solidFill>
                <a:latin typeface="Twentieth Century"/>
                <a:ea typeface="Twentieth Century"/>
                <a:cs typeface="Twentieth Century"/>
                <a:sym typeface="Twentieth Century"/>
              </a:rPr>
            </a:br>
            <a:r>
              <a:rPr lang="en-US" sz="3200">
                <a:solidFill>
                  <a:srgbClr val="C00000"/>
                </a:solidFill>
                <a:latin typeface="Twentieth Century"/>
                <a:ea typeface="Twentieth Century"/>
                <a:cs typeface="Twentieth Century"/>
                <a:sym typeface="Twentieth Century"/>
              </a:rPr>
              <a:t>attributes, and methods</a:t>
            </a:r>
            <a:endParaRPr sz="2800">
              <a:solidFill>
                <a:srgbClr val="C00000"/>
              </a:solidFill>
              <a:latin typeface="Inter"/>
              <a:ea typeface="Inter"/>
              <a:cs typeface="Inter"/>
              <a:sym typeface="Inter"/>
            </a:endParaRPr>
          </a:p>
        </p:txBody>
      </p:sp>
      <p:grpSp>
        <p:nvGrpSpPr>
          <p:cNvPr id="259" name="Google Shape;259;p18"/>
          <p:cNvGrpSpPr/>
          <p:nvPr/>
        </p:nvGrpSpPr>
        <p:grpSpPr>
          <a:xfrm>
            <a:off x="9394346" y="3745322"/>
            <a:ext cx="4945007" cy="4172043"/>
            <a:chOff x="5267325" y="1905000"/>
            <a:chExt cx="3876675" cy="3105150"/>
          </a:xfrm>
        </p:grpSpPr>
        <p:sp>
          <p:nvSpPr>
            <p:cNvPr id="260" name="Google Shape;260;p18"/>
            <p:cNvSpPr/>
            <p:nvPr/>
          </p:nvSpPr>
          <p:spPr>
            <a:xfrm>
              <a:off x="5267325" y="1905000"/>
              <a:ext cx="3876675" cy="3105150"/>
            </a:xfrm>
            <a:prstGeom prst="rect">
              <a:avLst/>
            </a:prstGeom>
            <a:solidFill>
              <a:schemeClr val="lt1"/>
            </a:solidFill>
            <a:ln>
              <a:noFill/>
            </a:ln>
          </p:spPr>
          <p:txBody>
            <a:bodyPr anchorCtr="0" anchor="ctr" bIns="54825" lIns="109700" spcFirstLastPara="1" rIns="109700" wrap="square" tIns="54825">
              <a:noAutofit/>
            </a:bodyPr>
            <a:lstStyle/>
            <a:p>
              <a:pPr indent="0" lvl="0" marL="0" marR="0" rtl="0" algn="ctr">
                <a:spcBef>
                  <a:spcPts val="0"/>
                </a:spcBef>
                <a:spcAft>
                  <a:spcPts val="0"/>
                </a:spcAft>
                <a:buNone/>
              </a:pPr>
              <a:r>
                <a:t/>
              </a:r>
              <a:endParaRPr sz="2160">
                <a:solidFill>
                  <a:schemeClr val="lt1"/>
                </a:solidFill>
                <a:latin typeface="Poppins"/>
                <a:ea typeface="Poppins"/>
                <a:cs typeface="Poppins"/>
                <a:sym typeface="Poppins"/>
              </a:endParaRPr>
            </a:p>
          </p:txBody>
        </p:sp>
        <p:pic>
          <p:nvPicPr>
            <p:cNvPr descr="C:\Users\Glen\Documents\McGraw-Hill\OLeary-CE2012\ART\ole16805_ch12\ole16805_1211.jpg" id="261" name="Google Shape;261;p18"/>
            <p:cNvPicPr preferRelativeResize="0"/>
            <p:nvPr/>
          </p:nvPicPr>
          <p:blipFill rotWithShape="1">
            <a:blip r:embed="rId4">
              <a:alphaModFix/>
            </a:blip>
            <a:srcRect b="0" l="0" r="0" t="0"/>
            <a:stretch/>
          </p:blipFill>
          <p:spPr>
            <a:xfrm>
              <a:off x="5359399" y="1987550"/>
              <a:ext cx="3670300" cy="2922588"/>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9"/>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9"/>
          <p:cNvSpPr/>
          <p:nvPr/>
        </p:nvSpPr>
        <p:spPr>
          <a:xfrm>
            <a:off x="4490801" y="750575"/>
            <a:ext cx="85425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Types of Databases </a:t>
            </a:r>
            <a:endParaRPr sz="4374">
              <a:solidFill>
                <a:schemeClr val="dk1"/>
              </a:solidFill>
              <a:latin typeface="Calibri"/>
              <a:ea typeface="Calibri"/>
              <a:cs typeface="Calibri"/>
              <a:sym typeface="Calibri"/>
            </a:endParaRPr>
          </a:p>
        </p:txBody>
      </p:sp>
      <p:pic>
        <p:nvPicPr>
          <p:cNvPr descr="preencoded.png" id="270" name="Google Shape;270;p19"/>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271" name="Google Shape;271;p19"/>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9"/>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rgbClr val="376092"/>
              </a:buClr>
              <a:buSzPts val="3200"/>
              <a:buFont typeface="Arial"/>
              <a:buChar char="•"/>
            </a:pPr>
            <a:r>
              <a:rPr lang="en-US" sz="3200">
                <a:solidFill>
                  <a:schemeClr val="dk1"/>
                </a:solidFill>
                <a:latin typeface="Inter"/>
                <a:ea typeface="Inter"/>
                <a:cs typeface="Inter"/>
                <a:sym typeface="Inter"/>
              </a:rPr>
              <a:t>Individual </a:t>
            </a:r>
            <a:endParaRPr sz="3200">
              <a:solidFill>
                <a:schemeClr val="dk1"/>
              </a:solidFill>
              <a:latin typeface="Inter"/>
              <a:ea typeface="Inter"/>
              <a:cs typeface="Inter"/>
              <a:sym typeface="Inter"/>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Inter"/>
                <a:ea typeface="Inter"/>
                <a:cs typeface="Inter"/>
                <a:sym typeface="Inter"/>
              </a:rPr>
              <a:t>Company or shared</a:t>
            </a:r>
            <a:endParaRPr sz="3200">
              <a:solidFill>
                <a:schemeClr val="dk1"/>
              </a:solidFill>
              <a:latin typeface="Inter"/>
              <a:ea typeface="Inter"/>
              <a:cs typeface="Inter"/>
              <a:sym typeface="Inter"/>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Inter"/>
                <a:ea typeface="Inter"/>
                <a:cs typeface="Inter"/>
                <a:sym typeface="Inter"/>
              </a:rPr>
              <a:t>Distributed</a:t>
            </a:r>
            <a:endParaRPr sz="3200">
              <a:solidFill>
                <a:schemeClr val="dk1"/>
              </a:solidFill>
              <a:latin typeface="Inter"/>
              <a:ea typeface="Inter"/>
              <a:cs typeface="Inter"/>
              <a:sym typeface="Inter"/>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Inter"/>
                <a:ea typeface="Inter"/>
                <a:cs typeface="Inter"/>
                <a:sym typeface="Inter"/>
              </a:rPr>
              <a:t>Commercial</a:t>
            </a:r>
            <a:endParaRPr sz="3200">
              <a:solidFill>
                <a:srgbClr val="C00000"/>
              </a:solidFill>
              <a:latin typeface="Inter"/>
              <a:ea typeface="Inter"/>
              <a:cs typeface="Inter"/>
              <a:sym typeface="Inter"/>
            </a:endParaRPr>
          </a:p>
        </p:txBody>
      </p:sp>
      <p:pic>
        <p:nvPicPr>
          <p:cNvPr descr="C:\Users\Glen\Documents\McGraw-Hill\OLeary-CE2012\ART\ole16805_ch12\ole16805_1214.jpg" id="273" name="Google Shape;273;p19"/>
          <p:cNvPicPr preferRelativeResize="0"/>
          <p:nvPr/>
        </p:nvPicPr>
        <p:blipFill rotWithShape="1">
          <a:blip r:embed="rId4">
            <a:alphaModFix/>
          </a:blip>
          <a:srcRect b="0" l="0" r="0" t="0"/>
          <a:stretch/>
        </p:blipFill>
        <p:spPr>
          <a:xfrm>
            <a:off x="5085561" y="4816629"/>
            <a:ext cx="7947660" cy="2674620"/>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2"/>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 name="Google Shape;28;p2"/>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2"/>
          <p:cNvSpPr/>
          <p:nvPr/>
        </p:nvSpPr>
        <p:spPr>
          <a:xfrm>
            <a:off x="4490801" y="750575"/>
            <a:ext cx="99576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accent1"/>
              </a:buClr>
              <a:buSzPts val="4374"/>
              <a:buFont typeface="Inter"/>
              <a:buNone/>
            </a:pPr>
            <a:r>
              <a:rPr b="1" lang="en-US" sz="4374">
                <a:solidFill>
                  <a:schemeClr val="accent1"/>
                </a:solidFill>
                <a:latin typeface="Inter"/>
                <a:ea typeface="Inter"/>
                <a:cs typeface="Inter"/>
                <a:sym typeface="Inter"/>
              </a:rPr>
              <a:t>Part 1: Introduction to Databases </a:t>
            </a:r>
            <a:endParaRPr sz="4374">
              <a:solidFill>
                <a:schemeClr val="accent1"/>
              </a:solidFill>
              <a:latin typeface="Calibri"/>
              <a:ea typeface="Calibri"/>
              <a:cs typeface="Calibri"/>
              <a:sym typeface="Calibri"/>
            </a:endParaRPr>
          </a:p>
        </p:txBody>
      </p:sp>
      <p:pic>
        <p:nvPicPr>
          <p:cNvPr descr="preencoded.png" id="30" name="Google Shape;30;p2"/>
          <p:cNvPicPr preferRelativeResize="0"/>
          <p:nvPr/>
        </p:nvPicPr>
        <p:blipFill rotWithShape="1">
          <a:blip r:embed="rId3">
            <a:alphaModFix/>
          </a:blip>
          <a:srcRect b="0" l="0" r="0" t="0"/>
          <a:stretch/>
        </p:blipFill>
        <p:spPr>
          <a:xfrm>
            <a:off x="0" y="0"/>
            <a:ext cx="3657600" cy="8229600"/>
          </a:xfrm>
          <a:prstGeom prst="rect">
            <a:avLst/>
          </a:prstGeom>
          <a:noFill/>
          <a:ln>
            <a:noFill/>
          </a:ln>
        </p:spPr>
      </p:pic>
      <p:grpSp>
        <p:nvGrpSpPr>
          <p:cNvPr id="31" name="Google Shape;31;p2"/>
          <p:cNvGrpSpPr/>
          <p:nvPr/>
        </p:nvGrpSpPr>
        <p:grpSpPr>
          <a:xfrm>
            <a:off x="4490799" y="1857199"/>
            <a:ext cx="9753600" cy="6242401"/>
            <a:chOff x="0" y="129999"/>
            <a:chExt cx="9753600" cy="6242401"/>
          </a:xfrm>
        </p:grpSpPr>
        <p:sp>
          <p:nvSpPr>
            <p:cNvPr id="32" name="Google Shape;32;p2"/>
            <p:cNvSpPr/>
            <p:nvPr/>
          </p:nvSpPr>
          <p:spPr>
            <a:xfrm>
              <a:off x="0" y="425199"/>
              <a:ext cx="9753600" cy="5040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87680" y="129999"/>
              <a:ext cx="6827520" cy="59040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txBox="1"/>
            <p:nvPr/>
          </p:nvSpPr>
          <p:spPr>
            <a:xfrm>
              <a:off x="516501" y="158820"/>
              <a:ext cx="6769878" cy="532758"/>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Physical and logical views</a:t>
              </a:r>
              <a:endParaRPr/>
            </a:p>
          </p:txBody>
        </p:sp>
        <p:sp>
          <p:nvSpPr>
            <p:cNvPr id="35" name="Google Shape;35;p2"/>
            <p:cNvSpPr/>
            <p:nvPr/>
          </p:nvSpPr>
          <p:spPr>
            <a:xfrm>
              <a:off x="0" y="1332399"/>
              <a:ext cx="9753600" cy="5040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87680" y="1037199"/>
              <a:ext cx="6827520" cy="59040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txBox="1"/>
            <p:nvPr/>
          </p:nvSpPr>
          <p:spPr>
            <a:xfrm>
              <a:off x="516501" y="1066020"/>
              <a:ext cx="6769878" cy="532758"/>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Characters, fields, records, tables, and databases</a:t>
              </a:r>
              <a:endParaRPr sz="2000">
                <a:solidFill>
                  <a:schemeClr val="lt1"/>
                </a:solidFill>
                <a:latin typeface="Calibri"/>
                <a:ea typeface="Calibri"/>
                <a:cs typeface="Calibri"/>
                <a:sym typeface="Calibri"/>
              </a:endParaRPr>
            </a:p>
          </p:txBody>
        </p:sp>
        <p:sp>
          <p:nvSpPr>
            <p:cNvPr id="38" name="Google Shape;38;p2"/>
            <p:cNvSpPr/>
            <p:nvPr/>
          </p:nvSpPr>
          <p:spPr>
            <a:xfrm>
              <a:off x="0" y="2239600"/>
              <a:ext cx="9753600" cy="5040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7680" y="1944399"/>
              <a:ext cx="6827520" cy="59040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nvSpPr>
          <p:spPr>
            <a:xfrm>
              <a:off x="516501" y="1973220"/>
              <a:ext cx="6769878" cy="532758"/>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Key fields </a:t>
              </a:r>
              <a:endParaRPr/>
            </a:p>
          </p:txBody>
        </p:sp>
        <p:sp>
          <p:nvSpPr>
            <p:cNvPr id="41" name="Google Shape;41;p2"/>
            <p:cNvSpPr/>
            <p:nvPr/>
          </p:nvSpPr>
          <p:spPr>
            <a:xfrm>
              <a:off x="0" y="3146800"/>
              <a:ext cx="9753600" cy="5040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87680" y="2851600"/>
              <a:ext cx="6827520" cy="59040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txBox="1"/>
            <p:nvPr/>
          </p:nvSpPr>
          <p:spPr>
            <a:xfrm>
              <a:off x="516501" y="2880421"/>
              <a:ext cx="6769878" cy="532758"/>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Batch processing and real-time processing</a:t>
              </a:r>
              <a:endParaRPr sz="2000">
                <a:solidFill>
                  <a:schemeClr val="lt1"/>
                </a:solidFill>
                <a:latin typeface="Calibri"/>
                <a:ea typeface="Calibri"/>
                <a:cs typeface="Calibri"/>
                <a:sym typeface="Calibri"/>
              </a:endParaRPr>
            </a:p>
          </p:txBody>
        </p:sp>
        <p:sp>
          <p:nvSpPr>
            <p:cNvPr id="44" name="Google Shape;44;p2"/>
            <p:cNvSpPr/>
            <p:nvPr/>
          </p:nvSpPr>
          <p:spPr>
            <a:xfrm>
              <a:off x="0" y="4054000"/>
              <a:ext cx="9753600" cy="5040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487680" y="3758800"/>
              <a:ext cx="6827520" cy="59040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txBox="1"/>
            <p:nvPr/>
          </p:nvSpPr>
          <p:spPr>
            <a:xfrm>
              <a:off x="516501" y="3787621"/>
              <a:ext cx="6769878" cy="532758"/>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Database models</a:t>
              </a:r>
              <a:endParaRPr/>
            </a:p>
          </p:txBody>
        </p:sp>
        <p:sp>
          <p:nvSpPr>
            <p:cNvPr id="47" name="Google Shape;47;p2"/>
            <p:cNvSpPr/>
            <p:nvPr/>
          </p:nvSpPr>
          <p:spPr>
            <a:xfrm>
              <a:off x="0" y="4961200"/>
              <a:ext cx="9753600" cy="5040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487680" y="4665999"/>
              <a:ext cx="6827520" cy="59040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nvSpPr>
          <p:spPr>
            <a:xfrm>
              <a:off x="516501" y="4694820"/>
              <a:ext cx="6769878" cy="532758"/>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Individual, company, distributed and commercial databases </a:t>
              </a:r>
              <a:endParaRPr sz="2000">
                <a:solidFill>
                  <a:schemeClr val="lt1"/>
                </a:solidFill>
                <a:latin typeface="Calibri"/>
                <a:ea typeface="Calibri"/>
                <a:cs typeface="Calibri"/>
                <a:sym typeface="Calibri"/>
              </a:endParaRPr>
            </a:p>
          </p:txBody>
        </p:sp>
        <p:sp>
          <p:nvSpPr>
            <p:cNvPr id="50" name="Google Shape;50;p2"/>
            <p:cNvSpPr/>
            <p:nvPr/>
          </p:nvSpPr>
          <p:spPr>
            <a:xfrm>
              <a:off x="0" y="5868400"/>
              <a:ext cx="9753600" cy="5040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487680" y="5573200"/>
              <a:ext cx="6827520" cy="59040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txBox="1"/>
            <p:nvPr/>
          </p:nvSpPr>
          <p:spPr>
            <a:xfrm>
              <a:off x="516501" y="5602021"/>
              <a:ext cx="6769878" cy="532758"/>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Database uses and security concerns</a:t>
              </a:r>
              <a:endParaRPr sz="2000">
                <a:solidFill>
                  <a:schemeClr val="lt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20"/>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0"/>
          <p:cNvSpPr/>
          <p:nvPr/>
        </p:nvSpPr>
        <p:spPr>
          <a:xfrm>
            <a:off x="4490800" y="750575"/>
            <a:ext cx="94065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Inter"/>
              <a:buNone/>
            </a:pPr>
            <a:r>
              <a:rPr b="1" lang="en-US" sz="4374">
                <a:solidFill>
                  <a:srgbClr val="000000"/>
                </a:solidFill>
                <a:latin typeface="Inter"/>
                <a:ea typeface="Inter"/>
                <a:cs typeface="Inter"/>
                <a:sym typeface="Inter"/>
              </a:rPr>
              <a:t>Types of Databases (Continue)</a:t>
            </a:r>
            <a:endParaRPr sz="4374">
              <a:solidFill>
                <a:schemeClr val="dk1"/>
              </a:solidFill>
              <a:latin typeface="Calibri"/>
              <a:ea typeface="Calibri"/>
              <a:cs typeface="Calibri"/>
              <a:sym typeface="Calibri"/>
            </a:endParaRPr>
          </a:p>
        </p:txBody>
      </p:sp>
      <p:sp>
        <p:nvSpPr>
          <p:cNvPr id="282" name="Google Shape;282;p20"/>
          <p:cNvSpPr/>
          <p:nvPr/>
        </p:nvSpPr>
        <p:spPr>
          <a:xfrm>
            <a:off x="4490799" y="1778198"/>
            <a:ext cx="9306401" cy="1752124"/>
          </a:xfrm>
          <a:prstGeom prst="roundRect">
            <a:avLst>
              <a:gd fmla="val 5707" name="adj"/>
            </a:avLst>
          </a:prstGeom>
          <a:solidFill>
            <a:srgbClr val="DADBF1"/>
          </a:solidFill>
          <a:ln cap="flat" cmpd="sng" w="13800">
            <a:solidFill>
              <a:srgbClr val="B5B7E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0"/>
          <p:cNvSpPr/>
          <p:nvPr/>
        </p:nvSpPr>
        <p:spPr>
          <a:xfrm>
            <a:off x="4726769" y="2014175"/>
            <a:ext cx="55551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Inter"/>
              <a:buNone/>
            </a:pPr>
            <a:r>
              <a:rPr b="1" lang="en-US" sz="2187">
                <a:solidFill>
                  <a:srgbClr val="272525"/>
                </a:solidFill>
                <a:latin typeface="Inter"/>
                <a:ea typeface="Inter"/>
                <a:cs typeface="Inter"/>
                <a:sym typeface="Inter"/>
              </a:rPr>
              <a:t>Relational Databases</a:t>
            </a:r>
            <a:endParaRPr sz="2187">
              <a:solidFill>
                <a:schemeClr val="dk1"/>
              </a:solidFill>
              <a:latin typeface="Calibri"/>
              <a:ea typeface="Calibri"/>
              <a:cs typeface="Calibri"/>
              <a:sym typeface="Calibri"/>
            </a:endParaRPr>
          </a:p>
        </p:txBody>
      </p:sp>
      <p:sp>
        <p:nvSpPr>
          <p:cNvPr id="284" name="Google Shape;284;p20"/>
          <p:cNvSpPr/>
          <p:nvPr/>
        </p:nvSpPr>
        <p:spPr>
          <a:xfrm>
            <a:off x="4726781" y="2583537"/>
            <a:ext cx="883443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The most popular type of database, used for storing structured data. Examples include MySQL, Oracle, and Microsoft SQL Server.</a:t>
            </a:r>
            <a:endParaRPr sz="1750">
              <a:solidFill>
                <a:schemeClr val="dk1"/>
              </a:solidFill>
              <a:latin typeface="Calibri"/>
              <a:ea typeface="Calibri"/>
              <a:cs typeface="Calibri"/>
              <a:sym typeface="Calibri"/>
            </a:endParaRPr>
          </a:p>
        </p:txBody>
      </p:sp>
      <p:sp>
        <p:nvSpPr>
          <p:cNvPr id="285" name="Google Shape;285;p20"/>
          <p:cNvSpPr/>
          <p:nvPr/>
        </p:nvSpPr>
        <p:spPr>
          <a:xfrm>
            <a:off x="4490799" y="3752493"/>
            <a:ext cx="9306401" cy="1752124"/>
          </a:xfrm>
          <a:prstGeom prst="roundRect">
            <a:avLst>
              <a:gd fmla="val 5707" name="adj"/>
            </a:avLst>
          </a:prstGeom>
          <a:solidFill>
            <a:srgbClr val="DADBF1"/>
          </a:solidFill>
          <a:ln cap="flat" cmpd="sng" w="13800">
            <a:solidFill>
              <a:srgbClr val="B5B7E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0"/>
          <p:cNvSpPr/>
          <p:nvPr/>
        </p:nvSpPr>
        <p:spPr>
          <a:xfrm>
            <a:off x="4726764" y="3988475"/>
            <a:ext cx="62955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Inter"/>
              <a:buNone/>
            </a:pPr>
            <a:r>
              <a:rPr b="1" lang="en-US" sz="2187">
                <a:solidFill>
                  <a:srgbClr val="272525"/>
                </a:solidFill>
                <a:latin typeface="Inter"/>
                <a:ea typeface="Inter"/>
                <a:cs typeface="Inter"/>
                <a:sym typeface="Inter"/>
              </a:rPr>
              <a:t>NoSQL Databases</a:t>
            </a:r>
            <a:endParaRPr sz="2187">
              <a:solidFill>
                <a:schemeClr val="dk1"/>
              </a:solidFill>
              <a:latin typeface="Calibri"/>
              <a:ea typeface="Calibri"/>
              <a:cs typeface="Calibri"/>
              <a:sym typeface="Calibri"/>
            </a:endParaRPr>
          </a:p>
        </p:txBody>
      </p:sp>
      <p:sp>
        <p:nvSpPr>
          <p:cNvPr id="287" name="Google Shape;287;p20"/>
          <p:cNvSpPr/>
          <p:nvPr/>
        </p:nvSpPr>
        <p:spPr>
          <a:xfrm>
            <a:off x="4726781" y="4557832"/>
            <a:ext cx="883443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Used for storing semi-structured and unstructured data. Examples include MongoDB, Cassandra, and Amazon DynamoDB.</a:t>
            </a:r>
            <a:endParaRPr sz="1750">
              <a:solidFill>
                <a:schemeClr val="dk1"/>
              </a:solidFill>
              <a:latin typeface="Calibri"/>
              <a:ea typeface="Calibri"/>
              <a:cs typeface="Calibri"/>
              <a:sym typeface="Calibri"/>
            </a:endParaRPr>
          </a:p>
        </p:txBody>
      </p:sp>
      <p:sp>
        <p:nvSpPr>
          <p:cNvPr id="288" name="Google Shape;288;p20"/>
          <p:cNvSpPr/>
          <p:nvPr/>
        </p:nvSpPr>
        <p:spPr>
          <a:xfrm>
            <a:off x="4490800" y="5726773"/>
            <a:ext cx="9306300" cy="2096400"/>
          </a:xfrm>
          <a:prstGeom prst="roundRect">
            <a:avLst>
              <a:gd fmla="val 5707" name="adj"/>
            </a:avLst>
          </a:prstGeom>
          <a:solidFill>
            <a:srgbClr val="DADBF1"/>
          </a:solidFill>
          <a:ln cap="flat" cmpd="sng" w="13800">
            <a:solidFill>
              <a:srgbClr val="B5B7E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20"/>
          <p:cNvSpPr/>
          <p:nvPr/>
        </p:nvSpPr>
        <p:spPr>
          <a:xfrm>
            <a:off x="4726763" y="5962775"/>
            <a:ext cx="68463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Inter"/>
              <a:buNone/>
            </a:pPr>
            <a:r>
              <a:rPr b="1" lang="en-US" sz="2187">
                <a:solidFill>
                  <a:srgbClr val="272525"/>
                </a:solidFill>
                <a:latin typeface="Inter"/>
                <a:ea typeface="Inter"/>
                <a:cs typeface="Inter"/>
                <a:sym typeface="Inter"/>
              </a:rPr>
              <a:t>Graph Databases</a:t>
            </a:r>
            <a:endParaRPr sz="2187">
              <a:solidFill>
                <a:schemeClr val="dk1"/>
              </a:solidFill>
              <a:latin typeface="Calibri"/>
              <a:ea typeface="Calibri"/>
              <a:cs typeface="Calibri"/>
              <a:sym typeface="Calibri"/>
            </a:endParaRPr>
          </a:p>
        </p:txBody>
      </p:sp>
      <p:sp>
        <p:nvSpPr>
          <p:cNvPr id="290" name="Google Shape;290;p20"/>
          <p:cNvSpPr/>
          <p:nvPr/>
        </p:nvSpPr>
        <p:spPr>
          <a:xfrm>
            <a:off x="4726781" y="6532126"/>
            <a:ext cx="883443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Used for storing interconnected data, such as social networks, recommendation engines, and fraud detection systems. Examples include Neo4j and Amazon Neptune.</a:t>
            </a:r>
            <a:endParaRPr sz="1750">
              <a:solidFill>
                <a:schemeClr val="dk1"/>
              </a:solidFill>
              <a:latin typeface="Calibri"/>
              <a:ea typeface="Calibri"/>
              <a:cs typeface="Calibri"/>
              <a:sym typeface="Calibri"/>
            </a:endParaRPr>
          </a:p>
        </p:txBody>
      </p:sp>
      <p:pic>
        <p:nvPicPr>
          <p:cNvPr descr="preencoded.png" id="291" name="Google Shape;291;p20"/>
          <p:cNvPicPr preferRelativeResize="0"/>
          <p:nvPr/>
        </p:nvPicPr>
        <p:blipFill rotWithShape="1">
          <a:blip r:embed="rId3">
            <a:alphaModFix/>
          </a:blip>
          <a:srcRect b="0" l="0" r="0" t="0"/>
          <a:stretch/>
        </p:blipFill>
        <p:spPr>
          <a:xfrm>
            <a:off x="0" y="0"/>
            <a:ext cx="3657600" cy="8229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1"/>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1"/>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21"/>
          <p:cNvSpPr/>
          <p:nvPr/>
        </p:nvSpPr>
        <p:spPr>
          <a:xfrm>
            <a:off x="4490801" y="750575"/>
            <a:ext cx="97509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Individual Databases </a:t>
            </a:r>
            <a:endParaRPr sz="4374">
              <a:solidFill>
                <a:schemeClr val="dk1"/>
              </a:solidFill>
              <a:latin typeface="Calibri"/>
              <a:ea typeface="Calibri"/>
              <a:cs typeface="Calibri"/>
              <a:sym typeface="Calibri"/>
            </a:endParaRPr>
          </a:p>
        </p:txBody>
      </p:sp>
      <p:pic>
        <p:nvPicPr>
          <p:cNvPr descr="preencoded.png" id="300" name="Google Shape;300;p21"/>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301" name="Google Shape;301;p21"/>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21"/>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rgbClr val="376092"/>
              </a:buClr>
              <a:buSzPts val="2800"/>
              <a:buFont typeface="Arial"/>
              <a:buChar char="•"/>
            </a:pPr>
            <a:r>
              <a:rPr lang="en-US" sz="2800">
                <a:solidFill>
                  <a:schemeClr val="dk1"/>
                </a:solidFill>
                <a:latin typeface="Inter"/>
                <a:ea typeface="Inter"/>
                <a:cs typeface="Inter"/>
                <a:sym typeface="Inter"/>
              </a:rPr>
              <a:t>Also called a </a:t>
            </a:r>
            <a:r>
              <a:rPr b="1" lang="en-US" sz="2800">
                <a:solidFill>
                  <a:srgbClr val="C00000"/>
                </a:solidFill>
                <a:latin typeface="Inter"/>
                <a:ea typeface="Inter"/>
                <a:cs typeface="Inter"/>
                <a:sym typeface="Inter"/>
              </a:rPr>
              <a:t>microcomputer database</a:t>
            </a:r>
            <a:endParaRPr b="1" sz="2800">
              <a:solidFill>
                <a:srgbClr val="C00000"/>
              </a:solidFill>
              <a:latin typeface="Inter"/>
              <a:ea typeface="Inter"/>
              <a:cs typeface="Inter"/>
              <a:sym typeface="Inter"/>
            </a:endParaRPr>
          </a:p>
          <a:p>
            <a:pPr indent="-411480" lvl="0" marL="411480" marR="0" rtl="0" algn="l">
              <a:spcBef>
                <a:spcPts val="560"/>
              </a:spcBef>
              <a:spcAft>
                <a:spcPts val="0"/>
              </a:spcAft>
              <a:buClr>
                <a:srgbClr val="376092"/>
              </a:buClr>
              <a:buSzPts val="2800"/>
              <a:buFont typeface="Arial"/>
              <a:buChar char="•"/>
            </a:pPr>
            <a:r>
              <a:rPr lang="en-US" sz="2800">
                <a:solidFill>
                  <a:schemeClr val="dk1"/>
                </a:solidFill>
                <a:latin typeface="Inter"/>
                <a:ea typeface="Inter"/>
                <a:cs typeface="Inter"/>
                <a:sym typeface="Inter"/>
              </a:rPr>
              <a:t>Integrated file collection for one person usually under the person’s direct control</a:t>
            </a:r>
            <a:endParaRPr sz="2800">
              <a:solidFill>
                <a:schemeClr val="dk1"/>
              </a:solidFill>
              <a:latin typeface="Inter"/>
              <a:ea typeface="Inter"/>
              <a:cs typeface="Inter"/>
              <a:sym typeface="Inter"/>
            </a:endParaRPr>
          </a:p>
          <a:p>
            <a:pPr indent="-411480" lvl="0" marL="411480" marR="0" rtl="0" algn="l">
              <a:spcBef>
                <a:spcPts val="560"/>
              </a:spcBef>
              <a:spcAft>
                <a:spcPts val="0"/>
              </a:spcAft>
              <a:buClr>
                <a:srgbClr val="376092"/>
              </a:buClr>
              <a:buSzPts val="2800"/>
              <a:buFont typeface="Arial"/>
              <a:buChar char="•"/>
            </a:pPr>
            <a:r>
              <a:rPr lang="en-US" sz="2800">
                <a:solidFill>
                  <a:schemeClr val="dk1"/>
                </a:solidFill>
                <a:latin typeface="Inter"/>
                <a:ea typeface="Inter"/>
                <a:cs typeface="Inter"/>
                <a:sym typeface="Inter"/>
              </a:rPr>
              <a:t>Generally stored on the user’s hard-disk drive or on a LAN file server</a:t>
            </a:r>
            <a:endParaRPr sz="2800">
              <a:solidFill>
                <a:schemeClr val="dk1"/>
              </a:solidFill>
              <a:latin typeface="Inter"/>
              <a:ea typeface="Inter"/>
              <a:cs typeface="Inter"/>
              <a:sym typeface="Inter"/>
            </a:endParaRPr>
          </a:p>
        </p:txBody>
      </p:sp>
      <p:pic>
        <p:nvPicPr>
          <p:cNvPr id="303" name="Google Shape;303;p21"/>
          <p:cNvPicPr preferRelativeResize="0"/>
          <p:nvPr/>
        </p:nvPicPr>
        <p:blipFill rotWithShape="1">
          <a:blip r:embed="rId4">
            <a:alphaModFix/>
          </a:blip>
          <a:srcRect b="0" l="0" r="0" t="0"/>
          <a:stretch/>
        </p:blipFill>
        <p:spPr>
          <a:xfrm>
            <a:off x="5073992" y="4741579"/>
            <a:ext cx="7524750" cy="2501266"/>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2"/>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0" name="Google Shape;310;p22"/>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22"/>
          <p:cNvSpPr/>
          <p:nvPr/>
        </p:nvSpPr>
        <p:spPr>
          <a:xfrm>
            <a:off x="4490801" y="750575"/>
            <a:ext cx="96477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Company or Shared Databases </a:t>
            </a:r>
            <a:endParaRPr sz="4374">
              <a:solidFill>
                <a:schemeClr val="dk1"/>
              </a:solidFill>
              <a:latin typeface="Calibri"/>
              <a:ea typeface="Calibri"/>
              <a:cs typeface="Calibri"/>
              <a:sym typeface="Calibri"/>
            </a:endParaRPr>
          </a:p>
        </p:txBody>
      </p:sp>
      <p:pic>
        <p:nvPicPr>
          <p:cNvPr descr="preencoded.png" id="312" name="Google Shape;312;p22"/>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313" name="Google Shape;313;p22"/>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22"/>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rgbClr val="376092"/>
              </a:buClr>
              <a:buSzPts val="2800"/>
              <a:buFont typeface="Arial"/>
              <a:buChar char="•"/>
            </a:pPr>
            <a:r>
              <a:rPr lang="en-US" sz="2800">
                <a:solidFill>
                  <a:schemeClr val="dk1"/>
                </a:solidFill>
                <a:latin typeface="Inter"/>
                <a:ea typeface="Inter"/>
                <a:cs typeface="Inter"/>
                <a:sym typeface="Inter"/>
              </a:rPr>
              <a:t>Usually stored on a </a:t>
            </a:r>
            <a:r>
              <a:rPr lang="en-US" sz="2800">
                <a:solidFill>
                  <a:srgbClr val="C00000"/>
                </a:solidFill>
                <a:latin typeface="Inter"/>
                <a:ea typeface="Inter"/>
                <a:cs typeface="Inter"/>
                <a:sym typeface="Inter"/>
              </a:rPr>
              <a:t>central database server </a:t>
            </a:r>
            <a:r>
              <a:rPr lang="en-US" sz="2800">
                <a:solidFill>
                  <a:schemeClr val="dk1"/>
                </a:solidFill>
                <a:latin typeface="Inter"/>
                <a:ea typeface="Inter"/>
                <a:cs typeface="Inter"/>
                <a:sym typeface="Inter"/>
              </a:rPr>
              <a:t>and managed by a </a:t>
            </a:r>
            <a:r>
              <a:rPr lang="en-US" sz="2800">
                <a:solidFill>
                  <a:srgbClr val="C00000"/>
                </a:solidFill>
                <a:latin typeface="Inter"/>
                <a:ea typeface="Inter"/>
                <a:cs typeface="Inter"/>
                <a:sym typeface="Inter"/>
              </a:rPr>
              <a:t>database administrator</a:t>
            </a:r>
            <a:endParaRPr sz="2800">
              <a:solidFill>
                <a:srgbClr val="C00000"/>
              </a:solidFill>
              <a:latin typeface="Inter"/>
              <a:ea typeface="Inter"/>
              <a:cs typeface="Inter"/>
              <a:sym typeface="Inter"/>
            </a:endParaRPr>
          </a:p>
          <a:p>
            <a:pPr indent="-411480" lvl="0" marL="411480" marR="0" rtl="0" algn="l">
              <a:spcBef>
                <a:spcPts val="560"/>
              </a:spcBef>
              <a:spcAft>
                <a:spcPts val="0"/>
              </a:spcAft>
              <a:buClr>
                <a:srgbClr val="376092"/>
              </a:buClr>
              <a:buSzPts val="2800"/>
              <a:buFont typeface="Arial"/>
              <a:buChar char="•"/>
            </a:pPr>
            <a:r>
              <a:rPr lang="en-US" sz="2800">
                <a:solidFill>
                  <a:schemeClr val="dk1"/>
                </a:solidFill>
                <a:latin typeface="Inter"/>
                <a:ea typeface="Inter"/>
                <a:cs typeface="Inter"/>
                <a:sym typeface="Inter"/>
              </a:rPr>
              <a:t>Users throughout a company can access the database through the </a:t>
            </a:r>
            <a:r>
              <a:rPr lang="en-US" sz="2800">
                <a:solidFill>
                  <a:srgbClr val="C00000"/>
                </a:solidFill>
                <a:latin typeface="Inter"/>
                <a:ea typeface="Inter"/>
                <a:cs typeface="Inter"/>
                <a:sym typeface="Inter"/>
              </a:rPr>
              <a:t>company’s networks</a:t>
            </a:r>
            <a:endParaRPr sz="2800">
              <a:solidFill>
                <a:srgbClr val="C00000"/>
              </a:solidFill>
              <a:latin typeface="Inter"/>
              <a:ea typeface="Inter"/>
              <a:cs typeface="Inter"/>
              <a:sym typeface="Inter"/>
            </a:endParaRPr>
          </a:p>
        </p:txBody>
      </p:sp>
      <p:pic>
        <p:nvPicPr>
          <p:cNvPr id="315" name="Google Shape;315;p22"/>
          <p:cNvPicPr preferRelativeResize="0"/>
          <p:nvPr/>
        </p:nvPicPr>
        <p:blipFill rotWithShape="1">
          <a:blip r:embed="rId4">
            <a:alphaModFix/>
          </a:blip>
          <a:srcRect b="0" l="0" r="0" t="0"/>
          <a:stretch/>
        </p:blipFill>
        <p:spPr>
          <a:xfrm>
            <a:off x="6250124" y="4330872"/>
            <a:ext cx="5890282" cy="317613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3"/>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23"/>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23"/>
          <p:cNvSpPr/>
          <p:nvPr/>
        </p:nvSpPr>
        <p:spPr>
          <a:xfrm>
            <a:off x="4490801" y="750575"/>
            <a:ext cx="95787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Distributed Databases </a:t>
            </a:r>
            <a:endParaRPr sz="4374">
              <a:solidFill>
                <a:schemeClr val="dk1"/>
              </a:solidFill>
              <a:latin typeface="Calibri"/>
              <a:ea typeface="Calibri"/>
              <a:cs typeface="Calibri"/>
              <a:sym typeface="Calibri"/>
            </a:endParaRPr>
          </a:p>
        </p:txBody>
      </p:sp>
      <p:pic>
        <p:nvPicPr>
          <p:cNvPr descr="preencoded.png" id="324" name="Google Shape;324;p23"/>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325" name="Google Shape;325;p23"/>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23"/>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chemeClr val="dk1"/>
              </a:buClr>
              <a:buSzPts val="2800"/>
              <a:buFont typeface="Arial"/>
              <a:buChar char="•"/>
            </a:pPr>
            <a:r>
              <a:rPr lang="en-US" sz="2800">
                <a:solidFill>
                  <a:schemeClr val="dk1"/>
                </a:solidFill>
                <a:latin typeface="Inter"/>
                <a:ea typeface="Inter"/>
                <a:cs typeface="Inter"/>
                <a:sym typeface="Inter"/>
              </a:rPr>
              <a:t>Database is </a:t>
            </a:r>
            <a:r>
              <a:rPr lang="en-US" sz="2800">
                <a:solidFill>
                  <a:srgbClr val="C00000"/>
                </a:solidFill>
                <a:latin typeface="Inter"/>
                <a:ea typeface="Inter"/>
                <a:cs typeface="Inter"/>
                <a:sym typeface="Inter"/>
              </a:rPr>
              <a:t>located in a place </a:t>
            </a:r>
            <a:r>
              <a:rPr lang="en-US" sz="2800">
                <a:solidFill>
                  <a:schemeClr val="dk1"/>
                </a:solidFill>
                <a:latin typeface="Inter"/>
                <a:ea typeface="Inter"/>
                <a:cs typeface="Inter"/>
                <a:sym typeface="Inter"/>
              </a:rPr>
              <a:t>or </a:t>
            </a:r>
            <a:r>
              <a:rPr lang="en-US" sz="2800">
                <a:solidFill>
                  <a:srgbClr val="C00000"/>
                </a:solidFill>
                <a:latin typeface="Inter"/>
                <a:ea typeface="Inter"/>
                <a:cs typeface="Inter"/>
                <a:sym typeface="Inter"/>
              </a:rPr>
              <a:t>places other than where users are located</a:t>
            </a:r>
            <a:endParaRPr sz="2800">
              <a:solidFill>
                <a:srgbClr val="C00000"/>
              </a:solidFill>
              <a:latin typeface="Inter"/>
              <a:ea typeface="Inter"/>
              <a:cs typeface="Inter"/>
              <a:sym typeface="Inter"/>
            </a:endParaRPr>
          </a:p>
          <a:p>
            <a:pPr indent="-411480" lvl="0" marL="411480" marR="0" rtl="0" algn="l">
              <a:spcBef>
                <a:spcPts val="560"/>
              </a:spcBef>
              <a:spcAft>
                <a:spcPts val="0"/>
              </a:spcAft>
              <a:buClr>
                <a:schemeClr val="dk1"/>
              </a:buClr>
              <a:buSzPts val="2800"/>
              <a:buFont typeface="Arial"/>
              <a:buChar char="•"/>
            </a:pPr>
            <a:r>
              <a:rPr lang="en-US" sz="2800">
                <a:solidFill>
                  <a:schemeClr val="dk1"/>
                </a:solidFill>
                <a:latin typeface="Inter"/>
                <a:ea typeface="Inter"/>
                <a:cs typeface="Inter"/>
                <a:sym typeface="Inter"/>
              </a:rPr>
              <a:t>Typically, database servers on a client/server network provide the link </a:t>
            </a:r>
            <a:r>
              <a:rPr lang="en-US" sz="2800">
                <a:solidFill>
                  <a:srgbClr val="C00000"/>
                </a:solidFill>
                <a:latin typeface="Inter"/>
                <a:ea typeface="Inter"/>
                <a:cs typeface="Inter"/>
                <a:sym typeface="Inter"/>
              </a:rPr>
              <a:t>between users and the distant data</a:t>
            </a:r>
            <a:endParaRPr sz="2800">
              <a:solidFill>
                <a:srgbClr val="C00000"/>
              </a:solidFill>
              <a:latin typeface="Inter"/>
              <a:ea typeface="Inter"/>
              <a:cs typeface="Inter"/>
              <a:sym typeface="Inter"/>
            </a:endParaRPr>
          </a:p>
        </p:txBody>
      </p:sp>
      <p:pic>
        <p:nvPicPr>
          <p:cNvPr id="327" name="Google Shape;327;p23"/>
          <p:cNvPicPr preferRelativeResize="0"/>
          <p:nvPr/>
        </p:nvPicPr>
        <p:blipFill rotWithShape="1">
          <a:blip r:embed="rId4">
            <a:alphaModFix/>
          </a:blip>
          <a:srcRect b="0" l="0" r="0" t="0"/>
          <a:stretch/>
        </p:blipFill>
        <p:spPr>
          <a:xfrm>
            <a:off x="6122025" y="4347824"/>
            <a:ext cx="5778176" cy="36330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24"/>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24"/>
          <p:cNvSpPr/>
          <p:nvPr/>
        </p:nvSpPr>
        <p:spPr>
          <a:xfrm>
            <a:off x="4490801" y="750575"/>
            <a:ext cx="96993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Commercial Databases </a:t>
            </a:r>
            <a:endParaRPr sz="4374">
              <a:solidFill>
                <a:schemeClr val="dk1"/>
              </a:solidFill>
              <a:latin typeface="Calibri"/>
              <a:ea typeface="Calibri"/>
              <a:cs typeface="Calibri"/>
              <a:sym typeface="Calibri"/>
            </a:endParaRPr>
          </a:p>
        </p:txBody>
      </p:sp>
      <p:pic>
        <p:nvPicPr>
          <p:cNvPr descr="preencoded.png" id="336" name="Google Shape;336;p24"/>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337" name="Google Shape;337;p24"/>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24"/>
          <p:cNvSpPr txBox="1"/>
          <p:nvPr/>
        </p:nvSpPr>
        <p:spPr>
          <a:xfrm>
            <a:off x="4540562" y="1591698"/>
            <a:ext cx="9208800" cy="4526100"/>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chemeClr val="dk1"/>
              </a:buClr>
              <a:buSzPts val="2400"/>
              <a:buFont typeface="Arial"/>
              <a:buChar char="•"/>
            </a:pPr>
            <a:r>
              <a:rPr lang="en-US" sz="2400">
                <a:solidFill>
                  <a:schemeClr val="dk1"/>
                </a:solidFill>
                <a:latin typeface="Inter"/>
                <a:ea typeface="Inter"/>
                <a:cs typeface="Inter"/>
                <a:sym typeface="Inter"/>
              </a:rPr>
              <a:t>Enormous database developed by an organization to </a:t>
            </a:r>
            <a:br>
              <a:rPr lang="en-US" sz="2400">
                <a:solidFill>
                  <a:schemeClr val="dk1"/>
                </a:solidFill>
                <a:latin typeface="Inter"/>
                <a:ea typeface="Inter"/>
                <a:cs typeface="Inter"/>
                <a:sym typeface="Inter"/>
              </a:rPr>
            </a:br>
            <a:r>
              <a:rPr lang="en-US" sz="2400">
                <a:solidFill>
                  <a:schemeClr val="dk1"/>
                </a:solidFill>
                <a:latin typeface="Inter"/>
                <a:ea typeface="Inter"/>
                <a:cs typeface="Inter"/>
                <a:sym typeface="Inter"/>
              </a:rPr>
              <a:t>cover particular subjects</a:t>
            </a:r>
            <a:endParaRPr sz="2400">
              <a:solidFill>
                <a:schemeClr val="dk1"/>
              </a:solidFill>
              <a:latin typeface="Inter"/>
              <a:ea typeface="Inter"/>
              <a:cs typeface="Inter"/>
              <a:sym typeface="Inter"/>
            </a:endParaRPr>
          </a:p>
          <a:p>
            <a:pPr indent="-411480" lvl="0" marL="411480" marR="0" rtl="0" algn="l">
              <a:spcBef>
                <a:spcPts val="480"/>
              </a:spcBef>
              <a:spcAft>
                <a:spcPts val="0"/>
              </a:spcAft>
              <a:buClr>
                <a:schemeClr val="dk1"/>
              </a:buClr>
              <a:buSzPts val="2400"/>
              <a:buFont typeface="Arial"/>
              <a:buChar char="•"/>
            </a:pPr>
            <a:r>
              <a:rPr lang="en-US" sz="2400">
                <a:solidFill>
                  <a:schemeClr val="dk1"/>
                </a:solidFill>
                <a:latin typeface="Inter"/>
                <a:ea typeface="Inter"/>
                <a:cs typeface="Inter"/>
                <a:sym typeface="Inter"/>
              </a:rPr>
              <a:t>Access is offered to the public or selected individuals for a fee</a:t>
            </a:r>
            <a:endParaRPr sz="2400">
              <a:solidFill>
                <a:schemeClr val="dk1"/>
              </a:solidFill>
              <a:latin typeface="Inter"/>
              <a:ea typeface="Inter"/>
              <a:cs typeface="Inter"/>
              <a:sym typeface="Inter"/>
            </a:endParaRPr>
          </a:p>
          <a:p>
            <a:pPr indent="-411480" lvl="0" marL="411480" marR="0" rtl="0" algn="l">
              <a:spcBef>
                <a:spcPts val="480"/>
              </a:spcBef>
              <a:spcAft>
                <a:spcPts val="0"/>
              </a:spcAft>
              <a:buClr>
                <a:schemeClr val="dk1"/>
              </a:buClr>
              <a:buSzPts val="2400"/>
              <a:buFont typeface="Arial"/>
              <a:buChar char="•"/>
            </a:pPr>
            <a:r>
              <a:rPr lang="en-US" sz="2400">
                <a:solidFill>
                  <a:schemeClr val="dk1"/>
                </a:solidFill>
                <a:latin typeface="Inter"/>
                <a:ea typeface="Inter"/>
                <a:cs typeface="Inter"/>
                <a:sym typeface="Inter"/>
              </a:rPr>
              <a:t>Most designed for </a:t>
            </a:r>
            <a:endParaRPr/>
          </a:p>
          <a:p>
            <a:pPr indent="-411480" lvl="0" marL="411480" marR="0" rtl="0" algn="l">
              <a:spcBef>
                <a:spcPts val="480"/>
              </a:spcBef>
              <a:spcAft>
                <a:spcPts val="0"/>
              </a:spcAft>
              <a:buClr>
                <a:schemeClr val="dk1"/>
              </a:buClr>
              <a:buSzPts val="2400"/>
              <a:buFont typeface="Arial"/>
              <a:buChar char="•"/>
            </a:pPr>
            <a:r>
              <a:rPr lang="en-US" sz="2400">
                <a:solidFill>
                  <a:schemeClr val="dk1"/>
                </a:solidFill>
                <a:latin typeface="Inter"/>
                <a:ea typeface="Inter"/>
                <a:cs typeface="Inter"/>
                <a:sym typeface="Inter"/>
              </a:rPr>
              <a:t>organizational and individual use</a:t>
            </a:r>
            <a:endParaRPr sz="2400">
              <a:solidFill>
                <a:schemeClr val="dk1"/>
              </a:solidFill>
              <a:latin typeface="Inter"/>
              <a:ea typeface="Inter"/>
              <a:cs typeface="Inter"/>
              <a:sym typeface="Inter"/>
            </a:endParaRPr>
          </a:p>
          <a:p>
            <a:pPr indent="-411480" lvl="0" marL="411480" marR="0" rtl="0" algn="l">
              <a:spcBef>
                <a:spcPts val="480"/>
              </a:spcBef>
              <a:spcAft>
                <a:spcPts val="0"/>
              </a:spcAft>
              <a:buClr>
                <a:schemeClr val="dk1"/>
              </a:buClr>
              <a:buSzPts val="2400"/>
              <a:buFont typeface="Arial"/>
              <a:buChar char="•"/>
            </a:pPr>
            <a:r>
              <a:rPr lang="en-US" sz="2400">
                <a:solidFill>
                  <a:schemeClr val="dk1"/>
                </a:solidFill>
                <a:latin typeface="Inter"/>
                <a:ea typeface="Inter"/>
                <a:cs typeface="Inter"/>
                <a:sym typeface="Inter"/>
              </a:rPr>
              <a:t>Also referred to as </a:t>
            </a:r>
            <a:r>
              <a:rPr b="1" lang="en-US" sz="2400">
                <a:solidFill>
                  <a:srgbClr val="C00000"/>
                </a:solidFill>
                <a:latin typeface="Inter"/>
                <a:ea typeface="Inter"/>
                <a:cs typeface="Inter"/>
                <a:sym typeface="Inter"/>
              </a:rPr>
              <a:t>information utilities</a:t>
            </a:r>
            <a:r>
              <a:rPr b="1" lang="en-US" sz="2400">
                <a:solidFill>
                  <a:schemeClr val="accent1"/>
                </a:solidFill>
                <a:latin typeface="Inter"/>
                <a:ea typeface="Inter"/>
                <a:cs typeface="Inter"/>
                <a:sym typeface="Inter"/>
              </a:rPr>
              <a:t> </a:t>
            </a:r>
            <a:r>
              <a:rPr lang="en-US" sz="2400">
                <a:solidFill>
                  <a:schemeClr val="dk1"/>
                </a:solidFill>
                <a:latin typeface="Inter"/>
                <a:ea typeface="Inter"/>
                <a:cs typeface="Inter"/>
                <a:sym typeface="Inter"/>
              </a:rPr>
              <a:t>or </a:t>
            </a:r>
            <a:r>
              <a:rPr b="1" lang="en-US" sz="2400">
                <a:solidFill>
                  <a:srgbClr val="C00000"/>
                </a:solidFill>
                <a:latin typeface="Inter"/>
                <a:ea typeface="Inter"/>
                <a:cs typeface="Inter"/>
                <a:sym typeface="Inter"/>
              </a:rPr>
              <a:t>data banks</a:t>
            </a:r>
            <a:endParaRPr b="1" sz="2400">
              <a:solidFill>
                <a:srgbClr val="C00000"/>
              </a:solidFill>
              <a:latin typeface="Inter"/>
              <a:ea typeface="Inter"/>
              <a:cs typeface="Inter"/>
              <a:sym typeface="Inter"/>
            </a:endParaRPr>
          </a:p>
          <a:p>
            <a:pPr indent="-259080" lvl="0" marL="411480" marR="0" rtl="0" algn="l">
              <a:spcBef>
                <a:spcPts val="480"/>
              </a:spcBef>
              <a:spcAft>
                <a:spcPts val="0"/>
              </a:spcAft>
              <a:buClr>
                <a:schemeClr val="dk1"/>
              </a:buClr>
              <a:buSzPts val="2400"/>
              <a:buFont typeface="Arial"/>
              <a:buNone/>
            </a:pPr>
            <a:r>
              <a:t/>
            </a:r>
            <a:endParaRPr sz="2400">
              <a:solidFill>
                <a:srgbClr val="C00000"/>
              </a:solidFill>
              <a:latin typeface="Inter"/>
              <a:ea typeface="Inter"/>
              <a:cs typeface="Inter"/>
              <a:sym typeface="Inter"/>
            </a:endParaRPr>
          </a:p>
        </p:txBody>
      </p:sp>
      <p:pic>
        <p:nvPicPr>
          <p:cNvPr descr="C:\Users\Zouharis\Documents\Laurie\McGraw Hill Computing Essentials 2013\CE_2013_ArtFiles\ole16821_ch12\ole16821_1213.jpg" id="339" name="Google Shape;339;p24"/>
          <p:cNvPicPr preferRelativeResize="0"/>
          <p:nvPr/>
        </p:nvPicPr>
        <p:blipFill rotWithShape="1">
          <a:blip r:embed="rId4">
            <a:alphaModFix/>
          </a:blip>
          <a:srcRect b="0" l="0" r="0" t="0"/>
          <a:stretch/>
        </p:blipFill>
        <p:spPr>
          <a:xfrm>
            <a:off x="6198722" y="4627759"/>
            <a:ext cx="5576962" cy="3431357"/>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705"/>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25"/>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25"/>
          <p:cNvSpPr/>
          <p:nvPr/>
        </p:nvSpPr>
        <p:spPr>
          <a:xfrm>
            <a:off x="4490801" y="750575"/>
            <a:ext cx="92088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Database Uses and Issues </a:t>
            </a:r>
            <a:endParaRPr sz="4374">
              <a:solidFill>
                <a:schemeClr val="dk1"/>
              </a:solidFill>
              <a:latin typeface="Calibri"/>
              <a:ea typeface="Calibri"/>
              <a:cs typeface="Calibri"/>
              <a:sym typeface="Calibri"/>
            </a:endParaRPr>
          </a:p>
        </p:txBody>
      </p:sp>
      <p:pic>
        <p:nvPicPr>
          <p:cNvPr descr="preencoded.png" id="348" name="Google Shape;348;p25"/>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349" name="Google Shape;349;p25"/>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25"/>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rgbClr val="376092"/>
              </a:buClr>
              <a:buSzPts val="3200"/>
              <a:buFont typeface="Arial"/>
              <a:buChar char="•"/>
            </a:pPr>
            <a:r>
              <a:rPr lang="en-US" sz="3200">
                <a:solidFill>
                  <a:schemeClr val="dk1"/>
                </a:solidFill>
                <a:latin typeface="Inter"/>
                <a:ea typeface="Inter"/>
                <a:cs typeface="Inter"/>
                <a:sym typeface="Inter"/>
              </a:rPr>
              <a:t>Strategic uses</a:t>
            </a:r>
            <a:endParaRPr sz="3200">
              <a:solidFill>
                <a:schemeClr val="dk1"/>
              </a:solidFill>
              <a:latin typeface="Inter"/>
              <a:ea typeface="Inter"/>
              <a:cs typeface="Inter"/>
              <a:sym typeface="Inter"/>
            </a:endParaRPr>
          </a:p>
          <a:p>
            <a:pPr indent="-457199" lvl="1" marL="1005839" marR="0" rtl="0" algn="l">
              <a:spcBef>
                <a:spcPts val="560"/>
              </a:spcBef>
              <a:spcAft>
                <a:spcPts val="0"/>
              </a:spcAft>
              <a:buClr>
                <a:schemeClr val="dk1"/>
              </a:buClr>
              <a:buSzPts val="1600"/>
              <a:buFont typeface="Noto Sans Symbols"/>
              <a:buChar char="❑"/>
            </a:pPr>
            <a:r>
              <a:rPr b="0" i="0" lang="en-US" sz="2800" u="none" cap="none" strike="noStrike">
                <a:solidFill>
                  <a:schemeClr val="dk1"/>
                </a:solidFill>
                <a:latin typeface="Inter"/>
                <a:ea typeface="Inter"/>
                <a:cs typeface="Inter"/>
                <a:sym typeface="Inter"/>
              </a:rPr>
              <a:t>Special type of database</a:t>
            </a:r>
            <a:br>
              <a:rPr b="0" i="0" lang="en-US" sz="2800" u="none" cap="none" strike="noStrike">
                <a:solidFill>
                  <a:schemeClr val="dk1"/>
                </a:solidFill>
                <a:latin typeface="Inter"/>
                <a:ea typeface="Inter"/>
                <a:cs typeface="Inter"/>
                <a:sym typeface="Inter"/>
              </a:rPr>
            </a:br>
            <a:r>
              <a:rPr b="0" i="0" lang="en-US" sz="2800" u="none" cap="none" strike="noStrike">
                <a:solidFill>
                  <a:schemeClr val="dk1"/>
                </a:solidFill>
                <a:latin typeface="Inter"/>
                <a:ea typeface="Inter"/>
                <a:cs typeface="Inter"/>
                <a:sym typeface="Inter"/>
              </a:rPr>
              <a:t>called </a:t>
            </a:r>
            <a:r>
              <a:rPr b="0" i="0" lang="en-US" sz="2800" u="none" cap="none" strike="noStrike">
                <a:solidFill>
                  <a:schemeClr val="accent1"/>
                </a:solidFill>
                <a:latin typeface="Inter"/>
                <a:ea typeface="Inter"/>
                <a:cs typeface="Inter"/>
                <a:sym typeface="Inter"/>
              </a:rPr>
              <a:t>data warehouse</a:t>
            </a:r>
            <a:endParaRPr b="0" i="0" sz="2800" u="none" cap="none" strike="noStrike">
              <a:solidFill>
                <a:schemeClr val="dk1"/>
              </a:solidFill>
              <a:latin typeface="Inter"/>
              <a:ea typeface="Inter"/>
              <a:cs typeface="Inter"/>
              <a:sym typeface="Inter"/>
            </a:endParaRPr>
          </a:p>
          <a:p>
            <a:pPr indent="-457199" lvl="1" marL="1005839" marR="0" rtl="0" algn="l">
              <a:spcBef>
                <a:spcPts val="560"/>
              </a:spcBef>
              <a:spcAft>
                <a:spcPts val="0"/>
              </a:spcAft>
              <a:buClr>
                <a:schemeClr val="accent1"/>
              </a:buClr>
              <a:buSzPts val="1600"/>
              <a:buFont typeface="Noto Sans Symbols"/>
              <a:buChar char="❑"/>
            </a:pPr>
            <a:r>
              <a:rPr b="0" i="0" lang="en-US" sz="2800" u="none" cap="none" strike="noStrike">
                <a:solidFill>
                  <a:schemeClr val="accent1"/>
                </a:solidFill>
                <a:latin typeface="Inter"/>
                <a:ea typeface="Inter"/>
                <a:cs typeface="Inter"/>
                <a:sym typeface="Inter"/>
              </a:rPr>
              <a:t>Data mining </a:t>
            </a:r>
            <a:r>
              <a:rPr b="0" i="0" lang="en-US" sz="2800" u="none" cap="none" strike="noStrike">
                <a:solidFill>
                  <a:schemeClr val="dk1"/>
                </a:solidFill>
                <a:latin typeface="Inter"/>
                <a:ea typeface="Inter"/>
                <a:cs typeface="Inter"/>
                <a:sym typeface="Inter"/>
              </a:rPr>
              <a:t>is used to</a:t>
            </a:r>
            <a:br>
              <a:rPr b="0" i="0" lang="en-US" sz="2800" u="none" cap="none" strike="noStrike">
                <a:solidFill>
                  <a:schemeClr val="dk1"/>
                </a:solidFill>
                <a:latin typeface="Inter"/>
                <a:ea typeface="Inter"/>
                <a:cs typeface="Inter"/>
                <a:sym typeface="Inter"/>
              </a:rPr>
            </a:br>
            <a:r>
              <a:rPr b="0" i="0" lang="en-US" sz="2800" u="none" cap="none" strike="noStrike">
                <a:solidFill>
                  <a:schemeClr val="dk1"/>
                </a:solidFill>
                <a:latin typeface="Inter"/>
                <a:ea typeface="Inter"/>
                <a:cs typeface="Inter"/>
                <a:sym typeface="Inter"/>
              </a:rPr>
              <a:t>search databases for </a:t>
            </a:r>
            <a:br>
              <a:rPr b="0" i="0" lang="en-US" sz="2800" u="none" cap="none" strike="noStrike">
                <a:solidFill>
                  <a:schemeClr val="dk1"/>
                </a:solidFill>
                <a:latin typeface="Inter"/>
                <a:ea typeface="Inter"/>
                <a:cs typeface="Inter"/>
                <a:sym typeface="Inter"/>
              </a:rPr>
            </a:br>
            <a:r>
              <a:rPr b="0" i="0" lang="en-US" sz="2800" u="none" cap="none" strike="noStrike">
                <a:solidFill>
                  <a:schemeClr val="dk1"/>
                </a:solidFill>
                <a:latin typeface="Inter"/>
                <a:ea typeface="Inter"/>
                <a:cs typeface="Inter"/>
                <a:sym typeface="Inter"/>
              </a:rPr>
              <a:t>information and patterns</a:t>
            </a:r>
            <a:endParaRPr b="0" i="0" sz="2800" u="none" cap="none" strike="noStrike">
              <a:solidFill>
                <a:schemeClr val="dk1"/>
              </a:solidFill>
              <a:latin typeface="Inter"/>
              <a:ea typeface="Inter"/>
              <a:cs typeface="Inter"/>
              <a:sym typeface="Inter"/>
            </a:endParaRPr>
          </a:p>
          <a:p>
            <a:pPr indent="-411480" lvl="0" marL="411480" marR="0" rtl="0" algn="l">
              <a:spcBef>
                <a:spcPts val="640"/>
              </a:spcBef>
              <a:spcAft>
                <a:spcPts val="0"/>
              </a:spcAft>
              <a:buClr>
                <a:srgbClr val="376092"/>
              </a:buClr>
              <a:buSzPts val="3200"/>
              <a:buFont typeface="Arial"/>
              <a:buChar char="•"/>
            </a:pPr>
            <a:r>
              <a:rPr lang="en-US" sz="3200">
                <a:solidFill>
                  <a:schemeClr val="dk1"/>
                </a:solidFill>
                <a:latin typeface="Inter"/>
                <a:ea typeface="Inter"/>
                <a:cs typeface="Inter"/>
                <a:sym typeface="Inter"/>
              </a:rPr>
              <a:t>Security</a:t>
            </a:r>
            <a:endParaRPr sz="3200">
              <a:solidFill>
                <a:schemeClr val="dk1"/>
              </a:solidFill>
              <a:latin typeface="Inter"/>
              <a:ea typeface="Inter"/>
              <a:cs typeface="Inter"/>
              <a:sym typeface="Inter"/>
            </a:endParaRPr>
          </a:p>
          <a:p>
            <a:pPr indent="-457199" lvl="1" marL="1005839" marR="0" rtl="0" algn="l">
              <a:spcBef>
                <a:spcPts val="560"/>
              </a:spcBef>
              <a:spcAft>
                <a:spcPts val="0"/>
              </a:spcAft>
              <a:buClr>
                <a:schemeClr val="dk1"/>
              </a:buClr>
              <a:buSzPts val="1600"/>
              <a:buFont typeface="Noto Sans Symbols"/>
              <a:buChar char="❑"/>
            </a:pPr>
            <a:r>
              <a:rPr b="0" i="0" lang="en-US" sz="2800" u="none" cap="none" strike="noStrike">
                <a:solidFill>
                  <a:schemeClr val="dk1"/>
                </a:solidFill>
                <a:latin typeface="Inter"/>
                <a:ea typeface="Inter"/>
                <a:cs typeface="Inter"/>
                <a:sym typeface="Inter"/>
              </a:rPr>
              <a:t>Databases are valuable</a:t>
            </a:r>
            <a:endParaRPr b="0" i="0" sz="2800" u="none" cap="none" strike="noStrike">
              <a:solidFill>
                <a:schemeClr val="dk1"/>
              </a:solidFill>
              <a:latin typeface="Inter"/>
              <a:ea typeface="Inter"/>
              <a:cs typeface="Inter"/>
              <a:sym typeface="Inter"/>
            </a:endParaRPr>
          </a:p>
          <a:p>
            <a:pPr indent="-457199" lvl="1" marL="1005839" marR="0" rtl="0" algn="l">
              <a:spcBef>
                <a:spcPts val="560"/>
              </a:spcBef>
              <a:spcAft>
                <a:spcPts val="0"/>
              </a:spcAft>
              <a:buClr>
                <a:schemeClr val="dk1"/>
              </a:buClr>
              <a:buSzPts val="1600"/>
              <a:buFont typeface="Noto Sans Symbols"/>
              <a:buChar char="❑"/>
            </a:pPr>
            <a:r>
              <a:rPr b="0" i="0" lang="en-US" sz="2800" u="none" cap="none" strike="noStrike">
                <a:solidFill>
                  <a:schemeClr val="dk1"/>
                </a:solidFill>
                <a:latin typeface="Inter"/>
                <a:ea typeface="Inter"/>
                <a:cs typeface="Inter"/>
                <a:sym typeface="Inter"/>
              </a:rPr>
              <a:t>Protection necessary</a:t>
            </a:r>
            <a:endParaRPr b="0" i="0" sz="2400" u="none" cap="none" strike="noStrike">
              <a:solidFill>
                <a:srgbClr val="C00000"/>
              </a:solidFill>
              <a:latin typeface="Inter"/>
              <a:ea typeface="Inter"/>
              <a:cs typeface="Inter"/>
              <a:sym typeface="Inter"/>
            </a:endParaRPr>
          </a:p>
        </p:txBody>
      </p:sp>
      <p:pic>
        <p:nvPicPr>
          <p:cNvPr descr="C:\Users\Glen\Documents\McGraw-Hill\OLeary-CE2012\ART\ole16805_ch12\ole16805_1215.jpg" id="351" name="Google Shape;351;p25"/>
          <p:cNvPicPr preferRelativeResize="0"/>
          <p:nvPr/>
        </p:nvPicPr>
        <p:blipFill rotWithShape="1">
          <a:blip r:embed="rId4">
            <a:alphaModFix/>
          </a:blip>
          <a:srcRect b="0" l="0" r="0" t="0"/>
          <a:stretch/>
        </p:blipFill>
        <p:spPr>
          <a:xfrm>
            <a:off x="10155789" y="2042583"/>
            <a:ext cx="2558416" cy="4002404"/>
          </a:xfrm>
          <a:prstGeom prst="roundRect">
            <a:avLst>
              <a:gd fmla="val 16667" name="adj"/>
            </a:avLst>
          </a:prstGeom>
          <a:noFill/>
          <a:ln>
            <a:noFill/>
          </a:ln>
          <a:effectLst>
            <a:outerShdw blurRad="152400" kx="110000" rotWithShape="0" algn="tl" dir="900000" dist="12000" sy="98000" ky="200000">
              <a:srgbClr val="000000">
                <a:alpha val="29803"/>
              </a:srgbClr>
            </a:outerShdw>
          </a:effectLst>
        </p:spPr>
      </p:pic>
      <p:sp>
        <p:nvSpPr>
          <p:cNvPr id="352" name="Google Shape;352;p25"/>
          <p:cNvSpPr txBox="1"/>
          <p:nvPr/>
        </p:nvSpPr>
        <p:spPr>
          <a:xfrm>
            <a:off x="10138643" y="6077371"/>
            <a:ext cx="2651760" cy="775548"/>
          </a:xfrm>
          <a:prstGeom prst="rect">
            <a:avLst/>
          </a:prstGeom>
          <a:noFill/>
          <a:ln>
            <a:noFill/>
          </a:ln>
        </p:spPr>
        <p:txBody>
          <a:bodyPr anchorCtr="0" anchor="t" bIns="54825" lIns="109700" spcFirstLastPara="1" rIns="109700" wrap="square" tIns="54825">
            <a:spAutoFit/>
          </a:bodyPr>
          <a:lstStyle/>
          <a:p>
            <a:pPr indent="0" lvl="0" marL="0" marR="0" rtl="0" algn="ctr">
              <a:spcBef>
                <a:spcPts val="0"/>
              </a:spcBef>
              <a:spcAft>
                <a:spcPts val="0"/>
              </a:spcAft>
              <a:buNone/>
            </a:pPr>
            <a:r>
              <a:rPr lang="en-US" sz="2160">
                <a:solidFill>
                  <a:schemeClr val="accent1"/>
                </a:solidFill>
                <a:latin typeface="Inter"/>
                <a:ea typeface="Inter"/>
                <a:cs typeface="Inter"/>
                <a:sym typeface="Inter"/>
              </a:rPr>
              <a:t>Security: Electronic fingerprint scanner</a:t>
            </a:r>
            <a:endParaRPr sz="1679">
              <a:solidFill>
                <a:srgbClr val="000000"/>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26"/>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26"/>
          <p:cNvSpPr/>
          <p:nvPr/>
        </p:nvSpPr>
        <p:spPr>
          <a:xfrm>
            <a:off x="4490799" y="750570"/>
            <a:ext cx="513314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Careers in IT</a:t>
            </a:r>
            <a:endParaRPr sz="4374">
              <a:solidFill>
                <a:schemeClr val="dk1"/>
              </a:solidFill>
              <a:latin typeface="Calibri"/>
              <a:ea typeface="Calibri"/>
              <a:cs typeface="Calibri"/>
              <a:sym typeface="Calibri"/>
            </a:endParaRPr>
          </a:p>
        </p:txBody>
      </p:sp>
      <p:pic>
        <p:nvPicPr>
          <p:cNvPr descr="preencoded.png" id="361" name="Google Shape;361;p26"/>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362" name="Google Shape;362;p26"/>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26"/>
          <p:cNvSpPr txBox="1"/>
          <p:nvPr/>
        </p:nvSpPr>
        <p:spPr>
          <a:xfrm>
            <a:off x="4540562" y="1972698"/>
            <a:ext cx="9208891" cy="4525963"/>
          </a:xfrm>
          <a:prstGeom prst="rect">
            <a:avLst/>
          </a:prstGeom>
          <a:noFill/>
          <a:ln>
            <a:noFill/>
          </a:ln>
        </p:spPr>
        <p:txBody>
          <a:bodyPr anchorCtr="0" anchor="t" bIns="45700" lIns="91425" spcFirstLastPara="1" rIns="91425" wrap="square" tIns="45700">
            <a:noAutofit/>
          </a:bodyPr>
          <a:lstStyle/>
          <a:p>
            <a:pPr indent="-411480" lvl="0" marL="411480" marR="0" rtl="0" algn="l">
              <a:spcBef>
                <a:spcPts val="0"/>
              </a:spcBef>
              <a:spcAft>
                <a:spcPts val="0"/>
              </a:spcAft>
              <a:buClr>
                <a:schemeClr val="dk1"/>
              </a:buClr>
              <a:buSzPts val="3200"/>
              <a:buFont typeface="Arial"/>
              <a:buChar char="•"/>
            </a:pPr>
            <a:r>
              <a:rPr lang="en-US" sz="3200">
                <a:solidFill>
                  <a:schemeClr val="dk1"/>
                </a:solidFill>
                <a:latin typeface="Inter"/>
                <a:ea typeface="Inter"/>
                <a:cs typeface="Inter"/>
                <a:sym typeface="Inter"/>
              </a:rPr>
              <a:t>Database administrators </a:t>
            </a:r>
            <a:endParaRPr sz="3200">
              <a:solidFill>
                <a:schemeClr val="dk1"/>
              </a:solidFill>
              <a:latin typeface="Inter"/>
              <a:ea typeface="Inter"/>
              <a:cs typeface="Inter"/>
              <a:sym typeface="Inter"/>
            </a:endParaRPr>
          </a:p>
          <a:p>
            <a:pPr indent="-457199" lvl="1" marL="1005839" marR="0" rtl="0" algn="l">
              <a:spcBef>
                <a:spcPts val="560"/>
              </a:spcBef>
              <a:spcAft>
                <a:spcPts val="0"/>
              </a:spcAft>
              <a:buClr>
                <a:srgbClr val="570D15"/>
              </a:buClr>
              <a:buSzPts val="1600"/>
              <a:buFont typeface="Noto Sans Symbols"/>
              <a:buChar char="❑"/>
            </a:pPr>
            <a:r>
              <a:rPr b="0" i="0" lang="en-US" sz="2800" u="none" cap="none" strike="noStrike">
                <a:solidFill>
                  <a:schemeClr val="accent1"/>
                </a:solidFill>
                <a:latin typeface="Inter"/>
                <a:ea typeface="Inter"/>
                <a:cs typeface="Inter"/>
                <a:sym typeface="Inter"/>
              </a:rPr>
              <a:t>Determine the most efficient</a:t>
            </a:r>
            <a:br>
              <a:rPr b="0" i="0" lang="en-US" sz="2800" u="none" cap="none" strike="noStrike">
                <a:solidFill>
                  <a:schemeClr val="accent1"/>
                </a:solidFill>
                <a:latin typeface="Inter"/>
                <a:ea typeface="Inter"/>
                <a:cs typeface="Inter"/>
                <a:sym typeface="Inter"/>
              </a:rPr>
            </a:br>
            <a:r>
              <a:rPr b="0" i="0" lang="en-US" sz="2800" u="none" cap="none" strike="noStrike">
                <a:solidFill>
                  <a:schemeClr val="accent1"/>
                </a:solidFill>
                <a:latin typeface="Inter"/>
                <a:ea typeface="Inter"/>
                <a:cs typeface="Inter"/>
                <a:sym typeface="Inter"/>
              </a:rPr>
              <a:t>ways to organize and access</a:t>
            </a:r>
            <a:br>
              <a:rPr b="0" i="0" lang="en-US" sz="2800" u="none" cap="none" strike="noStrike">
                <a:solidFill>
                  <a:schemeClr val="accent1"/>
                </a:solidFill>
                <a:latin typeface="Inter"/>
                <a:ea typeface="Inter"/>
                <a:cs typeface="Inter"/>
                <a:sym typeface="Inter"/>
              </a:rPr>
            </a:br>
            <a:r>
              <a:rPr b="0" i="0" lang="en-US" sz="2800" u="none" cap="none" strike="noStrike">
                <a:solidFill>
                  <a:schemeClr val="accent1"/>
                </a:solidFill>
                <a:latin typeface="Inter"/>
                <a:ea typeface="Inter"/>
                <a:cs typeface="Inter"/>
                <a:sym typeface="Inter"/>
              </a:rPr>
              <a:t>a company’s data</a:t>
            </a:r>
            <a:endParaRPr b="0" i="0" sz="2800" u="none" cap="none" strike="noStrike">
              <a:solidFill>
                <a:schemeClr val="accent1"/>
              </a:solidFill>
              <a:latin typeface="Inter"/>
              <a:ea typeface="Inter"/>
              <a:cs typeface="Inter"/>
              <a:sym typeface="Inter"/>
            </a:endParaRPr>
          </a:p>
          <a:p>
            <a:pPr indent="-457199" lvl="1" marL="1005839" marR="0" rtl="0" algn="l">
              <a:spcBef>
                <a:spcPts val="560"/>
              </a:spcBef>
              <a:spcAft>
                <a:spcPts val="0"/>
              </a:spcAft>
              <a:buClr>
                <a:srgbClr val="570D15"/>
              </a:buClr>
              <a:buSzPts val="1600"/>
              <a:buFont typeface="Noto Sans Symbols"/>
              <a:buChar char="❑"/>
            </a:pPr>
            <a:r>
              <a:rPr b="0" i="0" lang="en-US" sz="2800" u="none" cap="none" strike="noStrike">
                <a:solidFill>
                  <a:schemeClr val="accent1"/>
                </a:solidFill>
                <a:latin typeface="Inter"/>
                <a:ea typeface="Inter"/>
                <a:cs typeface="Inter"/>
                <a:sym typeface="Inter"/>
              </a:rPr>
              <a:t>Responsible for database </a:t>
            </a:r>
            <a:endParaRPr/>
          </a:p>
          <a:p>
            <a:pPr indent="0" lvl="1" marL="548640" marR="0" rtl="0" algn="l">
              <a:spcBef>
                <a:spcPts val="560"/>
              </a:spcBef>
              <a:spcAft>
                <a:spcPts val="0"/>
              </a:spcAft>
              <a:buClr>
                <a:srgbClr val="570D15"/>
              </a:buClr>
              <a:buSzPts val="1600"/>
              <a:buFont typeface="Arial"/>
              <a:buNone/>
            </a:pPr>
            <a:r>
              <a:rPr b="0" i="0" lang="en-US" sz="2800" u="none" cap="none" strike="noStrike">
                <a:solidFill>
                  <a:schemeClr val="accent1"/>
                </a:solidFill>
                <a:latin typeface="Inter"/>
                <a:ea typeface="Inter"/>
                <a:cs typeface="Inter"/>
                <a:sym typeface="Inter"/>
              </a:rPr>
              <a:t>      security and backing up </a:t>
            </a:r>
            <a:endParaRPr/>
          </a:p>
          <a:p>
            <a:pPr indent="0" lvl="1" marL="548640" marR="0" rtl="0" algn="l">
              <a:spcBef>
                <a:spcPts val="560"/>
              </a:spcBef>
              <a:spcAft>
                <a:spcPts val="0"/>
              </a:spcAft>
              <a:buClr>
                <a:srgbClr val="570D15"/>
              </a:buClr>
              <a:buSzPts val="1600"/>
              <a:buFont typeface="Arial"/>
              <a:buNone/>
            </a:pPr>
            <a:r>
              <a:rPr b="0" i="0" lang="en-US" sz="2800" u="none" cap="none" strike="noStrike">
                <a:solidFill>
                  <a:schemeClr val="accent1"/>
                </a:solidFill>
                <a:latin typeface="Inter"/>
                <a:ea typeface="Inter"/>
                <a:cs typeface="Inter"/>
                <a:sym typeface="Inter"/>
              </a:rPr>
              <a:t>      the system</a:t>
            </a:r>
            <a:endParaRPr b="0" i="0" sz="2800" u="none" cap="none" strike="noStrike">
              <a:solidFill>
                <a:schemeClr val="accent1"/>
              </a:solidFill>
              <a:latin typeface="Inter"/>
              <a:ea typeface="Inter"/>
              <a:cs typeface="Inter"/>
              <a:sym typeface="Inter"/>
            </a:endParaRPr>
          </a:p>
          <a:p>
            <a:pPr indent="-411480" lvl="0" marL="411480" marR="0" rtl="0" algn="l">
              <a:spcBef>
                <a:spcPts val="640"/>
              </a:spcBef>
              <a:spcAft>
                <a:spcPts val="0"/>
              </a:spcAft>
              <a:buClr>
                <a:schemeClr val="dk1"/>
              </a:buClr>
              <a:buSzPts val="3200"/>
              <a:buFont typeface="Arial"/>
              <a:buChar char="•"/>
            </a:pPr>
            <a:r>
              <a:rPr lang="en-US" sz="3200">
                <a:solidFill>
                  <a:schemeClr val="dk1"/>
                </a:solidFill>
                <a:latin typeface="Inter"/>
                <a:ea typeface="Inter"/>
                <a:cs typeface="Inter"/>
                <a:sym typeface="Inter"/>
              </a:rPr>
              <a:t>Employers look for</a:t>
            </a:r>
            <a:endParaRPr sz="3200">
              <a:solidFill>
                <a:schemeClr val="dk1"/>
              </a:solidFill>
              <a:latin typeface="Inter"/>
              <a:ea typeface="Inter"/>
              <a:cs typeface="Inter"/>
              <a:sym typeface="Inter"/>
            </a:endParaRPr>
          </a:p>
          <a:p>
            <a:pPr indent="-457199" lvl="1" marL="1005839" marR="0" rtl="0" algn="l">
              <a:spcBef>
                <a:spcPts val="560"/>
              </a:spcBef>
              <a:spcAft>
                <a:spcPts val="0"/>
              </a:spcAft>
              <a:buClr>
                <a:srgbClr val="570D15"/>
              </a:buClr>
              <a:buSzPts val="1600"/>
              <a:buFont typeface="Noto Sans Symbols"/>
              <a:buChar char="❑"/>
            </a:pPr>
            <a:r>
              <a:rPr b="0" i="0" lang="en-US" sz="2800" u="none" cap="none" strike="noStrike">
                <a:solidFill>
                  <a:schemeClr val="accent1"/>
                </a:solidFill>
                <a:latin typeface="Inter"/>
                <a:ea typeface="Inter"/>
                <a:cs typeface="Inter"/>
                <a:sym typeface="Inter"/>
              </a:rPr>
              <a:t>Bachelors degree in Computer Science</a:t>
            </a:r>
            <a:endParaRPr b="0" i="0" sz="2800" u="none" cap="none" strike="noStrike">
              <a:solidFill>
                <a:schemeClr val="accent1"/>
              </a:solidFill>
              <a:latin typeface="Inter"/>
              <a:ea typeface="Inter"/>
              <a:cs typeface="Inter"/>
              <a:sym typeface="Inter"/>
            </a:endParaRPr>
          </a:p>
          <a:p>
            <a:pPr indent="-457199" lvl="1" marL="1005839" marR="0" rtl="0" algn="l">
              <a:spcBef>
                <a:spcPts val="560"/>
              </a:spcBef>
              <a:spcAft>
                <a:spcPts val="0"/>
              </a:spcAft>
              <a:buClr>
                <a:srgbClr val="570D15"/>
              </a:buClr>
              <a:buSzPts val="1600"/>
              <a:buFont typeface="Noto Sans Symbols"/>
              <a:buChar char="❑"/>
            </a:pPr>
            <a:r>
              <a:rPr b="0" i="0" lang="en-US" sz="2800" u="none" cap="none" strike="noStrike">
                <a:solidFill>
                  <a:schemeClr val="accent1"/>
                </a:solidFill>
                <a:latin typeface="Inter"/>
                <a:ea typeface="Inter"/>
                <a:cs typeface="Inter"/>
                <a:sym typeface="Inter"/>
              </a:rPr>
              <a:t>Technical experience</a:t>
            </a:r>
            <a:endParaRPr b="0" i="0" sz="2800" u="none" cap="none" strike="noStrike">
              <a:solidFill>
                <a:schemeClr val="accent1"/>
              </a:solidFill>
              <a:latin typeface="Inter"/>
              <a:ea typeface="Inter"/>
              <a:cs typeface="Inter"/>
              <a:sym typeface="Inter"/>
            </a:endParaRPr>
          </a:p>
          <a:p>
            <a:pPr indent="-411480" lvl="0" marL="411480" marR="0" rtl="0" algn="l">
              <a:spcBef>
                <a:spcPts val="640"/>
              </a:spcBef>
              <a:spcAft>
                <a:spcPts val="0"/>
              </a:spcAft>
              <a:buClr>
                <a:schemeClr val="dk1"/>
              </a:buClr>
              <a:buSzPts val="3200"/>
              <a:buFont typeface="Arial"/>
              <a:buChar char="•"/>
            </a:pPr>
            <a:r>
              <a:rPr lang="en-US" sz="3200">
                <a:solidFill>
                  <a:schemeClr val="dk1"/>
                </a:solidFill>
                <a:latin typeface="Inter"/>
                <a:ea typeface="Inter"/>
                <a:cs typeface="Inter"/>
                <a:sym typeface="Inter"/>
              </a:rPr>
              <a:t>Database administrators can expect to earn $48,500 to $85,000 annually</a:t>
            </a:r>
            <a:endParaRPr sz="3200">
              <a:solidFill>
                <a:schemeClr val="dk1"/>
              </a:solidFill>
              <a:latin typeface="Inter"/>
              <a:ea typeface="Inter"/>
              <a:cs typeface="Inter"/>
              <a:sym typeface="Inter"/>
            </a:endParaRPr>
          </a:p>
          <a:p>
            <a:pPr indent="-260604" lvl="0" marL="411480" marR="0" rtl="0" algn="l">
              <a:spcBef>
                <a:spcPts val="640"/>
              </a:spcBef>
              <a:spcAft>
                <a:spcPts val="0"/>
              </a:spcAft>
              <a:buClr>
                <a:schemeClr val="dk1"/>
              </a:buClr>
              <a:buSzPts val="3200"/>
              <a:buFont typeface="Arial"/>
              <a:buNone/>
            </a:pPr>
            <a:r>
              <a:t/>
            </a:r>
            <a:endParaRPr sz="3200">
              <a:solidFill>
                <a:schemeClr val="dk1"/>
              </a:solidFill>
              <a:latin typeface="Inter"/>
              <a:ea typeface="Inter"/>
              <a:cs typeface="Inter"/>
              <a:sym typeface="Inter"/>
            </a:endParaRPr>
          </a:p>
        </p:txBody>
      </p:sp>
      <p:pic>
        <p:nvPicPr>
          <p:cNvPr id="364" name="Google Shape;364;p26"/>
          <p:cNvPicPr preferRelativeResize="0"/>
          <p:nvPr/>
        </p:nvPicPr>
        <p:blipFill rotWithShape="1">
          <a:blip r:embed="rId4">
            <a:alphaModFix/>
          </a:blip>
          <a:srcRect b="0" l="0" r="0" t="0"/>
          <a:stretch/>
        </p:blipFill>
        <p:spPr>
          <a:xfrm>
            <a:off x="10702525" y="1915400"/>
            <a:ext cx="3657599" cy="3959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27"/>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27"/>
          <p:cNvSpPr/>
          <p:nvPr/>
        </p:nvSpPr>
        <p:spPr>
          <a:xfrm>
            <a:off x="4109800" y="784025"/>
            <a:ext cx="107496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accent1"/>
              </a:buClr>
              <a:buSzPts val="4374"/>
              <a:buFont typeface="Inter"/>
              <a:buNone/>
            </a:pPr>
            <a:r>
              <a:rPr b="1" lang="en-US" sz="4374">
                <a:solidFill>
                  <a:schemeClr val="accent1"/>
                </a:solidFill>
                <a:latin typeface="Inter"/>
                <a:ea typeface="Inter"/>
                <a:cs typeface="Inter"/>
                <a:sym typeface="Inter"/>
              </a:rPr>
              <a:t>Part 2: Introduction to Data Analytics</a:t>
            </a:r>
            <a:endParaRPr sz="4374">
              <a:solidFill>
                <a:schemeClr val="accent1"/>
              </a:solidFill>
              <a:latin typeface="Calibri"/>
              <a:ea typeface="Calibri"/>
              <a:cs typeface="Calibri"/>
              <a:sym typeface="Calibri"/>
            </a:endParaRPr>
          </a:p>
        </p:txBody>
      </p:sp>
      <p:pic>
        <p:nvPicPr>
          <p:cNvPr descr="preencoded.png" id="373" name="Google Shape;373;p27"/>
          <p:cNvPicPr preferRelativeResize="0"/>
          <p:nvPr/>
        </p:nvPicPr>
        <p:blipFill rotWithShape="1">
          <a:blip r:embed="rId3">
            <a:alphaModFix/>
          </a:blip>
          <a:srcRect b="0" l="0" r="0" t="0"/>
          <a:stretch/>
        </p:blipFill>
        <p:spPr>
          <a:xfrm>
            <a:off x="0" y="0"/>
            <a:ext cx="3657600" cy="8229600"/>
          </a:xfrm>
          <a:prstGeom prst="rect">
            <a:avLst/>
          </a:prstGeom>
          <a:noFill/>
          <a:ln>
            <a:noFill/>
          </a:ln>
        </p:spPr>
      </p:pic>
      <p:grpSp>
        <p:nvGrpSpPr>
          <p:cNvPr id="374" name="Google Shape;374;p27"/>
          <p:cNvGrpSpPr/>
          <p:nvPr/>
        </p:nvGrpSpPr>
        <p:grpSpPr>
          <a:xfrm>
            <a:off x="4490799" y="1794534"/>
            <a:ext cx="9753600" cy="6434640"/>
            <a:chOff x="0" y="33880"/>
            <a:chExt cx="9753600" cy="6434640"/>
          </a:xfrm>
        </p:grpSpPr>
        <p:sp>
          <p:nvSpPr>
            <p:cNvPr id="375" name="Google Shape;375;p27"/>
            <p:cNvSpPr/>
            <p:nvPr/>
          </p:nvSpPr>
          <p:spPr>
            <a:xfrm>
              <a:off x="0" y="299560"/>
              <a:ext cx="9753600"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a:off x="487680" y="33880"/>
              <a:ext cx="6827520"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txBox="1"/>
            <p:nvPr/>
          </p:nvSpPr>
          <p:spPr>
            <a:xfrm>
              <a:off x="513619" y="59819"/>
              <a:ext cx="6775642" cy="479482"/>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What is Data Analytics?</a:t>
              </a:r>
              <a:endParaRPr/>
            </a:p>
          </p:txBody>
        </p:sp>
        <p:sp>
          <p:nvSpPr>
            <p:cNvPr id="378" name="Google Shape;378;p27"/>
            <p:cNvSpPr/>
            <p:nvPr/>
          </p:nvSpPr>
          <p:spPr>
            <a:xfrm>
              <a:off x="0" y="1116040"/>
              <a:ext cx="9753600"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487680" y="862166"/>
              <a:ext cx="6827520"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txBox="1"/>
            <p:nvPr/>
          </p:nvSpPr>
          <p:spPr>
            <a:xfrm>
              <a:off x="513619" y="888105"/>
              <a:ext cx="6775642" cy="479482"/>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Data Analysis vs. Data Analytics vs. Data Science</a:t>
              </a:r>
              <a:endParaRPr/>
            </a:p>
          </p:txBody>
        </p:sp>
        <p:sp>
          <p:nvSpPr>
            <p:cNvPr id="381" name="Google Shape;381;p27"/>
            <p:cNvSpPr/>
            <p:nvPr/>
          </p:nvSpPr>
          <p:spPr>
            <a:xfrm>
              <a:off x="0" y="1932520"/>
              <a:ext cx="9753600"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487680" y="1715013"/>
              <a:ext cx="6827520"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txBox="1"/>
            <p:nvPr/>
          </p:nvSpPr>
          <p:spPr>
            <a:xfrm>
              <a:off x="513619" y="1740952"/>
              <a:ext cx="6775642" cy="479482"/>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Use of Big Data in Data Analytics</a:t>
              </a:r>
              <a:endParaRPr sz="1800">
                <a:solidFill>
                  <a:schemeClr val="lt1"/>
                </a:solidFill>
                <a:latin typeface="Calibri"/>
                <a:ea typeface="Calibri"/>
                <a:cs typeface="Calibri"/>
                <a:sym typeface="Calibri"/>
              </a:endParaRPr>
            </a:p>
          </p:txBody>
        </p:sp>
        <p:sp>
          <p:nvSpPr>
            <p:cNvPr id="384" name="Google Shape;384;p27"/>
            <p:cNvSpPr/>
            <p:nvPr/>
          </p:nvSpPr>
          <p:spPr>
            <a:xfrm>
              <a:off x="0" y="2749000"/>
              <a:ext cx="9753600"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487680" y="2508410"/>
              <a:ext cx="6827520"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txBox="1"/>
            <p:nvPr/>
          </p:nvSpPr>
          <p:spPr>
            <a:xfrm>
              <a:off x="513619" y="2534349"/>
              <a:ext cx="6775642" cy="479482"/>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Data Analytics Types</a:t>
              </a:r>
              <a:endParaRPr/>
            </a:p>
          </p:txBody>
        </p:sp>
        <p:sp>
          <p:nvSpPr>
            <p:cNvPr id="387" name="Google Shape;387;p27"/>
            <p:cNvSpPr/>
            <p:nvPr/>
          </p:nvSpPr>
          <p:spPr>
            <a:xfrm>
              <a:off x="0" y="3565480"/>
              <a:ext cx="9753600"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487680" y="3299800"/>
              <a:ext cx="6827520"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txBox="1"/>
            <p:nvPr/>
          </p:nvSpPr>
          <p:spPr>
            <a:xfrm>
              <a:off x="513619" y="3325739"/>
              <a:ext cx="6775642" cy="479482"/>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Data Analytics Techniques</a:t>
              </a:r>
              <a:endParaRPr/>
            </a:p>
          </p:txBody>
        </p:sp>
        <p:sp>
          <p:nvSpPr>
            <p:cNvPr id="390" name="Google Shape;390;p27"/>
            <p:cNvSpPr/>
            <p:nvPr/>
          </p:nvSpPr>
          <p:spPr>
            <a:xfrm>
              <a:off x="0" y="4381960"/>
              <a:ext cx="9753600"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p:nvPr/>
          </p:nvSpPr>
          <p:spPr>
            <a:xfrm>
              <a:off x="487680" y="4112055"/>
              <a:ext cx="6827520"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7"/>
            <p:cNvSpPr txBox="1"/>
            <p:nvPr/>
          </p:nvSpPr>
          <p:spPr>
            <a:xfrm>
              <a:off x="513619" y="4137994"/>
              <a:ext cx="6775642" cy="479482"/>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Process of Data Analytics</a:t>
              </a:r>
              <a:endParaRPr/>
            </a:p>
          </p:txBody>
        </p:sp>
        <p:sp>
          <p:nvSpPr>
            <p:cNvPr id="393" name="Google Shape;393;p27"/>
            <p:cNvSpPr/>
            <p:nvPr/>
          </p:nvSpPr>
          <p:spPr>
            <a:xfrm>
              <a:off x="0" y="5198440"/>
              <a:ext cx="9753600"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487680" y="4932760"/>
              <a:ext cx="6827520"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txBox="1"/>
            <p:nvPr/>
          </p:nvSpPr>
          <p:spPr>
            <a:xfrm>
              <a:off x="513619" y="4958699"/>
              <a:ext cx="6775642" cy="479482"/>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Data Visualization &amp; Data Warehousing</a:t>
              </a:r>
              <a:endParaRPr/>
            </a:p>
          </p:txBody>
        </p:sp>
        <p:sp>
          <p:nvSpPr>
            <p:cNvPr id="396" name="Google Shape;396;p27"/>
            <p:cNvSpPr/>
            <p:nvPr/>
          </p:nvSpPr>
          <p:spPr>
            <a:xfrm>
              <a:off x="0" y="6014920"/>
              <a:ext cx="9753600" cy="453600"/>
            </a:xfrm>
            <a:prstGeom prst="rect">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p:nvPr/>
          </p:nvSpPr>
          <p:spPr>
            <a:xfrm>
              <a:off x="487680" y="5749240"/>
              <a:ext cx="6827520" cy="531360"/>
            </a:xfrm>
            <a:prstGeom prst="roundRect">
              <a:avLst>
                <a:gd fmla="val 16667"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7"/>
            <p:cNvSpPr txBox="1"/>
            <p:nvPr/>
          </p:nvSpPr>
          <p:spPr>
            <a:xfrm>
              <a:off x="513619" y="5775179"/>
              <a:ext cx="6775642" cy="479482"/>
            </a:xfrm>
            <a:prstGeom prst="rect">
              <a:avLst/>
            </a:prstGeom>
            <a:noFill/>
            <a:ln>
              <a:noFill/>
            </a:ln>
          </p:spPr>
          <p:txBody>
            <a:bodyPr anchorCtr="0" anchor="ctr" bIns="0" lIns="258050" spcFirstLastPara="1" rIns="258050" wrap="square" tIns="0">
              <a:noAutofit/>
            </a:bodyPr>
            <a:lstStyle/>
            <a:p>
              <a:pPr indent="0" lvl="0" marL="0" marR="0" rtl="0" algn="l">
                <a:lnSpc>
                  <a:spcPct val="90000"/>
                </a:lnSpc>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Role of Data Analyst in the Business</a:t>
              </a:r>
              <a:endParaRPr sz="1800">
                <a:solidFill>
                  <a:schemeClr val="lt1"/>
                </a:solidFill>
                <a:latin typeface="Calibri"/>
                <a:ea typeface="Calibri"/>
                <a:cs typeface="Calibri"/>
                <a:sym typeface="Calibri"/>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8"/>
          <p:cNvSpPr txBox="1"/>
          <p:nvPr>
            <p:ph idx="1" type="body"/>
          </p:nvPr>
        </p:nvSpPr>
        <p:spPr>
          <a:xfrm>
            <a:off x="388236" y="407412"/>
            <a:ext cx="13887836" cy="869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280"/>
              <a:buNone/>
            </a:pPr>
            <a:r>
              <a:rPr lang="en-US" sz="5280"/>
              <a:t>Where are Big Data Analytics in IR4.0 Technologies?</a:t>
            </a:r>
            <a:endParaRPr/>
          </a:p>
        </p:txBody>
      </p:sp>
      <p:sp>
        <p:nvSpPr>
          <p:cNvPr id="404" name="Google Shape;404;p28"/>
          <p:cNvSpPr txBox="1"/>
          <p:nvPr/>
        </p:nvSpPr>
        <p:spPr>
          <a:xfrm>
            <a:off x="3798249" y="7835706"/>
            <a:ext cx="6234527" cy="6832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20">
                <a:solidFill>
                  <a:schemeClr val="dk1"/>
                </a:solidFill>
                <a:latin typeface="Calibri"/>
                <a:ea typeface="Calibri"/>
                <a:cs typeface="Calibri"/>
                <a:sym typeface="Calibri"/>
              </a:rPr>
              <a:t>Source: </a:t>
            </a:r>
            <a:r>
              <a:rPr lang="en-US" sz="1920" u="sng">
                <a:solidFill>
                  <a:schemeClr val="dk1"/>
                </a:solidFill>
                <a:latin typeface="Calibri"/>
                <a:ea typeface="Calibri"/>
                <a:cs typeface="Calibri"/>
                <a:sym typeface="Calibri"/>
                <a:hlinkClick r:id="rId3">
                  <a:extLst>
                    <a:ext uri="{A12FA001-AC4F-418D-AE19-62706E023703}">
                      <ahyp:hlinkClr val="tx"/>
                    </a:ext>
                  </a:extLst>
                </a:hlinkClick>
              </a:rPr>
              <a:t>https://aethon.com/mobile-robots-and-industry4-0/</a:t>
            </a:r>
            <a:endParaRPr sz="192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920">
              <a:solidFill>
                <a:schemeClr val="dk1"/>
              </a:solidFill>
              <a:latin typeface="Calibri"/>
              <a:ea typeface="Calibri"/>
              <a:cs typeface="Calibri"/>
              <a:sym typeface="Calibri"/>
            </a:endParaRPr>
          </a:p>
        </p:txBody>
      </p:sp>
      <p:grpSp>
        <p:nvGrpSpPr>
          <p:cNvPr id="405" name="Google Shape;405;p28"/>
          <p:cNvGrpSpPr/>
          <p:nvPr/>
        </p:nvGrpSpPr>
        <p:grpSpPr>
          <a:xfrm>
            <a:off x="3054621" y="1589651"/>
            <a:ext cx="8312071" cy="6343423"/>
            <a:chOff x="2545517" y="1277817"/>
            <a:chExt cx="6926726" cy="5286186"/>
          </a:xfrm>
        </p:grpSpPr>
        <p:pic>
          <p:nvPicPr>
            <p:cNvPr id="406" name="Google Shape;406;p28"/>
            <p:cNvPicPr preferRelativeResize="0"/>
            <p:nvPr/>
          </p:nvPicPr>
          <p:blipFill rotWithShape="1">
            <a:blip r:embed="rId4">
              <a:alphaModFix/>
            </a:blip>
            <a:srcRect b="0" l="0" r="0" t="0"/>
            <a:stretch/>
          </p:blipFill>
          <p:spPr>
            <a:xfrm>
              <a:off x="2545517" y="1277817"/>
              <a:ext cx="6926726" cy="5286186"/>
            </a:xfrm>
            <a:prstGeom prst="rect">
              <a:avLst/>
            </a:prstGeom>
            <a:noFill/>
            <a:ln>
              <a:noFill/>
            </a:ln>
          </p:spPr>
        </p:pic>
        <p:sp>
          <p:nvSpPr>
            <p:cNvPr id="407" name="Google Shape;407;p28"/>
            <p:cNvSpPr/>
            <p:nvPr/>
          </p:nvSpPr>
          <p:spPr>
            <a:xfrm>
              <a:off x="3012831" y="2145323"/>
              <a:ext cx="2051538" cy="1172308"/>
            </a:xfrm>
            <a:prstGeom prst="ellipse">
              <a:avLst/>
            </a:prstGeom>
            <a:noFill/>
            <a:ln cap="flat" cmpd="sng" w="25400">
              <a:solidFill>
                <a:srgbClr val="C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9"/>
          <p:cNvSpPr txBox="1"/>
          <p:nvPr/>
        </p:nvSpPr>
        <p:spPr>
          <a:xfrm>
            <a:off x="8751977" y="3100699"/>
            <a:ext cx="5732582" cy="18651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760">
                <a:solidFill>
                  <a:schemeClr val="lt1"/>
                </a:solidFill>
                <a:latin typeface="Calibri"/>
                <a:ea typeface="Calibri"/>
                <a:cs typeface="Calibri"/>
                <a:sym typeface="Calibri"/>
              </a:rPr>
              <a:t>What is Data Analytics?</a:t>
            </a:r>
            <a:endParaRPr b="1" sz="576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3"/>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3"/>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3"/>
          <p:cNvSpPr/>
          <p:nvPr/>
        </p:nvSpPr>
        <p:spPr>
          <a:xfrm>
            <a:off x="4490799" y="750570"/>
            <a:ext cx="513314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Introduction</a:t>
            </a:r>
            <a:endParaRPr sz="4374">
              <a:solidFill>
                <a:schemeClr val="dk1"/>
              </a:solidFill>
              <a:latin typeface="Calibri"/>
              <a:ea typeface="Calibri"/>
              <a:cs typeface="Calibri"/>
              <a:sym typeface="Calibri"/>
            </a:endParaRPr>
          </a:p>
        </p:txBody>
      </p:sp>
      <p:pic>
        <p:nvPicPr>
          <p:cNvPr descr="preencoded.png" id="61" name="Google Shape;61;p3"/>
          <p:cNvPicPr preferRelativeResize="0"/>
          <p:nvPr/>
        </p:nvPicPr>
        <p:blipFill rotWithShape="1">
          <a:blip r:embed="rId3">
            <a:alphaModFix/>
          </a:blip>
          <a:srcRect b="0" l="0" r="0" t="0"/>
          <a:stretch/>
        </p:blipFill>
        <p:spPr>
          <a:xfrm>
            <a:off x="0" y="0"/>
            <a:ext cx="3657600" cy="8229600"/>
          </a:xfrm>
          <a:prstGeom prst="rect">
            <a:avLst/>
          </a:prstGeom>
          <a:noFill/>
          <a:ln>
            <a:noFill/>
          </a:ln>
        </p:spPr>
      </p:pic>
      <p:grpSp>
        <p:nvGrpSpPr>
          <p:cNvPr id="62" name="Google Shape;62;p3"/>
          <p:cNvGrpSpPr/>
          <p:nvPr/>
        </p:nvGrpSpPr>
        <p:grpSpPr>
          <a:xfrm>
            <a:off x="4992027" y="2430965"/>
            <a:ext cx="8679367" cy="4293218"/>
            <a:chOff x="0" y="0"/>
            <a:chExt cx="8679367" cy="4293218"/>
          </a:xfrm>
        </p:grpSpPr>
        <p:sp>
          <p:nvSpPr>
            <p:cNvPr id="63" name="Google Shape;63;p3"/>
            <p:cNvSpPr/>
            <p:nvPr/>
          </p:nvSpPr>
          <p:spPr>
            <a:xfrm rot="-300000">
              <a:off x="25812" y="1662100"/>
              <a:ext cx="8627743" cy="969017"/>
            </a:xfrm>
            <a:prstGeom prst="mathMinus">
              <a:avLst>
                <a:gd fmla="val 23520" name="adj1"/>
              </a:avLst>
            </a:prstGeom>
            <a:gradFill>
              <a:gsLst>
                <a:gs pos="0">
                  <a:srgbClr val="DBE1F1"/>
                </a:gs>
                <a:gs pos="50000">
                  <a:srgbClr val="CED6EB"/>
                </a:gs>
                <a:gs pos="100000">
                  <a:srgbClr val="C7D1E9"/>
                </a:gs>
              </a:gsLst>
              <a:lin ang="5400000" scaled="0"/>
            </a:gradFill>
            <a:ln cap="flat" cmpd="sng" w="9525">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041524" y="214660"/>
              <a:ext cx="2603810" cy="1717287"/>
            </a:xfrm>
            <a:prstGeom prst="downArrow">
              <a:avLst>
                <a:gd fmla="val 50000" name="adj1"/>
                <a:gd fmla="val 50000" name="adj2"/>
              </a:avLst>
            </a:prstGeom>
            <a:gradFill>
              <a:gsLst>
                <a:gs pos="0">
                  <a:srgbClr val="A6B6DE"/>
                </a:gs>
                <a:gs pos="50000">
                  <a:srgbClr val="97AA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4600065" y="0"/>
              <a:ext cx="2777397" cy="1803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txBox="1"/>
            <p:nvPr/>
          </p:nvSpPr>
          <p:spPr>
            <a:xfrm>
              <a:off x="4600065" y="0"/>
              <a:ext cx="2777397" cy="1803151"/>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Like a library, secondary storage is designed </a:t>
              </a:r>
              <a:r>
                <a:rPr b="1" lang="en-US" sz="2000">
                  <a:solidFill>
                    <a:srgbClr val="C00000"/>
                  </a:solidFill>
                  <a:latin typeface="Calibri"/>
                  <a:ea typeface="Calibri"/>
                  <a:cs typeface="Calibri"/>
                  <a:sym typeface="Calibri"/>
                </a:rPr>
                <a:t>to store information and an organized collection of data</a:t>
              </a:r>
              <a:endParaRPr b="1" sz="2000">
                <a:solidFill>
                  <a:srgbClr val="C00000"/>
                </a:solidFill>
                <a:latin typeface="Calibri"/>
                <a:ea typeface="Calibri"/>
                <a:cs typeface="Calibri"/>
                <a:sym typeface="Calibri"/>
              </a:endParaRPr>
            </a:p>
          </p:txBody>
        </p:sp>
        <p:sp>
          <p:nvSpPr>
            <p:cNvPr id="67" name="Google Shape;67;p3"/>
            <p:cNvSpPr/>
            <p:nvPr/>
          </p:nvSpPr>
          <p:spPr>
            <a:xfrm>
              <a:off x="5034033" y="2361270"/>
              <a:ext cx="2603810" cy="1717287"/>
            </a:xfrm>
            <a:prstGeom prst="upArrow">
              <a:avLst>
                <a:gd fmla="val 50000" name="adj1"/>
                <a:gd fmla="val 50000" name="adj2"/>
              </a:avLst>
            </a:prstGeom>
            <a:gradFill>
              <a:gsLst>
                <a:gs pos="0">
                  <a:srgbClr val="A6B6DE"/>
                </a:gs>
                <a:gs pos="50000">
                  <a:srgbClr val="97AAD8"/>
                </a:gs>
                <a:gs pos="100000">
                  <a:srgbClr val="859CD6"/>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301905" y="2490067"/>
              <a:ext cx="2777397" cy="18031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txBox="1"/>
            <p:nvPr/>
          </p:nvSpPr>
          <p:spPr>
            <a:xfrm>
              <a:off x="1301905" y="2490067"/>
              <a:ext cx="2777397" cy="1803151"/>
            </a:xfrm>
            <a:prstGeom prst="rect">
              <a:avLst/>
            </a:prstGeom>
            <a:noFill/>
            <a:ln>
              <a:noFill/>
            </a:ln>
          </p:spPr>
          <p:txBody>
            <a:bodyPr anchorCtr="0" anchor="ctr" bIns="142225" lIns="142225" spcFirstLastPara="1" rIns="142225" wrap="square" tIns="142225">
              <a:noAutofit/>
            </a:bodyPr>
            <a:lstStyle/>
            <a:p>
              <a:pPr indent="0" lvl="0" marL="0" marR="0" rtl="0" algn="ctr">
                <a:lnSpc>
                  <a:spcPct val="90000"/>
                </a:lnSpc>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A database is an electronic system that </a:t>
              </a:r>
              <a:r>
                <a:rPr b="1" lang="en-US" sz="2000">
                  <a:solidFill>
                    <a:srgbClr val="C00000"/>
                  </a:solidFill>
                  <a:latin typeface="Calibri"/>
                  <a:ea typeface="Calibri"/>
                  <a:cs typeface="Calibri"/>
                  <a:sym typeface="Calibri"/>
                </a:rPr>
                <a:t>allows data to be easily accessed, manipulated and updated</a:t>
              </a:r>
              <a:endParaRPr b="1" sz="2000">
                <a:solidFill>
                  <a:srgbClr val="C00000"/>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pSp>
        <p:nvGrpSpPr>
          <p:cNvPr id="417" name="Google Shape;417;p30"/>
          <p:cNvGrpSpPr/>
          <p:nvPr/>
        </p:nvGrpSpPr>
        <p:grpSpPr>
          <a:xfrm>
            <a:off x="9025763" y="3401534"/>
            <a:ext cx="3214643" cy="3716680"/>
            <a:chOff x="4125210" y="1802423"/>
            <a:chExt cx="3954428" cy="4571999"/>
          </a:xfrm>
        </p:grpSpPr>
        <p:grpSp>
          <p:nvGrpSpPr>
            <p:cNvPr id="418" name="Google Shape;418;p30"/>
            <p:cNvGrpSpPr/>
            <p:nvPr/>
          </p:nvGrpSpPr>
          <p:grpSpPr>
            <a:xfrm>
              <a:off x="4125210" y="3947746"/>
              <a:ext cx="3954428" cy="2426676"/>
              <a:chOff x="4125210" y="3947746"/>
              <a:chExt cx="3954428" cy="2426676"/>
            </a:xfrm>
          </p:grpSpPr>
          <p:sp>
            <p:nvSpPr>
              <p:cNvPr id="419" name="Google Shape;419;p30"/>
              <p:cNvSpPr/>
              <p:nvPr/>
            </p:nvSpPr>
            <p:spPr>
              <a:xfrm>
                <a:off x="5803486" y="3947746"/>
                <a:ext cx="597877" cy="115607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Google Shape;420;p30"/>
              <p:cNvSpPr/>
              <p:nvPr/>
            </p:nvSpPr>
            <p:spPr>
              <a:xfrm>
                <a:off x="4125210" y="4897315"/>
                <a:ext cx="3954428" cy="147710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21" name="Google Shape;421;p30"/>
            <p:cNvSpPr/>
            <p:nvPr/>
          </p:nvSpPr>
          <p:spPr>
            <a:xfrm>
              <a:off x="4580792" y="1802423"/>
              <a:ext cx="3047335" cy="2778367"/>
            </a:xfrm>
            <a:custGeom>
              <a:rect b="b" l="l" r="r" t="t"/>
              <a:pathLst>
                <a:path extrusionOk="0" h="2778367" w="3047335">
                  <a:moveTo>
                    <a:pt x="2686434" y="649222"/>
                  </a:moveTo>
                  <a:lnTo>
                    <a:pt x="2480724" y="868916"/>
                  </a:lnTo>
                  <a:lnTo>
                    <a:pt x="2831980" y="868916"/>
                  </a:lnTo>
                  <a:lnTo>
                    <a:pt x="2831980" y="866747"/>
                  </a:lnTo>
                  <a:cubicBezTo>
                    <a:pt x="2891449" y="866747"/>
                    <a:pt x="2939658" y="818538"/>
                    <a:pt x="2939658" y="759069"/>
                  </a:cubicBezTo>
                  <a:cubicBezTo>
                    <a:pt x="2939658" y="699600"/>
                    <a:pt x="2891449" y="651391"/>
                    <a:pt x="2831980" y="651391"/>
                  </a:cubicBezTo>
                  <a:lnTo>
                    <a:pt x="2831980" y="649222"/>
                  </a:lnTo>
                  <a:close/>
                  <a:moveTo>
                    <a:pt x="32816" y="0"/>
                  </a:moveTo>
                  <a:lnTo>
                    <a:pt x="2993848" y="0"/>
                  </a:lnTo>
                  <a:cubicBezTo>
                    <a:pt x="3011972" y="0"/>
                    <a:pt x="3026664" y="14692"/>
                    <a:pt x="3026664" y="32816"/>
                  </a:cubicBezTo>
                  <a:lnTo>
                    <a:pt x="3026664" y="285864"/>
                  </a:lnTo>
                  <a:lnTo>
                    <a:pt x="3026664" y="290147"/>
                  </a:lnTo>
                  <a:lnTo>
                    <a:pt x="3022654" y="290147"/>
                  </a:lnTo>
                  <a:lnTo>
                    <a:pt x="2785226" y="543714"/>
                  </a:lnTo>
                  <a:lnTo>
                    <a:pt x="2831980" y="543714"/>
                  </a:lnTo>
                  <a:lnTo>
                    <a:pt x="2834863" y="543714"/>
                  </a:lnTo>
                  <a:lnTo>
                    <a:pt x="2834863" y="544005"/>
                  </a:lnTo>
                  <a:lnTo>
                    <a:pt x="2875382" y="548089"/>
                  </a:lnTo>
                  <a:cubicBezTo>
                    <a:pt x="2973515" y="568170"/>
                    <a:pt x="3047335" y="654999"/>
                    <a:pt x="3047335" y="759069"/>
                  </a:cubicBezTo>
                  <a:cubicBezTo>
                    <a:pt x="3047335" y="863139"/>
                    <a:pt x="2973515" y="949968"/>
                    <a:pt x="2875382" y="970049"/>
                  </a:cubicBezTo>
                  <a:lnTo>
                    <a:pt x="2834863" y="974134"/>
                  </a:lnTo>
                  <a:lnTo>
                    <a:pt x="2834863" y="974424"/>
                  </a:lnTo>
                  <a:lnTo>
                    <a:pt x="2831980" y="974424"/>
                  </a:lnTo>
                  <a:lnTo>
                    <a:pt x="2381931" y="974424"/>
                  </a:lnTo>
                  <a:lnTo>
                    <a:pt x="1891751" y="1497925"/>
                  </a:lnTo>
                  <a:lnTo>
                    <a:pt x="1891751" y="2250406"/>
                  </a:lnTo>
                  <a:lnTo>
                    <a:pt x="1142998" y="2778367"/>
                  </a:lnTo>
                  <a:lnTo>
                    <a:pt x="1142998" y="1506560"/>
                  </a:lnTo>
                  <a:lnTo>
                    <a:pt x="4010" y="290147"/>
                  </a:lnTo>
                  <a:lnTo>
                    <a:pt x="0" y="290147"/>
                  </a:lnTo>
                  <a:lnTo>
                    <a:pt x="0" y="285864"/>
                  </a:lnTo>
                  <a:lnTo>
                    <a:pt x="0" y="32816"/>
                  </a:lnTo>
                  <a:cubicBezTo>
                    <a:pt x="0" y="14692"/>
                    <a:pt x="14692" y="0"/>
                    <a:pt x="3281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2" name="Google Shape;422;p30"/>
            <p:cNvSpPr/>
            <p:nvPr/>
          </p:nvSpPr>
          <p:spPr>
            <a:xfrm>
              <a:off x="4580792" y="1987062"/>
              <a:ext cx="3026664" cy="105508"/>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23" name="Google Shape;423;p30"/>
          <p:cNvSpPr txBox="1"/>
          <p:nvPr/>
        </p:nvSpPr>
        <p:spPr>
          <a:xfrm>
            <a:off x="9479401" y="769430"/>
            <a:ext cx="2307366"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accent2"/>
                </a:solidFill>
                <a:latin typeface="Calibri"/>
                <a:ea typeface="Calibri"/>
                <a:cs typeface="Calibri"/>
                <a:sym typeface="Calibri"/>
              </a:rPr>
              <a:t>10100110100100001010100111101110110110110101010000111001010110010101001110101000101010001011010110110110100010101110001010100010100010111010110001001101001101001000010101001111011101101101101010100001110010101100101010011101010001010100010110101101101101001</a:t>
            </a:r>
            <a:endParaRPr/>
          </a:p>
        </p:txBody>
      </p:sp>
      <p:grpSp>
        <p:nvGrpSpPr>
          <p:cNvPr id="424" name="Google Shape;424;p30"/>
          <p:cNvGrpSpPr/>
          <p:nvPr/>
        </p:nvGrpSpPr>
        <p:grpSpPr>
          <a:xfrm>
            <a:off x="1170878" y="769430"/>
            <a:ext cx="5712333" cy="2411379"/>
            <a:chOff x="4244163" y="1645867"/>
            <a:chExt cx="5285657" cy="2092881"/>
          </a:xfrm>
        </p:grpSpPr>
        <p:sp>
          <p:nvSpPr>
            <p:cNvPr id="425" name="Google Shape;425;p30"/>
            <p:cNvSpPr txBox="1"/>
            <p:nvPr/>
          </p:nvSpPr>
          <p:spPr>
            <a:xfrm>
              <a:off x="5792960" y="1923770"/>
              <a:ext cx="3736860" cy="1015663"/>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6000">
                  <a:solidFill>
                    <a:schemeClr val="accent2"/>
                  </a:solidFill>
                  <a:latin typeface="Arial Black"/>
                  <a:ea typeface="Arial Black"/>
                  <a:cs typeface="Arial Black"/>
                  <a:sym typeface="Arial Black"/>
                </a:rPr>
                <a:t>IG DATA</a:t>
              </a:r>
              <a:endParaRPr/>
            </a:p>
          </p:txBody>
        </p:sp>
        <p:sp>
          <p:nvSpPr>
            <p:cNvPr id="426" name="Google Shape;426;p30"/>
            <p:cNvSpPr txBox="1"/>
            <p:nvPr/>
          </p:nvSpPr>
          <p:spPr>
            <a:xfrm>
              <a:off x="5792959" y="2681288"/>
              <a:ext cx="3736861" cy="707886"/>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4000">
                  <a:solidFill>
                    <a:schemeClr val="accent4"/>
                  </a:solidFill>
                  <a:latin typeface="Arial"/>
                  <a:ea typeface="Arial"/>
                  <a:cs typeface="Arial"/>
                  <a:sym typeface="Arial"/>
                </a:rPr>
                <a:t>ANALYTICS</a:t>
              </a:r>
              <a:endParaRPr/>
            </a:p>
          </p:txBody>
        </p:sp>
        <p:sp>
          <p:nvSpPr>
            <p:cNvPr id="427" name="Google Shape;427;p30"/>
            <p:cNvSpPr txBox="1"/>
            <p:nvPr/>
          </p:nvSpPr>
          <p:spPr>
            <a:xfrm>
              <a:off x="4244163" y="1645867"/>
              <a:ext cx="1428068" cy="209288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3000">
                  <a:solidFill>
                    <a:schemeClr val="accent2"/>
                  </a:solidFill>
                  <a:latin typeface="Arial Black"/>
                  <a:ea typeface="Arial Black"/>
                  <a:cs typeface="Arial Black"/>
                  <a:sym typeface="Arial Black"/>
                </a:rPr>
                <a:t>B</a:t>
              </a:r>
              <a:endParaRPr/>
            </a:p>
          </p:txBody>
        </p:sp>
      </p:grpSp>
      <p:sp>
        <p:nvSpPr>
          <p:cNvPr id="428" name="Google Shape;428;p30"/>
          <p:cNvSpPr txBox="1"/>
          <p:nvPr/>
        </p:nvSpPr>
        <p:spPr>
          <a:xfrm>
            <a:off x="1356570" y="3465145"/>
            <a:ext cx="2241300" cy="138540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2800">
                <a:solidFill>
                  <a:schemeClr val="accent4"/>
                </a:solidFill>
                <a:latin typeface="Inter"/>
                <a:ea typeface="Inter"/>
                <a:cs typeface="Inter"/>
                <a:sym typeface="Inter"/>
              </a:rPr>
              <a:t>WHAT IS</a:t>
            </a:r>
            <a:r>
              <a:rPr b="1" lang="en-US" sz="2800">
                <a:solidFill>
                  <a:srgbClr val="3F3F3F"/>
                </a:solidFill>
                <a:latin typeface="Inter"/>
                <a:ea typeface="Inter"/>
                <a:cs typeface="Inter"/>
                <a:sym typeface="Inter"/>
              </a:rPr>
              <a:t> </a:t>
            </a:r>
            <a:endParaRPr/>
          </a:p>
          <a:p>
            <a:pPr indent="0" lvl="0" marL="0" marR="0" rtl="0" algn="r">
              <a:spcBef>
                <a:spcPts val="0"/>
              </a:spcBef>
              <a:spcAft>
                <a:spcPts val="0"/>
              </a:spcAft>
              <a:buNone/>
            </a:pPr>
            <a:r>
              <a:rPr lang="en-US" sz="2800">
                <a:solidFill>
                  <a:srgbClr val="3F3F3F"/>
                </a:solidFill>
                <a:latin typeface="Inter"/>
                <a:ea typeface="Inter"/>
                <a:cs typeface="Inter"/>
                <a:sym typeface="Inter"/>
              </a:rPr>
              <a:t>Data Analytics?</a:t>
            </a:r>
            <a:endParaRPr sz="2800">
              <a:solidFill>
                <a:srgbClr val="3F3F3F"/>
              </a:solidFill>
              <a:latin typeface="Inter"/>
              <a:ea typeface="Inter"/>
              <a:cs typeface="Inter"/>
              <a:sym typeface="Inter"/>
            </a:endParaRPr>
          </a:p>
        </p:txBody>
      </p:sp>
      <p:sp>
        <p:nvSpPr>
          <p:cNvPr id="429" name="Google Shape;429;p30"/>
          <p:cNvSpPr txBox="1"/>
          <p:nvPr/>
        </p:nvSpPr>
        <p:spPr>
          <a:xfrm>
            <a:off x="4014646" y="2926536"/>
            <a:ext cx="3947100" cy="30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Inter"/>
                <a:ea typeface="Inter"/>
                <a:cs typeface="Inter"/>
                <a:sym typeface="Inter"/>
              </a:rPr>
              <a:t>A series of techniques aimed at extracting relevant and valuable information from extensive and diverse sets of data gathered from different sources and varying in sizes</a:t>
            </a:r>
            <a:endParaRPr sz="2400">
              <a:solidFill>
                <a:srgbClr val="3F3F3F"/>
              </a:solidFill>
              <a:latin typeface="Inter"/>
              <a:ea typeface="Inter"/>
              <a:cs typeface="Inter"/>
              <a:sym typeface="Inter"/>
            </a:endParaRPr>
          </a:p>
        </p:txBody>
      </p:sp>
      <p:grpSp>
        <p:nvGrpSpPr>
          <p:cNvPr id="430" name="Google Shape;430;p30"/>
          <p:cNvGrpSpPr/>
          <p:nvPr/>
        </p:nvGrpSpPr>
        <p:grpSpPr>
          <a:xfrm>
            <a:off x="1613925" y="5896270"/>
            <a:ext cx="7045604" cy="2375805"/>
            <a:chOff x="6042308" y="4253747"/>
            <a:chExt cx="4723200" cy="2375805"/>
          </a:xfrm>
        </p:grpSpPr>
        <p:sp>
          <p:nvSpPr>
            <p:cNvPr id="431" name="Google Shape;431;p30"/>
            <p:cNvSpPr txBox="1"/>
            <p:nvPr/>
          </p:nvSpPr>
          <p:spPr>
            <a:xfrm>
              <a:off x="6042308" y="4597652"/>
              <a:ext cx="4723200" cy="2031900"/>
            </a:xfrm>
            <a:prstGeom prst="rect">
              <a:avLst/>
            </a:prstGeom>
            <a:noFill/>
            <a:ln>
              <a:noFill/>
            </a:ln>
          </p:spPr>
          <p:txBody>
            <a:bodyPr anchorCtr="0" anchor="t" bIns="45700" lIns="91425" spcFirstLastPara="1" rIns="91425" wrap="square" tIns="45700">
              <a:spAutoFit/>
            </a:bodyPr>
            <a:lstStyle/>
            <a:p>
              <a:pPr indent="-2730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Inter"/>
                  <a:ea typeface="Inter"/>
                  <a:cs typeface="Inter"/>
                  <a:sym typeface="Inter"/>
                </a:rPr>
                <a:t>content preferences</a:t>
              </a:r>
              <a:endParaRPr sz="1200"/>
            </a:p>
            <a:p>
              <a:pPr indent="-2730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Inter"/>
                  <a:ea typeface="Inter"/>
                  <a:cs typeface="Inter"/>
                  <a:sym typeface="Inter"/>
                </a:rPr>
                <a:t>different types of interactions with certain kinds of content or ads</a:t>
              </a:r>
              <a:endParaRPr sz="1200"/>
            </a:p>
            <a:p>
              <a:pPr indent="-2730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Inter"/>
                  <a:ea typeface="Inter"/>
                  <a:cs typeface="Inter"/>
                  <a:sym typeface="Inter"/>
                </a:rPr>
                <a:t>use of certain features in the applications</a:t>
              </a:r>
              <a:endParaRPr sz="1200"/>
            </a:p>
            <a:p>
              <a:pPr indent="-2730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Inter"/>
                  <a:ea typeface="Inter"/>
                  <a:cs typeface="Inter"/>
                  <a:sym typeface="Inter"/>
                </a:rPr>
                <a:t>search requests</a:t>
              </a:r>
              <a:endParaRPr sz="1200"/>
            </a:p>
            <a:p>
              <a:pPr indent="-2730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Inter"/>
                  <a:ea typeface="Inter"/>
                  <a:cs typeface="Inter"/>
                  <a:sym typeface="Inter"/>
                </a:rPr>
                <a:t>browsing activity</a:t>
              </a:r>
              <a:endParaRPr sz="1200"/>
            </a:p>
            <a:p>
              <a:pPr indent="-2730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Inter"/>
                  <a:ea typeface="Inter"/>
                  <a:cs typeface="Inter"/>
                  <a:sym typeface="Inter"/>
                </a:rPr>
                <a:t>online purchases</a:t>
              </a:r>
              <a:endParaRPr b="0" i="0" sz="1800" u="none" cap="none" strike="noStrike">
                <a:solidFill>
                  <a:schemeClr val="dk1"/>
                </a:solidFill>
                <a:latin typeface="Inter"/>
                <a:ea typeface="Inter"/>
                <a:cs typeface="Inter"/>
                <a:sym typeface="Inter"/>
              </a:endParaRPr>
            </a:p>
          </p:txBody>
        </p:sp>
        <p:sp>
          <p:nvSpPr>
            <p:cNvPr id="432" name="Google Shape;432;p30"/>
            <p:cNvSpPr txBox="1"/>
            <p:nvPr/>
          </p:nvSpPr>
          <p:spPr>
            <a:xfrm>
              <a:off x="6042308" y="4253747"/>
              <a:ext cx="25278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Inter"/>
                  <a:ea typeface="Inter"/>
                  <a:cs typeface="Inter"/>
                  <a:sym typeface="Inter"/>
                </a:rPr>
                <a:t>For examples:</a:t>
              </a:r>
              <a:endParaRPr b="1" sz="2200">
                <a:solidFill>
                  <a:schemeClr val="dk1"/>
                </a:solidFill>
                <a:latin typeface="Inter"/>
                <a:ea typeface="Inter"/>
                <a:cs typeface="Inter"/>
                <a:sym typeface="Inter"/>
              </a:endParaRPr>
            </a:p>
          </p:txBody>
        </p:sp>
      </p:grpSp>
      <p:sp>
        <p:nvSpPr>
          <p:cNvPr id="433" name="Google Shape;433;p30"/>
          <p:cNvSpPr txBox="1"/>
          <p:nvPr/>
        </p:nvSpPr>
        <p:spPr>
          <a:xfrm>
            <a:off x="9334270" y="6225439"/>
            <a:ext cx="259762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chemeClr val="lt1"/>
                </a:solidFill>
                <a:latin typeface="Calibri"/>
                <a:ea typeface="Calibri"/>
                <a:cs typeface="Calibri"/>
                <a:sym typeface="Calibri"/>
              </a:rPr>
              <a:t>BIG DATA</a:t>
            </a:r>
            <a:endParaRPr sz="3200">
              <a:solidFill>
                <a:schemeClr val="lt1"/>
              </a:solidFill>
              <a:latin typeface="Calibri"/>
              <a:ea typeface="Calibri"/>
              <a:cs typeface="Calibri"/>
              <a:sym typeface="Calibri"/>
            </a:endParaRPr>
          </a:p>
        </p:txBody>
      </p:sp>
      <p:sp>
        <p:nvSpPr>
          <p:cNvPr id="434" name="Google Shape;434;p30"/>
          <p:cNvSpPr/>
          <p:nvPr/>
        </p:nvSpPr>
        <p:spPr>
          <a:xfrm>
            <a:off x="8887521" y="7171304"/>
            <a:ext cx="3847172"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Source: </a:t>
            </a:r>
            <a:r>
              <a:rPr lang="en-US" sz="1600" u="sng">
                <a:solidFill>
                  <a:schemeClr val="dk1"/>
                </a:solidFill>
                <a:latin typeface="Calibri"/>
                <a:ea typeface="Calibri"/>
                <a:cs typeface="Calibri"/>
                <a:sym typeface="Calibri"/>
                <a:hlinkClick r:id="rId3">
                  <a:extLst>
                    <a:ext uri="{A12FA001-AC4F-418D-AE19-62706E023703}">
                      <ahyp:hlinkClr val="tx"/>
                    </a:ext>
                  </a:extLst>
                </a:hlinkClick>
              </a:rPr>
              <a:t>https://theappsolutions.com/blog/development/what-is-big-data-analytics/</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1"/>
          <p:cNvSpPr txBox="1"/>
          <p:nvPr>
            <p:ph idx="1" type="body"/>
          </p:nvPr>
        </p:nvSpPr>
        <p:spPr>
          <a:xfrm>
            <a:off x="388236" y="407412"/>
            <a:ext cx="13887836" cy="869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280"/>
              <a:buNone/>
            </a:pPr>
            <a:r>
              <a:rPr lang="en-US" sz="5280"/>
              <a:t>What is Data Analytics?</a:t>
            </a:r>
            <a:endParaRPr sz="5280"/>
          </a:p>
        </p:txBody>
      </p:sp>
      <p:sp>
        <p:nvSpPr>
          <p:cNvPr id="440" name="Google Shape;440;p31"/>
          <p:cNvSpPr/>
          <p:nvPr/>
        </p:nvSpPr>
        <p:spPr>
          <a:xfrm>
            <a:off x="5803915" y="3746758"/>
            <a:ext cx="3022570" cy="1957973"/>
          </a:xfrm>
          <a:custGeom>
            <a:rect b="b" l="l" r="r" t="t"/>
            <a:pathLst>
              <a:path extrusionOk="0" h="2472220" w="3816424">
                <a:moveTo>
                  <a:pt x="1972064" y="0"/>
                </a:moveTo>
                <a:cubicBezTo>
                  <a:pt x="2225646" y="0"/>
                  <a:pt x="2443064" y="140235"/>
                  <a:pt x="2531016" y="340937"/>
                </a:cubicBezTo>
                <a:cubicBezTo>
                  <a:pt x="2600132" y="306460"/>
                  <a:pt x="2678169" y="288032"/>
                  <a:pt x="2760510" y="288032"/>
                </a:cubicBezTo>
                <a:cubicBezTo>
                  <a:pt x="3009887" y="288032"/>
                  <a:pt x="3219786" y="457055"/>
                  <a:pt x="3279705" y="687381"/>
                </a:cubicBezTo>
                <a:cubicBezTo>
                  <a:pt x="3582169" y="717391"/>
                  <a:pt x="3816424" y="950318"/>
                  <a:pt x="3816424" y="1232795"/>
                </a:cubicBezTo>
                <a:lnTo>
                  <a:pt x="3816055" y="1236110"/>
                </a:lnTo>
                <a:cubicBezTo>
                  <a:pt x="3816421" y="1237213"/>
                  <a:pt x="3816424" y="1238319"/>
                  <a:pt x="3816424" y="1239425"/>
                </a:cubicBezTo>
                <a:cubicBezTo>
                  <a:pt x="3816424" y="1544322"/>
                  <a:pt x="3543509" y="1791490"/>
                  <a:pt x="3206852" y="1791490"/>
                </a:cubicBezTo>
                <a:lnTo>
                  <a:pt x="3136943" y="1786289"/>
                </a:lnTo>
                <a:cubicBezTo>
                  <a:pt x="3133151" y="1787239"/>
                  <a:pt x="3129282" y="1787343"/>
                  <a:pt x="3125386" y="1787343"/>
                </a:cubicBezTo>
                <a:lnTo>
                  <a:pt x="3087511" y="1787343"/>
                </a:lnTo>
                <a:cubicBezTo>
                  <a:pt x="3038440" y="1991344"/>
                  <a:pt x="2837482" y="2143516"/>
                  <a:pt x="2597280" y="2143516"/>
                </a:cubicBezTo>
                <a:cubicBezTo>
                  <a:pt x="2532520" y="2143516"/>
                  <a:pt x="2470613" y="2132455"/>
                  <a:pt x="2414162" y="2111319"/>
                </a:cubicBezTo>
                <a:cubicBezTo>
                  <a:pt x="2330064" y="2322315"/>
                  <a:pt x="2106542" y="2472220"/>
                  <a:pt x="1844361" y="2472220"/>
                </a:cubicBezTo>
                <a:cubicBezTo>
                  <a:pt x="1529851" y="2472220"/>
                  <a:pt x="1270971" y="2256501"/>
                  <a:pt x="1241364" y="1979223"/>
                </a:cubicBezTo>
                <a:cubicBezTo>
                  <a:pt x="1233180" y="1981311"/>
                  <a:pt x="1224850" y="1981496"/>
                  <a:pt x="1216474" y="1981496"/>
                </a:cubicBezTo>
                <a:cubicBezTo>
                  <a:pt x="1047138" y="1981496"/>
                  <a:pt x="897304" y="1905869"/>
                  <a:pt x="810084" y="1787343"/>
                </a:cubicBezTo>
                <a:lnTo>
                  <a:pt x="683468" y="1787343"/>
                </a:lnTo>
                <a:lnTo>
                  <a:pt x="669303" y="1786050"/>
                </a:lnTo>
                <a:cubicBezTo>
                  <a:pt x="649856" y="1790596"/>
                  <a:pt x="629830" y="1791490"/>
                  <a:pt x="609572" y="1791490"/>
                </a:cubicBezTo>
                <a:cubicBezTo>
                  <a:pt x="272915" y="1791490"/>
                  <a:pt x="0" y="1544322"/>
                  <a:pt x="0" y="1239425"/>
                </a:cubicBezTo>
                <a:lnTo>
                  <a:pt x="369" y="1236110"/>
                </a:lnTo>
                <a:cubicBezTo>
                  <a:pt x="3" y="1235007"/>
                  <a:pt x="0" y="1233901"/>
                  <a:pt x="0" y="1232795"/>
                </a:cubicBezTo>
                <a:cubicBezTo>
                  <a:pt x="0" y="927898"/>
                  <a:pt x="272915" y="680730"/>
                  <a:pt x="609572" y="680730"/>
                </a:cubicBezTo>
                <a:lnTo>
                  <a:pt x="648332" y="683614"/>
                </a:lnTo>
                <a:cubicBezTo>
                  <a:pt x="648074" y="682757"/>
                  <a:pt x="648072" y="681899"/>
                  <a:pt x="648072" y="681040"/>
                </a:cubicBezTo>
                <a:cubicBezTo>
                  <a:pt x="648072" y="382773"/>
                  <a:pt x="889865" y="140980"/>
                  <a:pt x="1188132" y="140980"/>
                </a:cubicBezTo>
                <a:cubicBezTo>
                  <a:pt x="1296209" y="140980"/>
                  <a:pt x="1396871" y="172727"/>
                  <a:pt x="1480802" y="228175"/>
                </a:cubicBezTo>
                <a:cubicBezTo>
                  <a:pt x="1589955" y="89512"/>
                  <a:pt x="1769468" y="0"/>
                  <a:pt x="1972064" y="0"/>
                </a:cubicBezTo>
                <a:close/>
              </a:path>
            </a:pathLst>
          </a:custGeom>
          <a:noFill/>
          <a:ln cap="flat" cmpd="sng" w="762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grpSp>
        <p:nvGrpSpPr>
          <p:cNvPr id="441" name="Google Shape;441;p31"/>
          <p:cNvGrpSpPr/>
          <p:nvPr/>
        </p:nvGrpSpPr>
        <p:grpSpPr>
          <a:xfrm rot="-3060000">
            <a:off x="5478936" y="3756654"/>
            <a:ext cx="144092" cy="532393"/>
            <a:chOff x="1408027" y="3329887"/>
            <a:chExt cx="155342" cy="573958"/>
          </a:xfrm>
        </p:grpSpPr>
        <p:sp>
          <p:nvSpPr>
            <p:cNvPr id="442" name="Google Shape;442;p31"/>
            <p:cNvSpPr/>
            <p:nvPr/>
          </p:nvSpPr>
          <p:spPr>
            <a:xfrm>
              <a:off x="1408027" y="3748503"/>
              <a:ext cx="155342" cy="1553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43" name="Google Shape;443;p31"/>
            <p:cNvSpPr/>
            <p:nvPr/>
          </p:nvSpPr>
          <p:spPr>
            <a:xfrm>
              <a:off x="1408027" y="3539195"/>
              <a:ext cx="155342" cy="1553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44" name="Google Shape;444;p31"/>
            <p:cNvSpPr/>
            <p:nvPr/>
          </p:nvSpPr>
          <p:spPr>
            <a:xfrm>
              <a:off x="1408027" y="3329887"/>
              <a:ext cx="155342" cy="1553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grpSp>
      <p:sp>
        <p:nvSpPr>
          <p:cNvPr id="445" name="Google Shape;445;p31"/>
          <p:cNvSpPr/>
          <p:nvPr/>
        </p:nvSpPr>
        <p:spPr>
          <a:xfrm>
            <a:off x="4440771" y="2937861"/>
            <a:ext cx="957532" cy="957532"/>
          </a:xfrm>
          <a:prstGeom prst="ellipse">
            <a:avLst/>
          </a:prstGeom>
          <a:noFill/>
          <a:ln cap="flat" cmpd="sng" w="762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46" name="Google Shape;446;p31"/>
          <p:cNvSpPr/>
          <p:nvPr/>
        </p:nvSpPr>
        <p:spPr>
          <a:xfrm>
            <a:off x="6811284" y="2091234"/>
            <a:ext cx="957532" cy="957532"/>
          </a:xfrm>
          <a:prstGeom prst="ellipse">
            <a:avLst/>
          </a:prstGeom>
          <a:noFill/>
          <a:ln cap="flat" cmpd="sng" w="762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47" name="Google Shape;447;p31"/>
          <p:cNvSpPr/>
          <p:nvPr/>
        </p:nvSpPr>
        <p:spPr>
          <a:xfrm>
            <a:off x="8956985" y="2841806"/>
            <a:ext cx="957532" cy="957532"/>
          </a:xfrm>
          <a:prstGeom prst="ellipse">
            <a:avLst/>
          </a:prstGeom>
          <a:noFill/>
          <a:ln cap="flat" cmpd="sng" w="762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48" name="Google Shape;448;p31"/>
          <p:cNvSpPr/>
          <p:nvPr/>
        </p:nvSpPr>
        <p:spPr>
          <a:xfrm>
            <a:off x="3443019" y="5943615"/>
            <a:ext cx="957532" cy="957532"/>
          </a:xfrm>
          <a:prstGeom prst="ellipse">
            <a:avLst/>
          </a:prstGeom>
          <a:noFill/>
          <a:ln cap="flat" cmpd="sng" w="762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49" name="Google Shape;449;p31"/>
          <p:cNvSpPr/>
          <p:nvPr/>
        </p:nvSpPr>
        <p:spPr>
          <a:xfrm>
            <a:off x="5705148" y="5943615"/>
            <a:ext cx="957532" cy="957532"/>
          </a:xfrm>
          <a:prstGeom prst="ellipse">
            <a:avLst/>
          </a:prstGeom>
          <a:noFill/>
          <a:ln cap="flat" cmpd="sng" w="762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50" name="Google Shape;450;p31"/>
          <p:cNvSpPr/>
          <p:nvPr/>
        </p:nvSpPr>
        <p:spPr>
          <a:xfrm>
            <a:off x="7967723" y="5943615"/>
            <a:ext cx="957532" cy="957532"/>
          </a:xfrm>
          <a:prstGeom prst="ellipse">
            <a:avLst/>
          </a:prstGeom>
          <a:noFill/>
          <a:ln cap="flat" cmpd="sng" w="762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51" name="Google Shape;451;p31"/>
          <p:cNvSpPr/>
          <p:nvPr/>
        </p:nvSpPr>
        <p:spPr>
          <a:xfrm>
            <a:off x="10233566" y="5943615"/>
            <a:ext cx="957532" cy="957532"/>
          </a:xfrm>
          <a:prstGeom prst="ellipse">
            <a:avLst/>
          </a:prstGeom>
          <a:noFill/>
          <a:ln cap="flat" cmpd="sng" w="762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grpSp>
        <p:nvGrpSpPr>
          <p:cNvPr id="452" name="Google Shape;452;p31"/>
          <p:cNvGrpSpPr/>
          <p:nvPr/>
        </p:nvGrpSpPr>
        <p:grpSpPr>
          <a:xfrm flipH="1" rot="3060000">
            <a:off x="8684978" y="3642915"/>
            <a:ext cx="144092" cy="532393"/>
            <a:chOff x="1408027" y="3329887"/>
            <a:chExt cx="155342" cy="573958"/>
          </a:xfrm>
        </p:grpSpPr>
        <p:sp>
          <p:nvSpPr>
            <p:cNvPr id="453" name="Google Shape;453;p31"/>
            <p:cNvSpPr/>
            <p:nvPr/>
          </p:nvSpPr>
          <p:spPr>
            <a:xfrm>
              <a:off x="1408027" y="3748503"/>
              <a:ext cx="155342" cy="15534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54" name="Google Shape;454;p31"/>
            <p:cNvSpPr/>
            <p:nvPr/>
          </p:nvSpPr>
          <p:spPr>
            <a:xfrm>
              <a:off x="1408027" y="3539195"/>
              <a:ext cx="155342" cy="15534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55" name="Google Shape;455;p31"/>
            <p:cNvSpPr/>
            <p:nvPr/>
          </p:nvSpPr>
          <p:spPr>
            <a:xfrm>
              <a:off x="1408027" y="3329887"/>
              <a:ext cx="155342" cy="15534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grpSp>
      <p:grpSp>
        <p:nvGrpSpPr>
          <p:cNvPr id="456" name="Google Shape;456;p31"/>
          <p:cNvGrpSpPr/>
          <p:nvPr/>
        </p:nvGrpSpPr>
        <p:grpSpPr>
          <a:xfrm flipH="1">
            <a:off x="7218003" y="3154276"/>
            <a:ext cx="144092" cy="532393"/>
            <a:chOff x="1408027" y="3329887"/>
            <a:chExt cx="155342" cy="573958"/>
          </a:xfrm>
        </p:grpSpPr>
        <p:sp>
          <p:nvSpPr>
            <p:cNvPr id="457" name="Google Shape;457;p31"/>
            <p:cNvSpPr/>
            <p:nvPr/>
          </p:nvSpPr>
          <p:spPr>
            <a:xfrm>
              <a:off x="1408027" y="3748503"/>
              <a:ext cx="155342" cy="15534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58" name="Google Shape;458;p31"/>
            <p:cNvSpPr/>
            <p:nvPr/>
          </p:nvSpPr>
          <p:spPr>
            <a:xfrm>
              <a:off x="1408027" y="3539195"/>
              <a:ext cx="155342" cy="15534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59" name="Google Shape;459;p31"/>
            <p:cNvSpPr/>
            <p:nvPr/>
          </p:nvSpPr>
          <p:spPr>
            <a:xfrm>
              <a:off x="1408027" y="3329887"/>
              <a:ext cx="155342" cy="15534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grpSp>
      <p:grpSp>
        <p:nvGrpSpPr>
          <p:cNvPr id="460" name="Google Shape;460;p31"/>
          <p:cNvGrpSpPr/>
          <p:nvPr/>
        </p:nvGrpSpPr>
        <p:grpSpPr>
          <a:xfrm rot="2880000">
            <a:off x="5419612" y="5058344"/>
            <a:ext cx="144092" cy="532393"/>
            <a:chOff x="1408027" y="3329887"/>
            <a:chExt cx="155342" cy="573958"/>
          </a:xfrm>
        </p:grpSpPr>
        <p:sp>
          <p:nvSpPr>
            <p:cNvPr id="461" name="Google Shape;461;p31"/>
            <p:cNvSpPr/>
            <p:nvPr/>
          </p:nvSpPr>
          <p:spPr>
            <a:xfrm>
              <a:off x="1408027" y="3748503"/>
              <a:ext cx="155342" cy="15534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62" name="Google Shape;462;p31"/>
            <p:cNvSpPr/>
            <p:nvPr/>
          </p:nvSpPr>
          <p:spPr>
            <a:xfrm>
              <a:off x="1408027" y="3539195"/>
              <a:ext cx="155342" cy="15534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63" name="Google Shape;463;p31"/>
            <p:cNvSpPr/>
            <p:nvPr/>
          </p:nvSpPr>
          <p:spPr>
            <a:xfrm>
              <a:off x="1408027" y="3329887"/>
              <a:ext cx="155342" cy="15534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grpSp>
      <p:grpSp>
        <p:nvGrpSpPr>
          <p:cNvPr id="464" name="Google Shape;464;p31"/>
          <p:cNvGrpSpPr/>
          <p:nvPr/>
        </p:nvGrpSpPr>
        <p:grpSpPr>
          <a:xfrm flipH="1" rot="-2880000">
            <a:off x="9132024" y="4986504"/>
            <a:ext cx="144092" cy="532393"/>
            <a:chOff x="1408027" y="3329887"/>
            <a:chExt cx="155342" cy="573958"/>
          </a:xfrm>
        </p:grpSpPr>
        <p:sp>
          <p:nvSpPr>
            <p:cNvPr id="465" name="Google Shape;465;p31"/>
            <p:cNvSpPr/>
            <p:nvPr/>
          </p:nvSpPr>
          <p:spPr>
            <a:xfrm>
              <a:off x="1408027" y="3748503"/>
              <a:ext cx="155342" cy="15534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66" name="Google Shape;466;p31"/>
            <p:cNvSpPr/>
            <p:nvPr/>
          </p:nvSpPr>
          <p:spPr>
            <a:xfrm>
              <a:off x="1408027" y="3539195"/>
              <a:ext cx="155342" cy="15534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67" name="Google Shape;467;p31"/>
            <p:cNvSpPr/>
            <p:nvPr/>
          </p:nvSpPr>
          <p:spPr>
            <a:xfrm>
              <a:off x="1408027" y="3329887"/>
              <a:ext cx="155342" cy="15534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grpSp>
      <p:grpSp>
        <p:nvGrpSpPr>
          <p:cNvPr id="468" name="Google Shape;468;p31"/>
          <p:cNvGrpSpPr/>
          <p:nvPr/>
        </p:nvGrpSpPr>
        <p:grpSpPr>
          <a:xfrm rot="1380000">
            <a:off x="6436239" y="5396881"/>
            <a:ext cx="144092" cy="532393"/>
            <a:chOff x="1408027" y="3329887"/>
            <a:chExt cx="155342" cy="573958"/>
          </a:xfrm>
        </p:grpSpPr>
        <p:sp>
          <p:nvSpPr>
            <p:cNvPr id="469" name="Google Shape;469;p31"/>
            <p:cNvSpPr/>
            <p:nvPr/>
          </p:nvSpPr>
          <p:spPr>
            <a:xfrm>
              <a:off x="1408027" y="3748503"/>
              <a:ext cx="155342" cy="1553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70" name="Google Shape;470;p31"/>
            <p:cNvSpPr/>
            <p:nvPr/>
          </p:nvSpPr>
          <p:spPr>
            <a:xfrm>
              <a:off x="1408027" y="3539195"/>
              <a:ext cx="155342" cy="1553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71" name="Google Shape;471;p31"/>
            <p:cNvSpPr/>
            <p:nvPr/>
          </p:nvSpPr>
          <p:spPr>
            <a:xfrm>
              <a:off x="1408027" y="3329887"/>
              <a:ext cx="155342" cy="1553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grpSp>
      <p:grpSp>
        <p:nvGrpSpPr>
          <p:cNvPr id="472" name="Google Shape;472;p31"/>
          <p:cNvGrpSpPr/>
          <p:nvPr/>
        </p:nvGrpSpPr>
        <p:grpSpPr>
          <a:xfrm flipH="1" rot="-1680000">
            <a:off x="7902988" y="5493286"/>
            <a:ext cx="144092" cy="532393"/>
            <a:chOff x="1408027" y="3329887"/>
            <a:chExt cx="155350" cy="573958"/>
          </a:xfrm>
        </p:grpSpPr>
        <p:sp>
          <p:nvSpPr>
            <p:cNvPr id="473" name="Google Shape;473;p31"/>
            <p:cNvSpPr/>
            <p:nvPr/>
          </p:nvSpPr>
          <p:spPr>
            <a:xfrm>
              <a:off x="1408027" y="3748503"/>
              <a:ext cx="155342" cy="15534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74" name="Google Shape;474;p31"/>
            <p:cNvSpPr/>
            <p:nvPr/>
          </p:nvSpPr>
          <p:spPr>
            <a:xfrm>
              <a:off x="1408034" y="3539195"/>
              <a:ext cx="155343" cy="15534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sp>
          <p:nvSpPr>
            <p:cNvPr id="475" name="Google Shape;475;p31"/>
            <p:cNvSpPr/>
            <p:nvPr/>
          </p:nvSpPr>
          <p:spPr>
            <a:xfrm>
              <a:off x="1408027" y="3329887"/>
              <a:ext cx="155342" cy="15534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rgbClr val="3F3F3F"/>
                </a:solidFill>
                <a:latin typeface="Calibri"/>
                <a:ea typeface="Calibri"/>
                <a:cs typeface="Calibri"/>
                <a:sym typeface="Calibri"/>
              </a:endParaRPr>
            </a:p>
          </p:txBody>
        </p:sp>
      </p:grpSp>
      <p:sp>
        <p:nvSpPr>
          <p:cNvPr id="476" name="Google Shape;476;p31"/>
          <p:cNvSpPr txBox="1"/>
          <p:nvPr/>
        </p:nvSpPr>
        <p:spPr>
          <a:xfrm>
            <a:off x="6237899" y="4693087"/>
            <a:ext cx="2133120" cy="3877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920">
                <a:solidFill>
                  <a:srgbClr val="3F3F3F"/>
                </a:solidFill>
                <a:latin typeface="Calibri"/>
                <a:ea typeface="Calibri"/>
                <a:cs typeface="Calibri"/>
                <a:sym typeface="Calibri"/>
              </a:rPr>
              <a:t>Data Analytics</a:t>
            </a:r>
            <a:endParaRPr b="1" sz="1920">
              <a:solidFill>
                <a:srgbClr val="3F3F3F"/>
              </a:solidFill>
              <a:latin typeface="Calibri"/>
              <a:ea typeface="Calibri"/>
              <a:cs typeface="Calibri"/>
              <a:sym typeface="Calibri"/>
            </a:endParaRPr>
          </a:p>
        </p:txBody>
      </p:sp>
      <p:sp>
        <p:nvSpPr>
          <p:cNvPr id="477" name="Google Shape;477;p31"/>
          <p:cNvSpPr txBox="1"/>
          <p:nvPr/>
        </p:nvSpPr>
        <p:spPr>
          <a:xfrm>
            <a:off x="6378947" y="1586382"/>
            <a:ext cx="2000956" cy="350865"/>
          </a:xfrm>
          <a:prstGeom prst="rect">
            <a:avLst/>
          </a:prstGeom>
          <a:noFill/>
          <a:ln>
            <a:noFill/>
          </a:ln>
        </p:spPr>
        <p:txBody>
          <a:bodyPr anchorCtr="0" anchor="t" bIns="45700" lIns="129600" spcFirstLastPara="1" rIns="129600" wrap="square" tIns="45700">
            <a:spAutoFit/>
          </a:bodyPr>
          <a:lstStyle/>
          <a:p>
            <a:pPr indent="0" lvl="0" marL="0" marR="0" rtl="0" algn="ctr">
              <a:spcBef>
                <a:spcPts val="0"/>
              </a:spcBef>
              <a:spcAft>
                <a:spcPts val="0"/>
              </a:spcAft>
              <a:buNone/>
            </a:pPr>
            <a:r>
              <a:rPr b="1" lang="en-US" sz="1679">
                <a:solidFill>
                  <a:srgbClr val="3F3F3F"/>
                </a:solidFill>
                <a:latin typeface="Calibri"/>
                <a:ea typeface="Calibri"/>
                <a:cs typeface="Calibri"/>
                <a:sym typeface="Calibri"/>
              </a:rPr>
              <a:t>Data Analytics???</a:t>
            </a:r>
            <a:endParaRPr b="1" sz="1679">
              <a:solidFill>
                <a:srgbClr val="3F3F3F"/>
              </a:solidFill>
              <a:latin typeface="Calibri"/>
              <a:ea typeface="Calibri"/>
              <a:cs typeface="Calibri"/>
              <a:sym typeface="Calibri"/>
            </a:endParaRPr>
          </a:p>
        </p:txBody>
      </p:sp>
      <p:sp>
        <p:nvSpPr>
          <p:cNvPr id="478" name="Google Shape;478;p31"/>
          <p:cNvSpPr txBox="1"/>
          <p:nvPr/>
        </p:nvSpPr>
        <p:spPr>
          <a:xfrm>
            <a:off x="10080306" y="3112630"/>
            <a:ext cx="2946376" cy="350865"/>
          </a:xfrm>
          <a:prstGeom prst="rect">
            <a:avLst/>
          </a:prstGeom>
          <a:noFill/>
          <a:ln>
            <a:noFill/>
          </a:ln>
        </p:spPr>
        <p:txBody>
          <a:bodyPr anchorCtr="0" anchor="t" bIns="45700" lIns="129600" spcFirstLastPara="1" rIns="129600" wrap="square" tIns="45700">
            <a:spAutoFit/>
          </a:bodyPr>
          <a:lstStyle/>
          <a:p>
            <a:pPr indent="0" lvl="0" marL="0" marR="0" rtl="0" algn="ctr">
              <a:spcBef>
                <a:spcPts val="0"/>
              </a:spcBef>
              <a:spcAft>
                <a:spcPts val="0"/>
              </a:spcAft>
              <a:buNone/>
            </a:pPr>
            <a:r>
              <a:rPr b="1" lang="en-US" sz="1679">
                <a:solidFill>
                  <a:srgbClr val="3F3F3F"/>
                </a:solidFill>
                <a:latin typeface="Calibri"/>
                <a:ea typeface="Calibri"/>
                <a:cs typeface="Calibri"/>
                <a:sym typeface="Calibri"/>
              </a:rPr>
              <a:t>Big Data Analytics???</a:t>
            </a:r>
            <a:endParaRPr b="1" sz="1679">
              <a:solidFill>
                <a:srgbClr val="3F3F3F"/>
              </a:solidFill>
              <a:latin typeface="Calibri"/>
              <a:ea typeface="Calibri"/>
              <a:cs typeface="Calibri"/>
              <a:sym typeface="Calibri"/>
            </a:endParaRPr>
          </a:p>
        </p:txBody>
      </p:sp>
      <p:sp>
        <p:nvSpPr>
          <p:cNvPr id="479" name="Google Shape;479;p31"/>
          <p:cNvSpPr txBox="1"/>
          <p:nvPr/>
        </p:nvSpPr>
        <p:spPr>
          <a:xfrm>
            <a:off x="2518464" y="3234733"/>
            <a:ext cx="1765054" cy="350865"/>
          </a:xfrm>
          <a:prstGeom prst="rect">
            <a:avLst/>
          </a:prstGeom>
          <a:noFill/>
          <a:ln>
            <a:noFill/>
          </a:ln>
        </p:spPr>
        <p:txBody>
          <a:bodyPr anchorCtr="0" anchor="t" bIns="45700" lIns="129600" spcFirstLastPara="1" rIns="129600" wrap="square" tIns="45700">
            <a:spAutoFit/>
          </a:bodyPr>
          <a:lstStyle/>
          <a:p>
            <a:pPr indent="0" lvl="0" marL="0" marR="0" rtl="0" algn="ctr">
              <a:spcBef>
                <a:spcPts val="0"/>
              </a:spcBef>
              <a:spcAft>
                <a:spcPts val="0"/>
              </a:spcAft>
              <a:buNone/>
            </a:pPr>
            <a:r>
              <a:rPr b="1" lang="en-US" sz="1679">
                <a:solidFill>
                  <a:srgbClr val="3F3F3F"/>
                </a:solidFill>
                <a:latin typeface="Calibri"/>
                <a:ea typeface="Calibri"/>
                <a:cs typeface="Calibri"/>
                <a:sym typeface="Calibri"/>
              </a:rPr>
              <a:t>Big Data???</a:t>
            </a:r>
            <a:endParaRPr b="1" sz="1679">
              <a:solidFill>
                <a:srgbClr val="3F3F3F"/>
              </a:solidFill>
              <a:latin typeface="Calibri"/>
              <a:ea typeface="Calibri"/>
              <a:cs typeface="Calibri"/>
              <a:sym typeface="Calibri"/>
            </a:endParaRPr>
          </a:p>
        </p:txBody>
      </p:sp>
      <p:sp>
        <p:nvSpPr>
          <p:cNvPr id="480" name="Google Shape;480;p31"/>
          <p:cNvSpPr txBox="1"/>
          <p:nvPr/>
        </p:nvSpPr>
        <p:spPr>
          <a:xfrm>
            <a:off x="9810484" y="4009944"/>
            <a:ext cx="3844800"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920">
                <a:solidFill>
                  <a:schemeClr val="dk1"/>
                </a:solidFill>
                <a:latin typeface="Calibri"/>
                <a:ea typeface="Calibri"/>
                <a:cs typeface="Calibri"/>
                <a:sym typeface="Calibri"/>
              </a:rPr>
              <a:t>Data analytics processes and techniques may use applications operating on machine learning algorithms, simulation, and automated systems</a:t>
            </a:r>
            <a:endParaRPr sz="1920">
              <a:solidFill>
                <a:srgbClr val="3F3F3F"/>
              </a:solidFill>
              <a:latin typeface="Calibri"/>
              <a:ea typeface="Calibri"/>
              <a:cs typeface="Calibri"/>
              <a:sym typeface="Calibri"/>
            </a:endParaRPr>
          </a:p>
        </p:txBody>
      </p:sp>
      <p:sp>
        <p:nvSpPr>
          <p:cNvPr id="481" name="Google Shape;481;p31"/>
          <p:cNvSpPr txBox="1"/>
          <p:nvPr/>
        </p:nvSpPr>
        <p:spPr>
          <a:xfrm>
            <a:off x="1020787" y="4009944"/>
            <a:ext cx="3844800" cy="12741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20">
                <a:solidFill>
                  <a:schemeClr val="dk1"/>
                </a:solidFill>
                <a:latin typeface="Calibri"/>
                <a:ea typeface="Calibri"/>
                <a:cs typeface="Calibri"/>
                <a:sym typeface="Calibri"/>
              </a:rPr>
              <a:t>Data analytics is a process of analyzing raw datasets in order to derive a conclusion regarding the information they hold</a:t>
            </a:r>
            <a:endParaRPr sz="1920">
              <a:solidFill>
                <a:srgbClr val="3F3F3F"/>
              </a:solidFill>
              <a:latin typeface="Calibri"/>
              <a:ea typeface="Calibri"/>
              <a:cs typeface="Calibri"/>
              <a:sym typeface="Calibri"/>
            </a:endParaRPr>
          </a:p>
        </p:txBody>
      </p:sp>
      <p:sp>
        <p:nvSpPr>
          <p:cNvPr id="482" name="Google Shape;482;p31"/>
          <p:cNvSpPr/>
          <p:nvPr/>
        </p:nvSpPr>
        <p:spPr>
          <a:xfrm flipH="1">
            <a:off x="4702476" y="3207766"/>
            <a:ext cx="434119" cy="434119"/>
          </a:xfrm>
          <a:custGeom>
            <a:rect b="b" l="l" r="r" t="t"/>
            <a:pathLst>
              <a:path extrusionOk="0" h="3227814" w="3242753">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483" name="Google Shape;483;p31"/>
          <p:cNvSpPr/>
          <p:nvPr/>
        </p:nvSpPr>
        <p:spPr>
          <a:xfrm>
            <a:off x="5993588" y="6232611"/>
            <a:ext cx="380651" cy="379538"/>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2"/>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484" name="Google Shape;484;p31"/>
          <p:cNvSpPr/>
          <p:nvPr/>
        </p:nvSpPr>
        <p:spPr>
          <a:xfrm>
            <a:off x="3715546" y="6216142"/>
            <a:ext cx="412476" cy="412476"/>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60">
              <a:solidFill>
                <a:schemeClr val="dk1"/>
              </a:solidFill>
              <a:latin typeface="Calibri"/>
              <a:ea typeface="Calibri"/>
              <a:cs typeface="Calibri"/>
              <a:sym typeface="Calibri"/>
            </a:endParaRPr>
          </a:p>
        </p:txBody>
      </p:sp>
      <p:sp>
        <p:nvSpPr>
          <p:cNvPr id="485" name="Google Shape;485;p31"/>
          <p:cNvSpPr/>
          <p:nvPr/>
        </p:nvSpPr>
        <p:spPr>
          <a:xfrm flipH="1">
            <a:off x="8211478" y="6228511"/>
            <a:ext cx="470018" cy="387737"/>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486" name="Google Shape;486;p31"/>
          <p:cNvSpPr/>
          <p:nvPr/>
        </p:nvSpPr>
        <p:spPr>
          <a:xfrm rot="9900000">
            <a:off x="10516931" y="6226582"/>
            <a:ext cx="475200" cy="403591"/>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4"/>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487" name="Google Shape;487;p31"/>
          <p:cNvSpPr/>
          <p:nvPr/>
        </p:nvSpPr>
        <p:spPr>
          <a:xfrm>
            <a:off x="7081407" y="2379301"/>
            <a:ext cx="438383" cy="366452"/>
          </a:xfrm>
          <a:custGeom>
            <a:rect b="b" l="l" r="r" t="t"/>
            <a:pathLst>
              <a:path extrusionOk="0" h="2663936" w="3186824">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3"/>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488" name="Google Shape;488;p31"/>
          <p:cNvSpPr/>
          <p:nvPr/>
        </p:nvSpPr>
        <p:spPr>
          <a:xfrm>
            <a:off x="9237294" y="3099525"/>
            <a:ext cx="425611" cy="429166"/>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489" name="Google Shape;489;p31"/>
          <p:cNvSpPr/>
          <p:nvPr/>
        </p:nvSpPr>
        <p:spPr>
          <a:xfrm>
            <a:off x="6988944" y="4013545"/>
            <a:ext cx="631030" cy="662310"/>
          </a:xfrm>
          <a:custGeom>
            <a:rect b="b" l="l" r="r" t="t"/>
            <a:pathLst>
              <a:path extrusionOk="0" h="3066808" w="292196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accent1"/>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490" name="Google Shape;490;p31"/>
          <p:cNvSpPr txBox="1"/>
          <p:nvPr/>
        </p:nvSpPr>
        <p:spPr>
          <a:xfrm>
            <a:off x="2448126" y="7086731"/>
            <a:ext cx="9889241" cy="6832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20">
                <a:solidFill>
                  <a:schemeClr val="dk1"/>
                </a:solidFill>
                <a:latin typeface="Calibri"/>
                <a:ea typeface="Calibri"/>
                <a:cs typeface="Calibri"/>
                <a:sym typeface="Calibri"/>
              </a:rPr>
              <a:t>They help organizations understand their clients better, analyze their promotional campaigns, customize content, create content strategies, and develop products</a:t>
            </a:r>
            <a:endParaRPr sz="1920">
              <a:solidFill>
                <a:srgbClr val="3F3F3F"/>
              </a:solidFill>
              <a:latin typeface="Calibri"/>
              <a:ea typeface="Calibri"/>
              <a:cs typeface="Calibri"/>
              <a:sym typeface="Calibri"/>
            </a:endParaRPr>
          </a:p>
        </p:txBody>
      </p:sp>
      <p:sp>
        <p:nvSpPr>
          <p:cNvPr id="491" name="Google Shape;491;p31"/>
          <p:cNvSpPr txBox="1"/>
          <p:nvPr/>
        </p:nvSpPr>
        <p:spPr>
          <a:xfrm>
            <a:off x="3145265" y="7854540"/>
            <a:ext cx="8135689" cy="6093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79">
                <a:solidFill>
                  <a:schemeClr val="dk1"/>
                </a:solidFill>
                <a:latin typeface="Calibri"/>
                <a:ea typeface="Calibri"/>
                <a:cs typeface="Calibri"/>
                <a:sym typeface="Calibri"/>
              </a:rPr>
              <a:t>Source: </a:t>
            </a:r>
            <a:r>
              <a:rPr lang="en-US" sz="1679" u="sng">
                <a:solidFill>
                  <a:schemeClr val="dk1"/>
                </a:solidFill>
                <a:latin typeface="Calibri"/>
                <a:ea typeface="Calibri"/>
                <a:cs typeface="Calibri"/>
                <a:sym typeface="Calibri"/>
                <a:hlinkClick r:id="rId3">
                  <a:extLst>
                    <a:ext uri="{A12FA001-AC4F-418D-AE19-62706E023703}">
                      <ahyp:hlinkClr val="tx"/>
                    </a:ext>
                  </a:extLst>
                </a:hlinkClick>
              </a:rPr>
              <a:t>https://corporatefinanceinstitute.com/resources/knowledge/other/data-analytics/</a:t>
            </a:r>
            <a:endParaRPr sz="1679">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79">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2"/>
          <p:cNvSpPr txBox="1"/>
          <p:nvPr/>
        </p:nvSpPr>
        <p:spPr>
          <a:xfrm>
            <a:off x="8751977" y="2657503"/>
            <a:ext cx="5732582" cy="275152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5760">
                <a:solidFill>
                  <a:schemeClr val="lt1"/>
                </a:solidFill>
                <a:latin typeface="Calibri"/>
                <a:ea typeface="Calibri"/>
                <a:cs typeface="Calibri"/>
                <a:sym typeface="Calibri"/>
              </a:rPr>
              <a:t>Data Analysis vs. </a:t>
            </a:r>
            <a:endParaRPr/>
          </a:p>
          <a:p>
            <a:pPr indent="0" lvl="0" marL="0" marR="0" rtl="0" algn="ctr">
              <a:spcBef>
                <a:spcPts val="0"/>
              </a:spcBef>
              <a:spcAft>
                <a:spcPts val="0"/>
              </a:spcAft>
              <a:buNone/>
            </a:pPr>
            <a:r>
              <a:rPr b="1" lang="en-US" sz="5760">
                <a:solidFill>
                  <a:schemeClr val="lt1"/>
                </a:solidFill>
                <a:latin typeface="Calibri"/>
                <a:ea typeface="Calibri"/>
                <a:cs typeface="Calibri"/>
                <a:sym typeface="Calibri"/>
              </a:rPr>
              <a:t>Data Analytics vs. </a:t>
            </a:r>
            <a:endParaRPr/>
          </a:p>
          <a:p>
            <a:pPr indent="0" lvl="0" marL="0" marR="0" rtl="0" algn="ctr">
              <a:spcBef>
                <a:spcPts val="0"/>
              </a:spcBef>
              <a:spcAft>
                <a:spcPts val="0"/>
              </a:spcAft>
              <a:buNone/>
            </a:pPr>
            <a:r>
              <a:rPr b="1" lang="en-US" sz="5760">
                <a:solidFill>
                  <a:schemeClr val="lt1"/>
                </a:solidFill>
                <a:latin typeface="Calibri"/>
                <a:ea typeface="Calibri"/>
                <a:cs typeface="Calibri"/>
                <a:sym typeface="Calibri"/>
              </a:rPr>
              <a:t>Data Science</a:t>
            </a:r>
            <a:endParaRPr b="1" sz="576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3"/>
          <p:cNvSpPr txBox="1"/>
          <p:nvPr>
            <p:ph idx="1" type="body"/>
          </p:nvPr>
        </p:nvSpPr>
        <p:spPr>
          <a:xfrm>
            <a:off x="388236" y="632493"/>
            <a:ext cx="13887836" cy="869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280"/>
              <a:buNone/>
            </a:pPr>
            <a:r>
              <a:rPr lang="en-US" sz="5280"/>
              <a:t>Data Analysis vs. Data Analytics </a:t>
            </a:r>
            <a:endParaRPr/>
          </a:p>
          <a:p>
            <a:pPr indent="0" lvl="0" marL="0" rtl="0" algn="ctr">
              <a:spcBef>
                <a:spcPts val="1056"/>
              </a:spcBef>
              <a:spcAft>
                <a:spcPts val="0"/>
              </a:spcAft>
              <a:buClr>
                <a:srgbClr val="262626"/>
              </a:buClr>
              <a:buSzPts val="5280"/>
              <a:buNone/>
            </a:pPr>
            <a:r>
              <a:rPr lang="en-US" sz="5280"/>
              <a:t>vs. Data Science</a:t>
            </a:r>
            <a:endParaRPr sz="5280"/>
          </a:p>
        </p:txBody>
      </p:sp>
      <p:sp>
        <p:nvSpPr>
          <p:cNvPr id="502" name="Google Shape;502;p33"/>
          <p:cNvSpPr/>
          <p:nvPr/>
        </p:nvSpPr>
        <p:spPr>
          <a:xfrm>
            <a:off x="1198863" y="3815087"/>
            <a:ext cx="3738899" cy="2419469"/>
          </a:xfrm>
          <a:prstGeom prst="roundRect">
            <a:avLst>
              <a:gd fmla="val 15250" name="adj"/>
            </a:avLst>
          </a:prstGeom>
          <a:noFill/>
          <a:ln cap="flat" cmpd="sng" w="381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lt1"/>
              </a:solidFill>
              <a:latin typeface="Calibri"/>
              <a:ea typeface="Calibri"/>
              <a:cs typeface="Calibri"/>
              <a:sym typeface="Calibri"/>
            </a:endParaRPr>
          </a:p>
        </p:txBody>
      </p:sp>
      <p:grpSp>
        <p:nvGrpSpPr>
          <p:cNvPr id="503" name="Google Shape;503;p33"/>
          <p:cNvGrpSpPr/>
          <p:nvPr/>
        </p:nvGrpSpPr>
        <p:grpSpPr>
          <a:xfrm>
            <a:off x="1514246" y="4064029"/>
            <a:ext cx="3127200" cy="1920526"/>
            <a:chOff x="3017859" y="4267926"/>
            <a:chExt cx="1886852" cy="1600438"/>
          </a:xfrm>
        </p:grpSpPr>
        <p:sp>
          <p:nvSpPr>
            <p:cNvPr id="504" name="Google Shape;504;p33"/>
            <p:cNvSpPr txBox="1"/>
            <p:nvPr/>
          </p:nvSpPr>
          <p:spPr>
            <a:xfrm>
              <a:off x="3017859" y="4637257"/>
              <a:ext cx="1886852" cy="123110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Inter"/>
                  <a:ea typeface="Inter"/>
                  <a:cs typeface="Inter"/>
                  <a:sym typeface="Inter"/>
                </a:rPr>
                <a:t>The </a:t>
              </a:r>
              <a:r>
                <a:rPr b="1" lang="en-US" sz="1800">
                  <a:solidFill>
                    <a:srgbClr val="C00000"/>
                  </a:solidFill>
                  <a:latin typeface="Inter"/>
                  <a:ea typeface="Inter"/>
                  <a:cs typeface="Inter"/>
                  <a:sym typeface="Inter"/>
                </a:rPr>
                <a:t>data science</a:t>
              </a:r>
              <a:r>
                <a:rPr lang="en-US" sz="1800">
                  <a:solidFill>
                    <a:schemeClr val="dk1"/>
                  </a:solidFill>
                  <a:latin typeface="Inter"/>
                  <a:ea typeface="Inter"/>
                  <a:cs typeface="Inter"/>
                  <a:sym typeface="Inter"/>
                </a:rPr>
                <a:t> includes data analysis but also has elements of data cleaning and preparation (for further investigation)</a:t>
              </a:r>
              <a:endParaRPr sz="1800">
                <a:solidFill>
                  <a:srgbClr val="3F3F3F"/>
                </a:solidFill>
                <a:latin typeface="Inter"/>
                <a:ea typeface="Inter"/>
                <a:cs typeface="Inter"/>
                <a:sym typeface="Inter"/>
              </a:endParaRPr>
            </a:p>
          </p:txBody>
        </p:sp>
        <p:sp>
          <p:nvSpPr>
            <p:cNvPr id="505" name="Google Shape;505;p33"/>
            <p:cNvSpPr txBox="1"/>
            <p:nvPr/>
          </p:nvSpPr>
          <p:spPr>
            <a:xfrm>
              <a:off x="3017859" y="4267926"/>
              <a:ext cx="1886852"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Inter"/>
                  <a:ea typeface="Inter"/>
                  <a:cs typeface="Inter"/>
                  <a:sym typeface="Inter"/>
                </a:rPr>
                <a:t>DATA SCIENCE</a:t>
              </a:r>
              <a:endParaRPr b="1" sz="1800">
                <a:solidFill>
                  <a:srgbClr val="3F3F3F"/>
                </a:solidFill>
                <a:latin typeface="Inter"/>
                <a:ea typeface="Inter"/>
                <a:cs typeface="Inter"/>
                <a:sym typeface="Inter"/>
              </a:endParaRPr>
            </a:p>
          </p:txBody>
        </p:sp>
      </p:grpSp>
      <p:sp>
        <p:nvSpPr>
          <p:cNvPr id="506" name="Google Shape;506;p33"/>
          <p:cNvSpPr/>
          <p:nvPr/>
        </p:nvSpPr>
        <p:spPr>
          <a:xfrm>
            <a:off x="5925202" y="3771882"/>
            <a:ext cx="2861143" cy="2505878"/>
          </a:xfrm>
          <a:prstGeom prst="quadArrow">
            <a:avLst>
              <a:gd fmla="val 14289" name="adj1"/>
              <a:gd fmla="val 17483" name="adj2"/>
              <a:gd fmla="val 18851" name="adj3"/>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lt1"/>
              </a:solidFill>
              <a:latin typeface="Calibri"/>
              <a:ea typeface="Calibri"/>
              <a:cs typeface="Calibri"/>
              <a:sym typeface="Calibri"/>
            </a:endParaRPr>
          </a:p>
        </p:txBody>
      </p:sp>
      <p:sp>
        <p:nvSpPr>
          <p:cNvPr id="507" name="Google Shape;507;p33"/>
          <p:cNvSpPr/>
          <p:nvPr/>
        </p:nvSpPr>
        <p:spPr>
          <a:xfrm>
            <a:off x="9773787" y="4071802"/>
            <a:ext cx="3723386" cy="1872871"/>
          </a:xfrm>
          <a:prstGeom prst="roundRect">
            <a:avLst>
              <a:gd fmla="val 16667"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lt1"/>
              </a:solidFill>
              <a:latin typeface="Calibri"/>
              <a:ea typeface="Calibri"/>
              <a:cs typeface="Calibri"/>
              <a:sym typeface="Calibri"/>
            </a:endParaRPr>
          </a:p>
        </p:txBody>
      </p:sp>
      <p:sp>
        <p:nvSpPr>
          <p:cNvPr id="508" name="Google Shape;508;p33"/>
          <p:cNvSpPr/>
          <p:nvPr/>
        </p:nvSpPr>
        <p:spPr>
          <a:xfrm>
            <a:off x="4937760" y="2437392"/>
            <a:ext cx="4881055" cy="1166400"/>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509" name="Google Shape;509;p33"/>
          <p:cNvSpPr/>
          <p:nvPr/>
        </p:nvSpPr>
        <p:spPr>
          <a:xfrm>
            <a:off x="4915246" y="6488359"/>
            <a:ext cx="4881055" cy="1166400"/>
          </a:xfrm>
          <a:prstGeom prst="roundRect">
            <a:avLst>
              <a:gd fmla="val 16667"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lt1"/>
              </a:solidFill>
              <a:latin typeface="Calibri"/>
              <a:ea typeface="Calibri"/>
              <a:cs typeface="Calibri"/>
              <a:sym typeface="Calibri"/>
            </a:endParaRPr>
          </a:p>
        </p:txBody>
      </p:sp>
      <p:grpSp>
        <p:nvGrpSpPr>
          <p:cNvPr id="510" name="Google Shape;510;p33"/>
          <p:cNvGrpSpPr/>
          <p:nvPr/>
        </p:nvGrpSpPr>
        <p:grpSpPr>
          <a:xfrm>
            <a:off x="10008314" y="4361223"/>
            <a:ext cx="3327564" cy="1311129"/>
            <a:chOff x="3017859" y="4267926"/>
            <a:chExt cx="1886852" cy="1092606"/>
          </a:xfrm>
        </p:grpSpPr>
        <p:sp>
          <p:nvSpPr>
            <p:cNvPr id="511" name="Google Shape;511;p33"/>
            <p:cNvSpPr txBox="1"/>
            <p:nvPr/>
          </p:nvSpPr>
          <p:spPr>
            <a:xfrm>
              <a:off x="3017859" y="4591091"/>
              <a:ext cx="1886852" cy="76944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Inter"/>
                  <a:ea typeface="Inter"/>
                  <a:cs typeface="Inter"/>
                  <a:sym typeface="Inter"/>
                </a:rPr>
                <a:t>The </a:t>
              </a:r>
              <a:r>
                <a:rPr b="1" lang="en-US" sz="1800">
                  <a:solidFill>
                    <a:srgbClr val="C00000"/>
                  </a:solidFill>
                  <a:latin typeface="Inter"/>
                  <a:ea typeface="Inter"/>
                  <a:cs typeface="Inter"/>
                  <a:sym typeface="Inter"/>
                </a:rPr>
                <a:t>data analytics</a:t>
              </a:r>
              <a:r>
                <a:rPr lang="en-US" sz="1800">
                  <a:solidFill>
                    <a:schemeClr val="dk1"/>
                  </a:solidFill>
                  <a:latin typeface="Inter"/>
                  <a:ea typeface="Inter"/>
                  <a:cs typeface="Inter"/>
                  <a:sym typeface="Inter"/>
                </a:rPr>
                <a:t> deal with information, dashboards, and reporting</a:t>
              </a:r>
              <a:endParaRPr sz="1800">
                <a:solidFill>
                  <a:schemeClr val="lt1"/>
                </a:solidFill>
                <a:latin typeface="Inter"/>
                <a:ea typeface="Inter"/>
                <a:cs typeface="Inter"/>
                <a:sym typeface="Inter"/>
              </a:endParaRPr>
            </a:p>
          </p:txBody>
        </p:sp>
        <p:sp>
          <p:nvSpPr>
            <p:cNvPr id="512" name="Google Shape;512;p33"/>
            <p:cNvSpPr txBox="1"/>
            <p:nvPr/>
          </p:nvSpPr>
          <p:spPr>
            <a:xfrm>
              <a:off x="3017859" y="4267926"/>
              <a:ext cx="1870812" cy="30777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Inter"/>
                  <a:ea typeface="Inter"/>
                  <a:cs typeface="Inter"/>
                  <a:sym typeface="Inter"/>
                </a:rPr>
                <a:t>DATA ANALYTICS</a:t>
              </a:r>
              <a:endParaRPr b="1" sz="1800">
                <a:solidFill>
                  <a:schemeClr val="lt1"/>
                </a:solidFill>
                <a:latin typeface="Inter"/>
                <a:ea typeface="Inter"/>
                <a:cs typeface="Inter"/>
                <a:sym typeface="Inter"/>
              </a:endParaRPr>
            </a:p>
          </p:txBody>
        </p:sp>
      </p:grpSp>
      <p:grpSp>
        <p:nvGrpSpPr>
          <p:cNvPr id="513" name="Google Shape;513;p33"/>
          <p:cNvGrpSpPr/>
          <p:nvPr/>
        </p:nvGrpSpPr>
        <p:grpSpPr>
          <a:xfrm>
            <a:off x="5331001" y="2558937"/>
            <a:ext cx="4049544" cy="951031"/>
            <a:chOff x="3017859" y="4267926"/>
            <a:chExt cx="1890849" cy="792525"/>
          </a:xfrm>
        </p:grpSpPr>
        <p:sp>
          <p:nvSpPr>
            <p:cNvPr id="514" name="Google Shape;514;p33"/>
            <p:cNvSpPr txBox="1"/>
            <p:nvPr/>
          </p:nvSpPr>
          <p:spPr>
            <a:xfrm>
              <a:off x="3021856" y="4521843"/>
              <a:ext cx="1886852" cy="538608"/>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Inter"/>
                  <a:ea typeface="Inter"/>
                  <a:cs typeface="Inter"/>
                  <a:sym typeface="Inter"/>
                </a:rPr>
                <a:t>The </a:t>
              </a:r>
              <a:r>
                <a:rPr b="1" lang="en-US" sz="1800">
                  <a:solidFill>
                    <a:srgbClr val="C00000"/>
                  </a:solidFill>
                  <a:latin typeface="Inter"/>
                  <a:ea typeface="Inter"/>
                  <a:cs typeface="Inter"/>
                  <a:sym typeface="Inter"/>
                </a:rPr>
                <a:t>data analysis</a:t>
              </a:r>
              <a:r>
                <a:rPr lang="en-US" sz="1800">
                  <a:solidFill>
                    <a:schemeClr val="dk1"/>
                  </a:solidFill>
                  <a:latin typeface="Inter"/>
                  <a:ea typeface="Inter"/>
                  <a:cs typeface="Inter"/>
                  <a:sym typeface="Inter"/>
                </a:rPr>
                <a:t> primarily focuses on processes and functions</a:t>
              </a:r>
              <a:endParaRPr sz="1800">
                <a:solidFill>
                  <a:schemeClr val="lt1"/>
                </a:solidFill>
                <a:latin typeface="Inter"/>
                <a:ea typeface="Inter"/>
                <a:cs typeface="Inter"/>
                <a:sym typeface="Inter"/>
              </a:endParaRPr>
            </a:p>
          </p:txBody>
        </p:sp>
        <p:sp>
          <p:nvSpPr>
            <p:cNvPr id="515" name="Google Shape;515;p33"/>
            <p:cNvSpPr txBox="1"/>
            <p:nvPr/>
          </p:nvSpPr>
          <p:spPr>
            <a:xfrm>
              <a:off x="3017859" y="4267926"/>
              <a:ext cx="1890849" cy="30777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Inter"/>
                  <a:ea typeface="Inter"/>
                  <a:cs typeface="Inter"/>
                  <a:sym typeface="Inter"/>
                </a:rPr>
                <a:t>DATA ANALYSIS</a:t>
              </a:r>
              <a:endParaRPr b="1" sz="1800">
                <a:solidFill>
                  <a:schemeClr val="lt1"/>
                </a:solidFill>
                <a:latin typeface="Inter"/>
                <a:ea typeface="Inter"/>
                <a:cs typeface="Inter"/>
                <a:sym typeface="Inter"/>
              </a:endParaRPr>
            </a:p>
          </p:txBody>
        </p:sp>
      </p:grpSp>
      <p:grpSp>
        <p:nvGrpSpPr>
          <p:cNvPr id="516" name="Google Shape;516;p33"/>
          <p:cNvGrpSpPr/>
          <p:nvPr/>
        </p:nvGrpSpPr>
        <p:grpSpPr>
          <a:xfrm>
            <a:off x="2955960" y="2768031"/>
            <a:ext cx="1593655" cy="1708662"/>
            <a:chOff x="1841702" y="1951752"/>
            <a:chExt cx="1328046" cy="1423885"/>
          </a:xfrm>
        </p:grpSpPr>
        <p:sp>
          <p:nvSpPr>
            <p:cNvPr id="517" name="Google Shape;517;p33"/>
            <p:cNvSpPr/>
            <p:nvPr/>
          </p:nvSpPr>
          <p:spPr>
            <a:xfrm>
              <a:off x="1841702" y="2047591"/>
              <a:ext cx="1328046" cy="1328046"/>
            </a:xfrm>
            <a:prstGeom prst="blockArc">
              <a:avLst>
                <a:gd fmla="val 10800000" name="adj1"/>
                <a:gd fmla="val 16200000" name="adj2"/>
                <a:gd fmla="val 15625"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dk1"/>
                </a:solidFill>
                <a:latin typeface="Calibri"/>
                <a:ea typeface="Calibri"/>
                <a:cs typeface="Calibri"/>
                <a:sym typeface="Calibri"/>
              </a:endParaRPr>
            </a:p>
          </p:txBody>
        </p:sp>
        <p:sp>
          <p:nvSpPr>
            <p:cNvPr id="518" name="Google Shape;518;p33"/>
            <p:cNvSpPr/>
            <p:nvPr/>
          </p:nvSpPr>
          <p:spPr>
            <a:xfrm rot="5400000">
              <a:off x="2476917" y="1978799"/>
              <a:ext cx="392177" cy="338083"/>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lt1"/>
                </a:solidFill>
                <a:latin typeface="Calibri"/>
                <a:ea typeface="Calibri"/>
                <a:cs typeface="Calibri"/>
                <a:sym typeface="Calibri"/>
              </a:endParaRPr>
            </a:p>
          </p:txBody>
        </p:sp>
      </p:grpSp>
      <p:grpSp>
        <p:nvGrpSpPr>
          <p:cNvPr id="519" name="Google Shape;519;p33"/>
          <p:cNvGrpSpPr/>
          <p:nvPr/>
        </p:nvGrpSpPr>
        <p:grpSpPr>
          <a:xfrm flipH="1" rot="10800000">
            <a:off x="2955960" y="5565451"/>
            <a:ext cx="1593655" cy="1708662"/>
            <a:chOff x="1841702" y="1951752"/>
            <a:chExt cx="1328046" cy="1423885"/>
          </a:xfrm>
        </p:grpSpPr>
        <p:sp>
          <p:nvSpPr>
            <p:cNvPr id="520" name="Google Shape;520;p33"/>
            <p:cNvSpPr/>
            <p:nvPr/>
          </p:nvSpPr>
          <p:spPr>
            <a:xfrm>
              <a:off x="1841702" y="2047591"/>
              <a:ext cx="1328046" cy="1328046"/>
            </a:xfrm>
            <a:prstGeom prst="blockArc">
              <a:avLst>
                <a:gd fmla="val 10800000" name="adj1"/>
                <a:gd fmla="val 16200000" name="adj2"/>
                <a:gd fmla="val 15625" name="adj3"/>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dk1"/>
                </a:solidFill>
                <a:latin typeface="Calibri"/>
                <a:ea typeface="Calibri"/>
                <a:cs typeface="Calibri"/>
                <a:sym typeface="Calibri"/>
              </a:endParaRPr>
            </a:p>
          </p:txBody>
        </p:sp>
        <p:sp>
          <p:nvSpPr>
            <p:cNvPr id="521" name="Google Shape;521;p33"/>
            <p:cNvSpPr/>
            <p:nvPr/>
          </p:nvSpPr>
          <p:spPr>
            <a:xfrm rot="5400000">
              <a:off x="2476917" y="1978799"/>
              <a:ext cx="392177" cy="338083"/>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lt1"/>
                </a:solidFill>
                <a:latin typeface="Calibri"/>
                <a:ea typeface="Calibri"/>
                <a:cs typeface="Calibri"/>
                <a:sym typeface="Calibri"/>
              </a:endParaRPr>
            </a:p>
          </p:txBody>
        </p:sp>
      </p:grpSp>
      <p:grpSp>
        <p:nvGrpSpPr>
          <p:cNvPr id="522" name="Google Shape;522;p33"/>
          <p:cNvGrpSpPr/>
          <p:nvPr/>
        </p:nvGrpSpPr>
        <p:grpSpPr>
          <a:xfrm rot="10800000">
            <a:off x="10160226" y="5680457"/>
            <a:ext cx="1703520" cy="1593655"/>
            <a:chOff x="1750148" y="2047591"/>
            <a:chExt cx="1419600" cy="1328046"/>
          </a:xfrm>
        </p:grpSpPr>
        <p:sp>
          <p:nvSpPr>
            <p:cNvPr id="523" name="Google Shape;523;p33"/>
            <p:cNvSpPr/>
            <p:nvPr/>
          </p:nvSpPr>
          <p:spPr>
            <a:xfrm>
              <a:off x="1841702" y="2047591"/>
              <a:ext cx="1328046" cy="1328046"/>
            </a:xfrm>
            <a:prstGeom prst="blockArc">
              <a:avLst>
                <a:gd fmla="val 10800000" name="adj1"/>
                <a:gd fmla="val 16200000" name="adj2"/>
                <a:gd fmla="val 15625" name="adj3"/>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dk1"/>
                </a:solidFill>
                <a:latin typeface="Calibri"/>
                <a:ea typeface="Calibri"/>
                <a:cs typeface="Calibri"/>
                <a:sym typeface="Calibri"/>
              </a:endParaRPr>
            </a:p>
          </p:txBody>
        </p:sp>
        <p:sp>
          <p:nvSpPr>
            <p:cNvPr id="524" name="Google Shape;524;p33"/>
            <p:cNvSpPr/>
            <p:nvPr/>
          </p:nvSpPr>
          <p:spPr>
            <a:xfrm rot="10800000">
              <a:off x="1750148" y="2702865"/>
              <a:ext cx="392177" cy="338083"/>
            </a:xfrm>
            <a:prstGeom prst="triangle">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lt1"/>
                </a:solidFill>
                <a:latin typeface="Calibri"/>
                <a:ea typeface="Calibri"/>
                <a:cs typeface="Calibri"/>
                <a:sym typeface="Calibri"/>
              </a:endParaRPr>
            </a:p>
          </p:txBody>
        </p:sp>
      </p:grpSp>
      <p:grpSp>
        <p:nvGrpSpPr>
          <p:cNvPr id="525" name="Google Shape;525;p33"/>
          <p:cNvGrpSpPr/>
          <p:nvPr/>
        </p:nvGrpSpPr>
        <p:grpSpPr>
          <a:xfrm flipH="1">
            <a:off x="10160226" y="2768031"/>
            <a:ext cx="1703520" cy="1593655"/>
            <a:chOff x="1750148" y="2047591"/>
            <a:chExt cx="1419600" cy="1328046"/>
          </a:xfrm>
        </p:grpSpPr>
        <p:sp>
          <p:nvSpPr>
            <p:cNvPr id="526" name="Google Shape;526;p33"/>
            <p:cNvSpPr/>
            <p:nvPr/>
          </p:nvSpPr>
          <p:spPr>
            <a:xfrm>
              <a:off x="1841702" y="2047591"/>
              <a:ext cx="1328046" cy="1328046"/>
            </a:xfrm>
            <a:prstGeom prst="blockArc">
              <a:avLst>
                <a:gd fmla="val 10800000" name="adj1"/>
                <a:gd fmla="val 16200000" name="adj2"/>
                <a:gd fmla="val 15625" name="adj3"/>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dk1"/>
                </a:solidFill>
                <a:latin typeface="Calibri"/>
                <a:ea typeface="Calibri"/>
                <a:cs typeface="Calibri"/>
                <a:sym typeface="Calibri"/>
              </a:endParaRPr>
            </a:p>
          </p:txBody>
        </p:sp>
        <p:sp>
          <p:nvSpPr>
            <p:cNvPr id="527" name="Google Shape;527;p33"/>
            <p:cNvSpPr/>
            <p:nvPr/>
          </p:nvSpPr>
          <p:spPr>
            <a:xfrm rot="10800000">
              <a:off x="1750148" y="2704926"/>
              <a:ext cx="392177" cy="338083"/>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40">
                <a:solidFill>
                  <a:schemeClr val="lt1"/>
                </a:solidFill>
                <a:latin typeface="Calibri"/>
                <a:ea typeface="Calibri"/>
                <a:cs typeface="Calibri"/>
                <a:sym typeface="Calibri"/>
              </a:endParaRPr>
            </a:p>
          </p:txBody>
        </p:sp>
      </p:grpSp>
      <p:pic>
        <p:nvPicPr>
          <p:cNvPr id="528" name="Google Shape;528;p33"/>
          <p:cNvPicPr preferRelativeResize="0"/>
          <p:nvPr/>
        </p:nvPicPr>
        <p:blipFill rotWithShape="1">
          <a:blip r:embed="rId3">
            <a:alphaModFix/>
          </a:blip>
          <a:srcRect b="0" l="0" r="0" t="0"/>
          <a:stretch/>
        </p:blipFill>
        <p:spPr>
          <a:xfrm>
            <a:off x="4864817" y="6477285"/>
            <a:ext cx="5429868" cy="15046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4"/>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34"/>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34"/>
          <p:cNvSpPr/>
          <p:nvPr/>
        </p:nvSpPr>
        <p:spPr>
          <a:xfrm>
            <a:off x="4490800" y="1083700"/>
            <a:ext cx="98715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Inter"/>
              <a:buNone/>
            </a:pPr>
            <a:r>
              <a:rPr b="1" lang="en-US" sz="4374">
                <a:solidFill>
                  <a:srgbClr val="000000"/>
                </a:solidFill>
                <a:latin typeface="Inter"/>
                <a:ea typeface="Inter"/>
                <a:cs typeface="Inter"/>
                <a:sym typeface="Inter"/>
              </a:rPr>
              <a:t>Big Data and Data Analytics</a:t>
            </a:r>
            <a:endParaRPr sz="4374">
              <a:solidFill>
                <a:schemeClr val="dk1"/>
              </a:solidFill>
              <a:latin typeface="Calibri"/>
              <a:ea typeface="Calibri"/>
              <a:cs typeface="Calibri"/>
              <a:sym typeface="Calibri"/>
            </a:endParaRPr>
          </a:p>
        </p:txBody>
      </p:sp>
      <p:sp>
        <p:nvSpPr>
          <p:cNvPr id="537" name="Google Shape;537;p34"/>
          <p:cNvSpPr/>
          <p:nvPr/>
        </p:nvSpPr>
        <p:spPr>
          <a:xfrm>
            <a:off x="4490799" y="2284928"/>
            <a:ext cx="499943" cy="499943"/>
          </a:xfrm>
          <a:prstGeom prst="roundRect">
            <a:avLst>
              <a:gd fmla="val 20000" name="adj"/>
            </a:avLst>
          </a:prstGeom>
          <a:solidFill>
            <a:srgbClr val="DADBF1"/>
          </a:solidFill>
          <a:ln cap="flat" cmpd="sng" w="13800">
            <a:solidFill>
              <a:srgbClr val="B5B7E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34"/>
          <p:cNvSpPr/>
          <p:nvPr/>
        </p:nvSpPr>
        <p:spPr>
          <a:xfrm>
            <a:off x="4659154" y="2326600"/>
            <a:ext cx="163235"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72525"/>
              </a:buClr>
              <a:buSzPts val="2624"/>
              <a:buFont typeface="Inter"/>
              <a:buNone/>
            </a:pPr>
            <a:r>
              <a:rPr b="1" lang="en-US" sz="2624">
                <a:solidFill>
                  <a:srgbClr val="272525"/>
                </a:solidFill>
                <a:latin typeface="Inter"/>
                <a:ea typeface="Inter"/>
                <a:cs typeface="Inter"/>
                <a:sym typeface="Inter"/>
              </a:rPr>
              <a:t>1</a:t>
            </a:r>
            <a:endParaRPr sz="2624">
              <a:solidFill>
                <a:schemeClr val="dk1"/>
              </a:solidFill>
              <a:latin typeface="Calibri"/>
              <a:ea typeface="Calibri"/>
              <a:cs typeface="Calibri"/>
              <a:sym typeface="Calibri"/>
            </a:endParaRPr>
          </a:p>
        </p:txBody>
      </p:sp>
      <p:sp>
        <p:nvSpPr>
          <p:cNvPr id="539" name="Google Shape;539;p34"/>
          <p:cNvSpPr/>
          <p:nvPr/>
        </p:nvSpPr>
        <p:spPr>
          <a:xfrm>
            <a:off x="5212913" y="2361248"/>
            <a:ext cx="2221944"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Inter"/>
              <a:buNone/>
            </a:pPr>
            <a:r>
              <a:rPr b="1" lang="en-US" sz="2187">
                <a:solidFill>
                  <a:srgbClr val="272525"/>
                </a:solidFill>
                <a:latin typeface="Inter"/>
                <a:ea typeface="Inter"/>
                <a:cs typeface="Inter"/>
                <a:sym typeface="Inter"/>
              </a:rPr>
              <a:t>Introduction</a:t>
            </a:r>
            <a:endParaRPr sz="2187">
              <a:solidFill>
                <a:schemeClr val="dk1"/>
              </a:solidFill>
              <a:latin typeface="Calibri"/>
              <a:ea typeface="Calibri"/>
              <a:cs typeface="Calibri"/>
              <a:sym typeface="Calibri"/>
            </a:endParaRPr>
          </a:p>
        </p:txBody>
      </p:sp>
      <p:sp>
        <p:nvSpPr>
          <p:cNvPr id="540" name="Google Shape;540;p34"/>
          <p:cNvSpPr/>
          <p:nvPr/>
        </p:nvSpPr>
        <p:spPr>
          <a:xfrm>
            <a:off x="5212913" y="2930604"/>
            <a:ext cx="8584287"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Big data refers to large volumes of structured and unstructured data that cannot be processed using traditional database and analytics tools.</a:t>
            </a:r>
            <a:endParaRPr sz="1750">
              <a:solidFill>
                <a:schemeClr val="dk1"/>
              </a:solidFill>
              <a:latin typeface="Calibri"/>
              <a:ea typeface="Calibri"/>
              <a:cs typeface="Calibri"/>
              <a:sym typeface="Calibri"/>
            </a:endParaRPr>
          </a:p>
        </p:txBody>
      </p:sp>
      <p:sp>
        <p:nvSpPr>
          <p:cNvPr id="541" name="Google Shape;541;p34"/>
          <p:cNvSpPr/>
          <p:nvPr/>
        </p:nvSpPr>
        <p:spPr>
          <a:xfrm>
            <a:off x="4490799" y="4037171"/>
            <a:ext cx="499943" cy="499943"/>
          </a:xfrm>
          <a:prstGeom prst="roundRect">
            <a:avLst>
              <a:gd fmla="val 20000" name="adj"/>
            </a:avLst>
          </a:prstGeom>
          <a:solidFill>
            <a:srgbClr val="DADBF1"/>
          </a:solidFill>
          <a:ln cap="flat" cmpd="sng" w="13800">
            <a:solidFill>
              <a:srgbClr val="B5B7E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34"/>
          <p:cNvSpPr/>
          <p:nvPr/>
        </p:nvSpPr>
        <p:spPr>
          <a:xfrm>
            <a:off x="4640104" y="4078843"/>
            <a:ext cx="201335"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72525"/>
              </a:buClr>
              <a:buSzPts val="2624"/>
              <a:buFont typeface="Inter"/>
              <a:buNone/>
            </a:pPr>
            <a:r>
              <a:rPr b="1" lang="en-US" sz="2624">
                <a:solidFill>
                  <a:srgbClr val="272525"/>
                </a:solidFill>
                <a:latin typeface="Inter"/>
                <a:ea typeface="Inter"/>
                <a:cs typeface="Inter"/>
                <a:sym typeface="Inter"/>
              </a:rPr>
              <a:t>2</a:t>
            </a:r>
            <a:endParaRPr sz="2624">
              <a:solidFill>
                <a:schemeClr val="dk1"/>
              </a:solidFill>
              <a:latin typeface="Calibri"/>
              <a:ea typeface="Calibri"/>
              <a:cs typeface="Calibri"/>
              <a:sym typeface="Calibri"/>
            </a:endParaRPr>
          </a:p>
        </p:txBody>
      </p:sp>
      <p:sp>
        <p:nvSpPr>
          <p:cNvPr id="543" name="Google Shape;543;p34"/>
          <p:cNvSpPr/>
          <p:nvPr/>
        </p:nvSpPr>
        <p:spPr>
          <a:xfrm>
            <a:off x="5212935" y="4113500"/>
            <a:ext cx="70662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Inter"/>
              <a:buNone/>
            </a:pPr>
            <a:r>
              <a:rPr b="1" lang="en-US" sz="2187">
                <a:solidFill>
                  <a:srgbClr val="272525"/>
                </a:solidFill>
                <a:latin typeface="Inter"/>
                <a:ea typeface="Inter"/>
                <a:cs typeface="Inter"/>
                <a:sym typeface="Inter"/>
              </a:rPr>
              <a:t>Challenges and Opportunities</a:t>
            </a:r>
            <a:endParaRPr sz="2187">
              <a:solidFill>
                <a:schemeClr val="dk1"/>
              </a:solidFill>
              <a:latin typeface="Calibri"/>
              <a:ea typeface="Calibri"/>
              <a:cs typeface="Calibri"/>
              <a:sym typeface="Calibri"/>
            </a:endParaRPr>
          </a:p>
        </p:txBody>
      </p:sp>
      <p:sp>
        <p:nvSpPr>
          <p:cNvPr id="544" name="Google Shape;544;p34"/>
          <p:cNvSpPr/>
          <p:nvPr/>
        </p:nvSpPr>
        <p:spPr>
          <a:xfrm>
            <a:off x="5212913" y="4682847"/>
            <a:ext cx="8584287"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Big data comes with challenges such as data quality, privacy, security, and scalability, but also provides opportunities for innovation and competitive advantage.</a:t>
            </a:r>
            <a:endParaRPr sz="1750">
              <a:solidFill>
                <a:schemeClr val="dk1"/>
              </a:solidFill>
              <a:latin typeface="Calibri"/>
              <a:ea typeface="Calibri"/>
              <a:cs typeface="Calibri"/>
              <a:sym typeface="Calibri"/>
            </a:endParaRPr>
          </a:p>
        </p:txBody>
      </p:sp>
      <p:sp>
        <p:nvSpPr>
          <p:cNvPr id="545" name="Google Shape;545;p34"/>
          <p:cNvSpPr/>
          <p:nvPr/>
        </p:nvSpPr>
        <p:spPr>
          <a:xfrm>
            <a:off x="4490799" y="5789414"/>
            <a:ext cx="499943" cy="499943"/>
          </a:xfrm>
          <a:prstGeom prst="roundRect">
            <a:avLst>
              <a:gd fmla="val 20000" name="adj"/>
            </a:avLst>
          </a:prstGeom>
          <a:solidFill>
            <a:srgbClr val="DADBF1"/>
          </a:solidFill>
          <a:ln cap="flat" cmpd="sng" w="13800">
            <a:solidFill>
              <a:srgbClr val="B5B7E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34"/>
          <p:cNvSpPr/>
          <p:nvPr/>
        </p:nvSpPr>
        <p:spPr>
          <a:xfrm>
            <a:off x="4636294" y="5831086"/>
            <a:ext cx="208955" cy="416481"/>
          </a:xfrm>
          <a:prstGeom prst="rect">
            <a:avLst/>
          </a:prstGeom>
          <a:noFill/>
          <a:ln>
            <a:noFill/>
          </a:ln>
        </p:spPr>
        <p:txBody>
          <a:bodyPr anchorCtr="0" anchor="t" bIns="45700" lIns="91425" spcFirstLastPara="1" rIns="91425" wrap="square" tIns="45700">
            <a:noAutofit/>
          </a:bodyPr>
          <a:lstStyle/>
          <a:p>
            <a:pPr indent="0" lvl="0" marL="0" marR="0" rtl="0" algn="ctr">
              <a:lnSpc>
                <a:spcPct val="125038"/>
              </a:lnSpc>
              <a:spcBef>
                <a:spcPts val="0"/>
              </a:spcBef>
              <a:spcAft>
                <a:spcPts val="0"/>
              </a:spcAft>
              <a:buClr>
                <a:srgbClr val="272525"/>
              </a:buClr>
              <a:buSzPts val="2624"/>
              <a:buFont typeface="Inter"/>
              <a:buNone/>
            </a:pPr>
            <a:r>
              <a:rPr b="1" lang="en-US" sz="2624">
                <a:solidFill>
                  <a:srgbClr val="272525"/>
                </a:solidFill>
                <a:latin typeface="Inter"/>
                <a:ea typeface="Inter"/>
                <a:cs typeface="Inter"/>
                <a:sym typeface="Inter"/>
              </a:rPr>
              <a:t>3</a:t>
            </a:r>
            <a:endParaRPr sz="2624">
              <a:solidFill>
                <a:schemeClr val="dk1"/>
              </a:solidFill>
              <a:latin typeface="Calibri"/>
              <a:ea typeface="Calibri"/>
              <a:cs typeface="Calibri"/>
              <a:sym typeface="Calibri"/>
            </a:endParaRPr>
          </a:p>
        </p:txBody>
      </p:sp>
      <p:sp>
        <p:nvSpPr>
          <p:cNvPr id="547" name="Google Shape;547;p34"/>
          <p:cNvSpPr/>
          <p:nvPr/>
        </p:nvSpPr>
        <p:spPr>
          <a:xfrm>
            <a:off x="5212944" y="5865725"/>
            <a:ext cx="72726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Inter"/>
              <a:buNone/>
            </a:pPr>
            <a:r>
              <a:rPr b="1" lang="en-US" sz="2187">
                <a:solidFill>
                  <a:srgbClr val="272525"/>
                </a:solidFill>
                <a:latin typeface="Inter"/>
                <a:ea typeface="Inter"/>
                <a:cs typeface="Inter"/>
                <a:sym typeface="Inter"/>
              </a:rPr>
              <a:t>Technology and Tools</a:t>
            </a:r>
            <a:endParaRPr sz="2187">
              <a:solidFill>
                <a:schemeClr val="dk1"/>
              </a:solidFill>
              <a:latin typeface="Calibri"/>
              <a:ea typeface="Calibri"/>
              <a:cs typeface="Calibri"/>
              <a:sym typeface="Calibri"/>
            </a:endParaRPr>
          </a:p>
        </p:txBody>
      </p:sp>
      <p:sp>
        <p:nvSpPr>
          <p:cNvPr id="548" name="Google Shape;548;p34"/>
          <p:cNvSpPr/>
          <p:nvPr/>
        </p:nvSpPr>
        <p:spPr>
          <a:xfrm>
            <a:off x="5212913" y="6435090"/>
            <a:ext cx="8584287"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Big data technologies and tools include Hadoop, Spark, NoSQL databases, data lakes, and cloud services such as AWS and Azure.</a:t>
            </a:r>
            <a:endParaRPr sz="1750">
              <a:solidFill>
                <a:schemeClr val="dk1"/>
              </a:solidFill>
              <a:latin typeface="Calibri"/>
              <a:ea typeface="Calibri"/>
              <a:cs typeface="Calibri"/>
              <a:sym typeface="Calibri"/>
            </a:endParaRPr>
          </a:p>
        </p:txBody>
      </p:sp>
      <p:pic>
        <p:nvPicPr>
          <p:cNvPr descr="preencoded.png" id="549" name="Google Shape;549;p34"/>
          <p:cNvPicPr preferRelativeResize="0"/>
          <p:nvPr/>
        </p:nvPicPr>
        <p:blipFill rotWithShape="1">
          <a:blip r:embed="rId3">
            <a:alphaModFix/>
          </a:blip>
          <a:srcRect b="0" l="0" r="0" t="0"/>
          <a:stretch/>
        </p:blipFill>
        <p:spPr>
          <a:xfrm>
            <a:off x="0" y="0"/>
            <a:ext cx="3657600" cy="8229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35"/>
          <p:cNvSpPr txBox="1"/>
          <p:nvPr/>
        </p:nvSpPr>
        <p:spPr>
          <a:xfrm>
            <a:off x="8751977" y="3100699"/>
            <a:ext cx="5732582" cy="18651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760">
                <a:solidFill>
                  <a:schemeClr val="lt1"/>
                </a:solidFill>
                <a:latin typeface="Calibri"/>
                <a:ea typeface="Calibri"/>
                <a:cs typeface="Calibri"/>
                <a:sym typeface="Calibri"/>
              </a:rPr>
              <a:t>Use of Big Data in Data Analytics</a:t>
            </a:r>
            <a:endParaRPr b="1" sz="5760">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6"/>
          <p:cNvSpPr txBox="1"/>
          <p:nvPr>
            <p:ph idx="1" type="body"/>
          </p:nvPr>
        </p:nvSpPr>
        <p:spPr>
          <a:xfrm>
            <a:off x="388236" y="407412"/>
            <a:ext cx="13887836" cy="869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280"/>
              <a:buNone/>
            </a:pPr>
            <a:r>
              <a:rPr lang="en-US" sz="5280"/>
              <a:t>Use of Big Data in Data Analytics</a:t>
            </a:r>
            <a:endParaRPr sz="5280"/>
          </a:p>
        </p:txBody>
      </p:sp>
      <p:pic>
        <p:nvPicPr>
          <p:cNvPr id="560" name="Google Shape;560;p36"/>
          <p:cNvPicPr preferRelativeResize="0"/>
          <p:nvPr/>
        </p:nvPicPr>
        <p:blipFill rotWithShape="1">
          <a:blip r:embed="rId3">
            <a:alphaModFix/>
          </a:blip>
          <a:srcRect b="0" l="0" r="0" t="0"/>
          <a:stretch/>
        </p:blipFill>
        <p:spPr>
          <a:xfrm>
            <a:off x="1069147" y="1296355"/>
            <a:ext cx="12407701" cy="6433622"/>
          </a:xfrm>
          <a:prstGeom prst="rect">
            <a:avLst/>
          </a:prstGeom>
          <a:noFill/>
          <a:ln>
            <a:noFill/>
          </a:ln>
        </p:spPr>
      </p:pic>
      <p:sp>
        <p:nvSpPr>
          <p:cNvPr id="561" name="Google Shape;561;p36"/>
          <p:cNvSpPr txBox="1"/>
          <p:nvPr/>
        </p:nvSpPr>
        <p:spPr>
          <a:xfrm>
            <a:off x="3614898" y="7786206"/>
            <a:ext cx="6907147" cy="3877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20">
                <a:solidFill>
                  <a:schemeClr val="dk1"/>
                </a:solidFill>
                <a:latin typeface="Calibri"/>
                <a:ea typeface="Calibri"/>
                <a:cs typeface="Calibri"/>
                <a:sym typeface="Calibri"/>
              </a:rPr>
              <a:t>Source: </a:t>
            </a:r>
            <a:r>
              <a:rPr lang="en-US" sz="1920" u="sng">
                <a:solidFill>
                  <a:schemeClr val="dk1"/>
                </a:solidFill>
                <a:latin typeface="Calibri"/>
                <a:ea typeface="Calibri"/>
                <a:cs typeface="Calibri"/>
                <a:sym typeface="Calibri"/>
                <a:hlinkClick r:id="rId4">
                  <a:extLst>
                    <a:ext uri="{A12FA001-AC4F-418D-AE19-62706E023703}">
                      <ahyp:hlinkClr val="tx"/>
                    </a:ext>
                  </a:extLst>
                </a:hlinkClick>
              </a:rPr>
              <a:t>https://images.xenonstack.com/blog/10-vs-of-big-data.png</a:t>
            </a:r>
            <a:endParaRPr sz="192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7"/>
          <p:cNvSpPr txBox="1"/>
          <p:nvPr/>
        </p:nvSpPr>
        <p:spPr>
          <a:xfrm>
            <a:off x="8751977" y="3100699"/>
            <a:ext cx="5732582" cy="18651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760">
                <a:solidFill>
                  <a:schemeClr val="lt1"/>
                </a:solidFill>
                <a:latin typeface="Calibri"/>
                <a:ea typeface="Calibri"/>
                <a:cs typeface="Calibri"/>
                <a:sym typeface="Calibri"/>
              </a:rPr>
              <a:t>Data Analytics Types</a:t>
            </a:r>
            <a:endParaRPr b="1" sz="5760">
              <a:solidFill>
                <a:schemeClr val="lt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8"/>
          <p:cNvSpPr txBox="1"/>
          <p:nvPr>
            <p:ph idx="1" type="body"/>
          </p:nvPr>
        </p:nvSpPr>
        <p:spPr>
          <a:xfrm>
            <a:off x="388236" y="407412"/>
            <a:ext cx="13887836" cy="869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280"/>
              <a:buNone/>
            </a:pPr>
            <a:r>
              <a:rPr lang="en-US" sz="5280"/>
              <a:t>Data Analytics Types</a:t>
            </a:r>
            <a:endParaRPr sz="5280"/>
          </a:p>
        </p:txBody>
      </p:sp>
      <p:grpSp>
        <p:nvGrpSpPr>
          <p:cNvPr id="572" name="Google Shape;572;p38"/>
          <p:cNvGrpSpPr/>
          <p:nvPr/>
        </p:nvGrpSpPr>
        <p:grpSpPr>
          <a:xfrm>
            <a:off x="4527369" y="1828805"/>
            <a:ext cx="5607754" cy="4115218"/>
            <a:chOff x="4256258" y="2335977"/>
            <a:chExt cx="3706228" cy="2719795"/>
          </a:xfrm>
        </p:grpSpPr>
        <p:cxnSp>
          <p:nvCxnSpPr>
            <p:cNvPr id="573" name="Google Shape;573;p38"/>
            <p:cNvCxnSpPr/>
            <p:nvPr/>
          </p:nvCxnSpPr>
          <p:spPr>
            <a:xfrm>
              <a:off x="5038725" y="3577600"/>
              <a:ext cx="2190750" cy="989172"/>
            </a:xfrm>
            <a:prstGeom prst="straightConnector1">
              <a:avLst/>
            </a:prstGeom>
            <a:noFill/>
            <a:ln cap="flat" cmpd="sng" w="19050">
              <a:solidFill>
                <a:schemeClr val="accent1"/>
              </a:solidFill>
              <a:prstDash val="solid"/>
              <a:miter lim="800000"/>
              <a:headEnd len="med" w="med" type="oval"/>
              <a:tailEnd len="med" w="med" type="oval"/>
            </a:ln>
          </p:spPr>
        </p:cxnSp>
        <p:cxnSp>
          <p:nvCxnSpPr>
            <p:cNvPr id="574" name="Google Shape;574;p38"/>
            <p:cNvCxnSpPr/>
            <p:nvPr/>
          </p:nvCxnSpPr>
          <p:spPr>
            <a:xfrm flipH="1">
              <a:off x="5014752" y="3599568"/>
              <a:ext cx="2190750" cy="989172"/>
            </a:xfrm>
            <a:prstGeom prst="straightConnector1">
              <a:avLst/>
            </a:prstGeom>
            <a:noFill/>
            <a:ln cap="flat" cmpd="sng" w="19050">
              <a:solidFill>
                <a:schemeClr val="accent1"/>
              </a:solidFill>
              <a:prstDash val="solid"/>
              <a:miter lim="800000"/>
              <a:headEnd len="med" w="med" type="oval"/>
              <a:tailEnd len="med" w="med" type="oval"/>
            </a:ln>
          </p:spPr>
        </p:cxnSp>
        <p:grpSp>
          <p:nvGrpSpPr>
            <p:cNvPr id="575" name="Google Shape;575;p38"/>
            <p:cNvGrpSpPr/>
            <p:nvPr/>
          </p:nvGrpSpPr>
          <p:grpSpPr>
            <a:xfrm>
              <a:off x="5537539" y="2335977"/>
              <a:ext cx="1157120" cy="2061311"/>
              <a:chOff x="5537539" y="2335977"/>
              <a:chExt cx="1157120" cy="2061311"/>
            </a:xfrm>
          </p:grpSpPr>
          <p:sp>
            <p:nvSpPr>
              <p:cNvPr id="576" name="Google Shape;576;p38"/>
              <p:cNvSpPr/>
              <p:nvPr/>
            </p:nvSpPr>
            <p:spPr>
              <a:xfrm>
                <a:off x="5537852" y="2496480"/>
                <a:ext cx="1156465" cy="606268"/>
              </a:xfrm>
              <a:custGeom>
                <a:rect b="b" l="l" r="r" t="t"/>
                <a:pathLst>
                  <a:path extrusionOk="0" h="606268" w="1156465">
                    <a:moveTo>
                      <a:pt x="701" y="0"/>
                    </a:moveTo>
                    <a:cubicBezTo>
                      <a:pt x="43805" y="34344"/>
                      <a:pt x="93568" y="48712"/>
                      <a:pt x="143682" y="60977"/>
                    </a:cubicBezTo>
                    <a:cubicBezTo>
                      <a:pt x="226036" y="80953"/>
                      <a:pt x="309442" y="92517"/>
                      <a:pt x="393899" y="96723"/>
                    </a:cubicBezTo>
                    <a:cubicBezTo>
                      <a:pt x="469244" y="100577"/>
                      <a:pt x="544590" y="104432"/>
                      <a:pt x="619935" y="103381"/>
                    </a:cubicBezTo>
                    <a:cubicBezTo>
                      <a:pt x="759762" y="101278"/>
                      <a:pt x="899239" y="91466"/>
                      <a:pt x="1035562" y="55721"/>
                    </a:cubicBezTo>
                    <a:cubicBezTo>
                      <a:pt x="1078667" y="44506"/>
                      <a:pt x="1120369" y="30138"/>
                      <a:pt x="1157867" y="350"/>
                    </a:cubicBezTo>
                    <a:cubicBezTo>
                      <a:pt x="1157867" y="6308"/>
                      <a:pt x="1157867" y="10864"/>
                      <a:pt x="1157867" y="15069"/>
                    </a:cubicBezTo>
                    <a:cubicBezTo>
                      <a:pt x="1157867" y="169264"/>
                      <a:pt x="1157516" y="323109"/>
                      <a:pt x="1158217" y="477305"/>
                    </a:cubicBezTo>
                    <a:cubicBezTo>
                      <a:pt x="1158217" y="496579"/>
                      <a:pt x="1150858" y="508845"/>
                      <a:pt x="1136490" y="519007"/>
                    </a:cubicBezTo>
                    <a:cubicBezTo>
                      <a:pt x="1109856" y="537581"/>
                      <a:pt x="1079718" y="548094"/>
                      <a:pt x="1049229" y="557206"/>
                    </a:cubicBezTo>
                    <a:cubicBezTo>
                      <a:pt x="974234" y="579284"/>
                      <a:pt x="897137" y="590148"/>
                      <a:pt x="819338" y="598558"/>
                    </a:cubicBezTo>
                    <a:cubicBezTo>
                      <a:pt x="721214" y="609072"/>
                      <a:pt x="622739" y="610824"/>
                      <a:pt x="524264" y="609072"/>
                    </a:cubicBezTo>
                    <a:cubicBezTo>
                      <a:pt x="391095" y="606618"/>
                      <a:pt x="258628" y="596806"/>
                      <a:pt x="129314" y="562112"/>
                    </a:cubicBezTo>
                    <a:cubicBezTo>
                      <a:pt x="96022" y="553001"/>
                      <a:pt x="63781" y="538632"/>
                      <a:pt x="31890" y="524264"/>
                    </a:cubicBezTo>
                    <a:cubicBezTo>
                      <a:pt x="9462" y="514452"/>
                      <a:pt x="0" y="496579"/>
                      <a:pt x="0" y="469945"/>
                    </a:cubicBezTo>
                    <a:cubicBezTo>
                      <a:pt x="1051" y="318554"/>
                      <a:pt x="701" y="166811"/>
                      <a:pt x="701" y="15420"/>
                    </a:cubicBezTo>
                    <a:cubicBezTo>
                      <a:pt x="701" y="11214"/>
                      <a:pt x="701" y="6658"/>
                      <a:pt x="7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77" name="Google Shape;577;p38"/>
              <p:cNvSpPr/>
              <p:nvPr/>
            </p:nvSpPr>
            <p:spPr>
              <a:xfrm>
                <a:off x="5538194" y="3144451"/>
                <a:ext cx="1156465" cy="606268"/>
              </a:xfrm>
              <a:custGeom>
                <a:rect b="b" l="l" r="r" t="t"/>
                <a:pathLst>
                  <a:path extrusionOk="0" h="606268" w="1156465">
                    <a:moveTo>
                      <a:pt x="1157875" y="3154"/>
                    </a:moveTo>
                    <a:cubicBezTo>
                      <a:pt x="1157875" y="4906"/>
                      <a:pt x="1157875" y="8761"/>
                      <a:pt x="1157875" y="12616"/>
                    </a:cubicBezTo>
                    <a:cubicBezTo>
                      <a:pt x="1157875" y="167863"/>
                      <a:pt x="1157875" y="323460"/>
                      <a:pt x="1158226" y="478706"/>
                    </a:cubicBezTo>
                    <a:cubicBezTo>
                      <a:pt x="1158226" y="493776"/>
                      <a:pt x="1152619" y="504990"/>
                      <a:pt x="1141404" y="513751"/>
                    </a:cubicBezTo>
                    <a:cubicBezTo>
                      <a:pt x="1112668" y="536530"/>
                      <a:pt x="1078675" y="547393"/>
                      <a:pt x="1043981" y="557556"/>
                    </a:cubicBezTo>
                    <a:cubicBezTo>
                      <a:pt x="965131" y="580335"/>
                      <a:pt x="884178" y="591199"/>
                      <a:pt x="802525" y="598909"/>
                    </a:cubicBezTo>
                    <a:cubicBezTo>
                      <a:pt x="710358" y="607670"/>
                      <a:pt x="617841" y="610473"/>
                      <a:pt x="525324" y="608371"/>
                    </a:cubicBezTo>
                    <a:cubicBezTo>
                      <a:pt x="393206" y="605217"/>
                      <a:pt x="261089" y="596105"/>
                      <a:pt x="132827" y="562112"/>
                    </a:cubicBezTo>
                    <a:cubicBezTo>
                      <a:pt x="98833" y="553351"/>
                      <a:pt x="66242" y="538632"/>
                      <a:pt x="34001" y="524615"/>
                    </a:cubicBezTo>
                    <a:cubicBezTo>
                      <a:pt x="10522" y="514101"/>
                      <a:pt x="-342" y="495878"/>
                      <a:pt x="8" y="467843"/>
                    </a:cubicBezTo>
                    <a:cubicBezTo>
                      <a:pt x="1410" y="316801"/>
                      <a:pt x="709" y="165760"/>
                      <a:pt x="709" y="14368"/>
                    </a:cubicBezTo>
                    <a:cubicBezTo>
                      <a:pt x="709" y="9812"/>
                      <a:pt x="709" y="5257"/>
                      <a:pt x="709" y="0"/>
                    </a:cubicBezTo>
                    <a:cubicBezTo>
                      <a:pt x="69046" y="48712"/>
                      <a:pt x="147545" y="62729"/>
                      <a:pt x="225694" y="76046"/>
                    </a:cubicBezTo>
                    <a:cubicBezTo>
                      <a:pt x="369026" y="100928"/>
                      <a:pt x="514110" y="105484"/>
                      <a:pt x="659193" y="101278"/>
                    </a:cubicBezTo>
                    <a:cubicBezTo>
                      <a:pt x="780797" y="97774"/>
                      <a:pt x="901700" y="87261"/>
                      <a:pt x="1020151" y="58174"/>
                    </a:cubicBezTo>
                    <a:cubicBezTo>
                      <a:pt x="1041177" y="52917"/>
                      <a:pt x="1062554" y="47660"/>
                      <a:pt x="1082530" y="39250"/>
                    </a:cubicBezTo>
                    <a:cubicBezTo>
                      <a:pt x="1107762" y="29087"/>
                      <a:pt x="1132293" y="15770"/>
                      <a:pt x="1157875" y="315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78" name="Google Shape;578;p38"/>
              <p:cNvSpPr/>
              <p:nvPr/>
            </p:nvSpPr>
            <p:spPr>
              <a:xfrm>
                <a:off x="5538187" y="3791020"/>
                <a:ext cx="1156465" cy="606268"/>
              </a:xfrm>
              <a:custGeom>
                <a:rect b="b" l="l" r="r" t="t"/>
                <a:pathLst>
                  <a:path extrusionOk="0" h="606268" w="1156465">
                    <a:moveTo>
                      <a:pt x="365" y="0"/>
                    </a:moveTo>
                    <a:cubicBezTo>
                      <a:pt x="57838" y="42404"/>
                      <a:pt x="123020" y="56421"/>
                      <a:pt x="188554" y="69738"/>
                    </a:cubicBezTo>
                    <a:cubicBezTo>
                      <a:pt x="272660" y="86560"/>
                      <a:pt x="357818" y="95671"/>
                      <a:pt x="443677" y="98825"/>
                    </a:cubicBezTo>
                    <a:cubicBezTo>
                      <a:pt x="499047" y="100928"/>
                      <a:pt x="554417" y="103381"/>
                      <a:pt x="609787" y="102680"/>
                    </a:cubicBezTo>
                    <a:cubicBezTo>
                      <a:pt x="745759" y="100227"/>
                      <a:pt x="881381" y="92167"/>
                      <a:pt x="1014199" y="59575"/>
                    </a:cubicBezTo>
                    <a:cubicBezTo>
                      <a:pt x="1049945" y="50814"/>
                      <a:pt x="1084639" y="36797"/>
                      <a:pt x="1118982" y="23480"/>
                    </a:cubicBezTo>
                    <a:cubicBezTo>
                      <a:pt x="1131949" y="18573"/>
                      <a:pt x="1142813" y="9462"/>
                      <a:pt x="1155779" y="1402"/>
                    </a:cubicBezTo>
                    <a:cubicBezTo>
                      <a:pt x="1156129" y="5957"/>
                      <a:pt x="1156480" y="10163"/>
                      <a:pt x="1156480" y="14719"/>
                    </a:cubicBezTo>
                    <a:cubicBezTo>
                      <a:pt x="1156480" y="169615"/>
                      <a:pt x="1156480" y="324511"/>
                      <a:pt x="1156830" y="479407"/>
                    </a:cubicBezTo>
                    <a:cubicBezTo>
                      <a:pt x="1156830" y="494126"/>
                      <a:pt x="1152625" y="506392"/>
                      <a:pt x="1140359" y="513400"/>
                    </a:cubicBezTo>
                    <a:cubicBezTo>
                      <a:pt x="1117931" y="526367"/>
                      <a:pt x="1095503" y="539684"/>
                      <a:pt x="1071322" y="548445"/>
                    </a:cubicBezTo>
                    <a:cubicBezTo>
                      <a:pt x="1004387" y="572625"/>
                      <a:pt x="934649" y="583489"/>
                      <a:pt x="864210" y="592601"/>
                    </a:cubicBezTo>
                    <a:cubicBezTo>
                      <a:pt x="751016" y="606969"/>
                      <a:pt x="637472" y="610473"/>
                      <a:pt x="523227" y="608371"/>
                    </a:cubicBezTo>
                    <a:cubicBezTo>
                      <a:pt x="396717" y="606268"/>
                      <a:pt x="271258" y="596806"/>
                      <a:pt x="147902" y="566668"/>
                    </a:cubicBezTo>
                    <a:cubicBezTo>
                      <a:pt x="112157" y="557907"/>
                      <a:pt x="77813" y="543539"/>
                      <a:pt x="43119" y="530923"/>
                    </a:cubicBezTo>
                    <a:cubicBezTo>
                      <a:pt x="34008" y="527769"/>
                      <a:pt x="25948" y="521461"/>
                      <a:pt x="18238" y="515503"/>
                    </a:cubicBezTo>
                    <a:cubicBezTo>
                      <a:pt x="5622" y="506392"/>
                      <a:pt x="-336" y="494827"/>
                      <a:pt x="15" y="478356"/>
                    </a:cubicBezTo>
                    <a:cubicBezTo>
                      <a:pt x="365" y="324161"/>
                      <a:pt x="365" y="170316"/>
                      <a:pt x="365" y="16120"/>
                    </a:cubicBezTo>
                    <a:cubicBezTo>
                      <a:pt x="365" y="11565"/>
                      <a:pt x="365" y="7009"/>
                      <a:pt x="365"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79" name="Google Shape;579;p38"/>
              <p:cNvSpPr/>
              <p:nvPr/>
            </p:nvSpPr>
            <p:spPr>
              <a:xfrm>
                <a:off x="5537539" y="2335977"/>
                <a:ext cx="1156465" cy="245311"/>
              </a:xfrm>
              <a:custGeom>
                <a:rect b="b" l="l" r="r" t="t"/>
                <a:pathLst>
                  <a:path extrusionOk="0" h="245310" w="1156465">
                    <a:moveTo>
                      <a:pt x="576442" y="3504"/>
                    </a:moveTo>
                    <a:cubicBezTo>
                      <a:pt x="689636" y="3855"/>
                      <a:pt x="802128" y="9812"/>
                      <a:pt x="913920" y="26984"/>
                    </a:cubicBezTo>
                    <a:cubicBezTo>
                      <a:pt x="978401" y="36797"/>
                      <a:pt x="1042182" y="49062"/>
                      <a:pt x="1101758" y="75696"/>
                    </a:cubicBezTo>
                    <a:cubicBezTo>
                      <a:pt x="1118228" y="83055"/>
                      <a:pt x="1133648" y="93569"/>
                      <a:pt x="1147666" y="105133"/>
                    </a:cubicBezTo>
                    <a:cubicBezTo>
                      <a:pt x="1162735" y="117749"/>
                      <a:pt x="1162735" y="134570"/>
                      <a:pt x="1147666" y="147186"/>
                    </a:cubicBezTo>
                    <a:cubicBezTo>
                      <a:pt x="1133648" y="159102"/>
                      <a:pt x="1117528" y="169615"/>
                      <a:pt x="1100706" y="176974"/>
                    </a:cubicBezTo>
                    <a:cubicBezTo>
                      <a:pt x="1044986" y="201856"/>
                      <a:pt x="986111" y="213771"/>
                      <a:pt x="926536" y="223233"/>
                    </a:cubicBezTo>
                    <a:cubicBezTo>
                      <a:pt x="835070" y="237951"/>
                      <a:pt x="742903" y="244960"/>
                      <a:pt x="650386" y="247413"/>
                    </a:cubicBezTo>
                    <a:cubicBezTo>
                      <a:pt x="509858" y="251268"/>
                      <a:pt x="370031" y="244960"/>
                      <a:pt x="230904" y="223233"/>
                    </a:cubicBezTo>
                    <a:cubicBezTo>
                      <a:pt x="176585" y="214472"/>
                      <a:pt x="122267" y="203257"/>
                      <a:pt x="70401" y="182231"/>
                    </a:cubicBezTo>
                    <a:cubicBezTo>
                      <a:pt x="52879" y="175222"/>
                      <a:pt x="35357" y="166110"/>
                      <a:pt x="19937" y="155247"/>
                    </a:cubicBezTo>
                    <a:cubicBezTo>
                      <a:pt x="-5996" y="137024"/>
                      <a:pt x="-7047" y="114946"/>
                      <a:pt x="19236" y="98124"/>
                    </a:cubicBezTo>
                    <a:cubicBezTo>
                      <a:pt x="43767" y="82354"/>
                      <a:pt x="70751" y="69738"/>
                      <a:pt x="98437" y="60276"/>
                    </a:cubicBezTo>
                    <a:cubicBezTo>
                      <a:pt x="170278" y="35745"/>
                      <a:pt x="244922" y="24181"/>
                      <a:pt x="319917" y="17172"/>
                    </a:cubicBezTo>
                    <a:cubicBezTo>
                      <a:pt x="405075" y="9462"/>
                      <a:pt x="490934" y="5607"/>
                      <a:pt x="576092" y="0"/>
                    </a:cubicBezTo>
                    <a:cubicBezTo>
                      <a:pt x="576442" y="1051"/>
                      <a:pt x="576442" y="2103"/>
                      <a:pt x="576442" y="350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80" name="Google Shape;580;p38"/>
              <p:cNvSpPr/>
              <p:nvPr/>
            </p:nvSpPr>
            <p:spPr>
              <a:xfrm>
                <a:off x="5537671" y="3699734"/>
                <a:ext cx="1156465" cy="175222"/>
              </a:xfrm>
              <a:custGeom>
                <a:rect b="b" l="l" r="r" t="t"/>
                <a:pathLst>
                  <a:path extrusionOk="0" h="175221" w="1156465">
                    <a:moveTo>
                      <a:pt x="574909" y="177146"/>
                    </a:moveTo>
                    <a:cubicBezTo>
                      <a:pt x="450852" y="178197"/>
                      <a:pt x="327145" y="170837"/>
                      <a:pt x="204490" y="148409"/>
                    </a:cubicBezTo>
                    <a:cubicBezTo>
                      <a:pt x="154026" y="139297"/>
                      <a:pt x="104263" y="128083"/>
                      <a:pt x="57303" y="106706"/>
                    </a:cubicBezTo>
                    <a:cubicBezTo>
                      <a:pt x="41533" y="99697"/>
                      <a:pt x="26464" y="90235"/>
                      <a:pt x="13147" y="79372"/>
                    </a:cubicBezTo>
                    <a:cubicBezTo>
                      <a:pt x="-4025" y="65354"/>
                      <a:pt x="-4375" y="47832"/>
                      <a:pt x="12096" y="33463"/>
                    </a:cubicBezTo>
                    <a:cubicBezTo>
                      <a:pt x="24011" y="22950"/>
                      <a:pt x="38730" y="15591"/>
                      <a:pt x="52747" y="7180"/>
                    </a:cubicBezTo>
                    <a:cubicBezTo>
                      <a:pt x="55551" y="5428"/>
                      <a:pt x="60107" y="6129"/>
                      <a:pt x="63261" y="7180"/>
                    </a:cubicBezTo>
                    <a:cubicBezTo>
                      <a:pt x="144914" y="34515"/>
                      <a:pt x="229371" y="47481"/>
                      <a:pt x="314529" y="56593"/>
                    </a:cubicBezTo>
                    <a:cubicBezTo>
                      <a:pt x="410200" y="66756"/>
                      <a:pt x="505871" y="70610"/>
                      <a:pt x="601893" y="68858"/>
                    </a:cubicBezTo>
                    <a:cubicBezTo>
                      <a:pt x="729455" y="66405"/>
                      <a:pt x="856315" y="58345"/>
                      <a:pt x="981424" y="30309"/>
                    </a:cubicBezTo>
                    <a:cubicBezTo>
                      <a:pt x="1014716" y="22950"/>
                      <a:pt x="1046957" y="11385"/>
                      <a:pt x="1079548" y="1924"/>
                    </a:cubicBezTo>
                    <a:cubicBezTo>
                      <a:pt x="1083053" y="872"/>
                      <a:pt x="1087959" y="-880"/>
                      <a:pt x="1090412" y="522"/>
                    </a:cubicBezTo>
                    <a:cubicBezTo>
                      <a:pt x="1109686" y="11385"/>
                      <a:pt x="1129662" y="21198"/>
                      <a:pt x="1146833" y="34515"/>
                    </a:cubicBezTo>
                    <a:cubicBezTo>
                      <a:pt x="1162253" y="46430"/>
                      <a:pt x="1161903" y="63952"/>
                      <a:pt x="1147184" y="76568"/>
                    </a:cubicBezTo>
                    <a:cubicBezTo>
                      <a:pt x="1133166" y="88483"/>
                      <a:pt x="1117046" y="98996"/>
                      <a:pt x="1100224" y="106356"/>
                    </a:cubicBezTo>
                    <a:cubicBezTo>
                      <a:pt x="1043803" y="131588"/>
                      <a:pt x="983526" y="143152"/>
                      <a:pt x="922900" y="152965"/>
                    </a:cubicBezTo>
                    <a:cubicBezTo>
                      <a:pt x="830733" y="167683"/>
                      <a:pt x="737515" y="175393"/>
                      <a:pt x="644297" y="176445"/>
                    </a:cubicBezTo>
                    <a:cubicBezTo>
                      <a:pt x="621168" y="177146"/>
                      <a:pt x="598038" y="177146"/>
                      <a:pt x="574909" y="17714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81" name="Google Shape;581;p38"/>
              <p:cNvSpPr/>
              <p:nvPr/>
            </p:nvSpPr>
            <p:spPr>
              <a:xfrm>
                <a:off x="5537669" y="3055216"/>
                <a:ext cx="1156465" cy="175222"/>
              </a:xfrm>
              <a:custGeom>
                <a:rect b="b" l="l" r="r" t="t"/>
                <a:pathLst>
                  <a:path extrusionOk="0" h="175221" w="1156465">
                    <a:moveTo>
                      <a:pt x="587526" y="175794"/>
                    </a:moveTo>
                    <a:cubicBezTo>
                      <a:pt x="461366" y="176495"/>
                      <a:pt x="343617" y="169486"/>
                      <a:pt x="226919" y="149862"/>
                    </a:cubicBezTo>
                    <a:cubicBezTo>
                      <a:pt x="163489" y="139348"/>
                      <a:pt x="100059" y="126732"/>
                      <a:pt x="42235" y="96944"/>
                    </a:cubicBezTo>
                    <a:cubicBezTo>
                      <a:pt x="30671" y="90987"/>
                      <a:pt x="19807" y="82927"/>
                      <a:pt x="10345" y="73815"/>
                    </a:cubicBezTo>
                    <a:cubicBezTo>
                      <a:pt x="-2972" y="61199"/>
                      <a:pt x="-3673" y="46831"/>
                      <a:pt x="9644" y="34566"/>
                    </a:cubicBezTo>
                    <a:cubicBezTo>
                      <a:pt x="22961" y="22650"/>
                      <a:pt x="39432" y="13889"/>
                      <a:pt x="54851" y="4427"/>
                    </a:cubicBezTo>
                    <a:cubicBezTo>
                      <a:pt x="57305" y="3026"/>
                      <a:pt x="62211" y="3726"/>
                      <a:pt x="65715" y="5128"/>
                    </a:cubicBezTo>
                    <a:cubicBezTo>
                      <a:pt x="143163" y="32112"/>
                      <a:pt x="223415" y="44378"/>
                      <a:pt x="304368" y="53489"/>
                    </a:cubicBezTo>
                    <a:cubicBezTo>
                      <a:pt x="405295" y="65054"/>
                      <a:pt x="506924" y="68909"/>
                      <a:pt x="608202" y="67157"/>
                    </a:cubicBezTo>
                    <a:cubicBezTo>
                      <a:pt x="739969" y="65054"/>
                      <a:pt x="871386" y="55592"/>
                      <a:pt x="1000349" y="25103"/>
                    </a:cubicBezTo>
                    <a:cubicBezTo>
                      <a:pt x="1027333" y="18796"/>
                      <a:pt x="1053266" y="8983"/>
                      <a:pt x="1079900" y="1273"/>
                    </a:cubicBezTo>
                    <a:cubicBezTo>
                      <a:pt x="1085157" y="-128"/>
                      <a:pt x="1091815" y="-829"/>
                      <a:pt x="1096371" y="1624"/>
                    </a:cubicBezTo>
                    <a:cubicBezTo>
                      <a:pt x="1111791" y="9334"/>
                      <a:pt x="1127911" y="17043"/>
                      <a:pt x="1141578" y="27557"/>
                    </a:cubicBezTo>
                    <a:cubicBezTo>
                      <a:pt x="1164007" y="44378"/>
                      <a:pt x="1163656" y="63652"/>
                      <a:pt x="1141578" y="81525"/>
                    </a:cubicBezTo>
                    <a:cubicBezTo>
                      <a:pt x="1113192" y="104304"/>
                      <a:pt x="1079550" y="115168"/>
                      <a:pt x="1045556" y="125330"/>
                    </a:cubicBezTo>
                    <a:cubicBezTo>
                      <a:pt x="978972" y="144955"/>
                      <a:pt x="910986" y="155469"/>
                      <a:pt x="842299" y="163178"/>
                    </a:cubicBezTo>
                    <a:cubicBezTo>
                      <a:pt x="755389" y="171940"/>
                      <a:pt x="667778" y="176846"/>
                      <a:pt x="587526" y="1757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grpSp>
        <p:grpSp>
          <p:nvGrpSpPr>
            <p:cNvPr id="582" name="Google Shape;582;p38"/>
            <p:cNvGrpSpPr/>
            <p:nvPr/>
          </p:nvGrpSpPr>
          <p:grpSpPr>
            <a:xfrm>
              <a:off x="4256258" y="4198390"/>
              <a:ext cx="578603" cy="857382"/>
              <a:chOff x="4256258" y="4198390"/>
              <a:chExt cx="578603" cy="857382"/>
            </a:xfrm>
          </p:grpSpPr>
          <p:sp>
            <p:nvSpPr>
              <p:cNvPr id="583" name="Google Shape;583;p38"/>
              <p:cNvSpPr/>
              <p:nvPr/>
            </p:nvSpPr>
            <p:spPr>
              <a:xfrm>
                <a:off x="4256541" y="4269376"/>
                <a:ext cx="578233" cy="241806"/>
              </a:xfrm>
              <a:custGeom>
                <a:rect b="b" l="l" r="r" t="t"/>
                <a:pathLst>
                  <a:path extrusionOk="0" h="241806" w="578232">
                    <a:moveTo>
                      <a:pt x="1489" y="0"/>
                    </a:moveTo>
                    <a:cubicBezTo>
                      <a:pt x="48449" y="21728"/>
                      <a:pt x="98212" y="29087"/>
                      <a:pt x="147625" y="31890"/>
                    </a:cubicBezTo>
                    <a:cubicBezTo>
                      <a:pt x="221568" y="36096"/>
                      <a:pt x="295862" y="37498"/>
                      <a:pt x="370156" y="36446"/>
                    </a:cubicBezTo>
                    <a:cubicBezTo>
                      <a:pt x="426227" y="35745"/>
                      <a:pt x="482298" y="29087"/>
                      <a:pt x="536968" y="14719"/>
                    </a:cubicBezTo>
                    <a:cubicBezTo>
                      <a:pt x="550285" y="11214"/>
                      <a:pt x="563601" y="5958"/>
                      <a:pt x="577619" y="1051"/>
                    </a:cubicBezTo>
                    <a:cubicBezTo>
                      <a:pt x="577970" y="3855"/>
                      <a:pt x="578320" y="7359"/>
                      <a:pt x="578320" y="10864"/>
                    </a:cubicBezTo>
                    <a:cubicBezTo>
                      <a:pt x="578320" y="69388"/>
                      <a:pt x="577970" y="127912"/>
                      <a:pt x="578671" y="186436"/>
                    </a:cubicBezTo>
                    <a:cubicBezTo>
                      <a:pt x="578671" y="197300"/>
                      <a:pt x="574816" y="203958"/>
                      <a:pt x="565354" y="206762"/>
                    </a:cubicBezTo>
                    <a:cubicBezTo>
                      <a:pt x="536617" y="214822"/>
                      <a:pt x="508231" y="224284"/>
                      <a:pt x="479145" y="229190"/>
                    </a:cubicBezTo>
                    <a:cubicBezTo>
                      <a:pt x="402047" y="242157"/>
                      <a:pt x="323898" y="244259"/>
                      <a:pt x="245749" y="241806"/>
                    </a:cubicBezTo>
                    <a:cubicBezTo>
                      <a:pt x="179164" y="239704"/>
                      <a:pt x="112931" y="235849"/>
                      <a:pt x="48098" y="219027"/>
                    </a:cubicBezTo>
                    <a:cubicBezTo>
                      <a:pt x="34782" y="215523"/>
                      <a:pt x="21465" y="209916"/>
                      <a:pt x="8849" y="203958"/>
                    </a:cubicBezTo>
                    <a:cubicBezTo>
                      <a:pt x="4643" y="201856"/>
                      <a:pt x="438" y="194847"/>
                      <a:pt x="438" y="190291"/>
                    </a:cubicBezTo>
                    <a:cubicBezTo>
                      <a:pt x="-263" y="127912"/>
                      <a:pt x="88" y="65533"/>
                      <a:pt x="88" y="3504"/>
                    </a:cubicBezTo>
                    <a:cubicBezTo>
                      <a:pt x="438" y="2103"/>
                      <a:pt x="1139" y="1402"/>
                      <a:pt x="1489"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84" name="Google Shape;584;p38"/>
              <p:cNvSpPr/>
              <p:nvPr/>
            </p:nvSpPr>
            <p:spPr>
              <a:xfrm>
                <a:off x="4256258" y="4813966"/>
                <a:ext cx="578233" cy="241806"/>
              </a:xfrm>
              <a:custGeom>
                <a:rect b="b" l="l" r="r" t="t"/>
                <a:pathLst>
                  <a:path extrusionOk="0" h="241806" w="578232">
                    <a:moveTo>
                      <a:pt x="721" y="0"/>
                    </a:moveTo>
                    <a:cubicBezTo>
                      <a:pt x="50484" y="22779"/>
                      <a:pt x="102350" y="30138"/>
                      <a:pt x="153865" y="32942"/>
                    </a:cubicBezTo>
                    <a:cubicBezTo>
                      <a:pt x="220449" y="36797"/>
                      <a:pt x="287735" y="38549"/>
                      <a:pt x="354319" y="37498"/>
                    </a:cubicBezTo>
                    <a:cubicBezTo>
                      <a:pt x="418100" y="36446"/>
                      <a:pt x="481881" y="30839"/>
                      <a:pt x="543909" y="12966"/>
                    </a:cubicBezTo>
                    <a:cubicBezTo>
                      <a:pt x="555123" y="9813"/>
                      <a:pt x="566338" y="4906"/>
                      <a:pt x="578603" y="701"/>
                    </a:cubicBezTo>
                    <a:cubicBezTo>
                      <a:pt x="578603" y="10864"/>
                      <a:pt x="578603" y="20326"/>
                      <a:pt x="578603" y="30138"/>
                    </a:cubicBezTo>
                    <a:cubicBezTo>
                      <a:pt x="578603" y="81654"/>
                      <a:pt x="578253" y="133519"/>
                      <a:pt x="578954" y="185035"/>
                    </a:cubicBezTo>
                    <a:cubicBezTo>
                      <a:pt x="579304" y="197650"/>
                      <a:pt x="574748" y="205010"/>
                      <a:pt x="563884" y="208164"/>
                    </a:cubicBezTo>
                    <a:cubicBezTo>
                      <a:pt x="534447" y="216224"/>
                      <a:pt x="505010" y="226387"/>
                      <a:pt x="474872" y="229891"/>
                    </a:cubicBezTo>
                    <a:cubicBezTo>
                      <a:pt x="422656" y="236199"/>
                      <a:pt x="369739" y="239003"/>
                      <a:pt x="316822" y="241456"/>
                    </a:cubicBezTo>
                    <a:cubicBezTo>
                      <a:pt x="235168" y="244960"/>
                      <a:pt x="154216" y="240054"/>
                      <a:pt x="73613" y="224985"/>
                    </a:cubicBezTo>
                    <a:cubicBezTo>
                      <a:pt x="53288" y="221130"/>
                      <a:pt x="33663" y="213771"/>
                      <a:pt x="13687" y="207463"/>
                    </a:cubicBezTo>
                    <a:cubicBezTo>
                      <a:pt x="3875" y="204309"/>
                      <a:pt x="-330" y="197300"/>
                      <a:pt x="20" y="186086"/>
                    </a:cubicBezTo>
                    <a:cubicBezTo>
                      <a:pt x="1071" y="124408"/>
                      <a:pt x="721" y="63080"/>
                      <a:pt x="72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85" name="Google Shape;585;p38"/>
              <p:cNvSpPr/>
              <p:nvPr/>
            </p:nvSpPr>
            <p:spPr>
              <a:xfrm>
                <a:off x="4256628" y="4547278"/>
                <a:ext cx="578233" cy="241806"/>
              </a:xfrm>
              <a:custGeom>
                <a:rect b="b" l="l" r="r" t="t"/>
                <a:pathLst>
                  <a:path extrusionOk="0" h="241806" w="578232">
                    <a:moveTo>
                      <a:pt x="350" y="701"/>
                    </a:moveTo>
                    <a:cubicBezTo>
                      <a:pt x="84107" y="32591"/>
                      <a:pt x="170316" y="36096"/>
                      <a:pt x="256875" y="38549"/>
                    </a:cubicBezTo>
                    <a:cubicBezTo>
                      <a:pt x="325913" y="40651"/>
                      <a:pt x="394950" y="37848"/>
                      <a:pt x="463637" y="28736"/>
                    </a:cubicBezTo>
                    <a:cubicBezTo>
                      <a:pt x="502537" y="23480"/>
                      <a:pt x="541085" y="17522"/>
                      <a:pt x="578233" y="0"/>
                    </a:cubicBezTo>
                    <a:cubicBezTo>
                      <a:pt x="578583" y="5607"/>
                      <a:pt x="578933" y="9812"/>
                      <a:pt x="578933" y="14368"/>
                    </a:cubicBezTo>
                    <a:cubicBezTo>
                      <a:pt x="578933" y="71140"/>
                      <a:pt x="578583" y="127912"/>
                      <a:pt x="579284" y="184684"/>
                    </a:cubicBezTo>
                    <a:cubicBezTo>
                      <a:pt x="579284" y="196950"/>
                      <a:pt x="575429" y="205010"/>
                      <a:pt x="564215" y="207813"/>
                    </a:cubicBezTo>
                    <a:cubicBezTo>
                      <a:pt x="533376" y="215873"/>
                      <a:pt x="502887" y="226387"/>
                      <a:pt x="471347" y="230242"/>
                    </a:cubicBezTo>
                    <a:cubicBezTo>
                      <a:pt x="419832" y="236550"/>
                      <a:pt x="367966" y="239353"/>
                      <a:pt x="316100" y="241105"/>
                    </a:cubicBezTo>
                    <a:cubicBezTo>
                      <a:pt x="231994" y="244259"/>
                      <a:pt x="148238" y="240054"/>
                      <a:pt x="65533" y="222882"/>
                    </a:cubicBezTo>
                    <a:cubicBezTo>
                      <a:pt x="48712" y="219378"/>
                      <a:pt x="32241" y="213070"/>
                      <a:pt x="15420" y="207813"/>
                    </a:cubicBezTo>
                    <a:cubicBezTo>
                      <a:pt x="4556" y="204309"/>
                      <a:pt x="0" y="197300"/>
                      <a:pt x="0" y="184684"/>
                    </a:cubicBezTo>
                    <a:cubicBezTo>
                      <a:pt x="701" y="123707"/>
                      <a:pt x="350" y="62730"/>
                      <a:pt x="350" y="70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86" name="Google Shape;586;p38"/>
              <p:cNvSpPr/>
              <p:nvPr/>
            </p:nvSpPr>
            <p:spPr>
              <a:xfrm>
                <a:off x="4256628" y="4198390"/>
                <a:ext cx="578233" cy="91115"/>
              </a:xfrm>
              <a:custGeom>
                <a:rect b="b" l="l" r="r" t="t"/>
                <a:pathLst>
                  <a:path extrusionOk="0" h="91115" w="578232">
                    <a:moveTo>
                      <a:pt x="0" y="44703"/>
                    </a:moveTo>
                    <a:cubicBezTo>
                      <a:pt x="8060" y="40147"/>
                      <a:pt x="15420" y="33839"/>
                      <a:pt x="23830" y="31737"/>
                    </a:cubicBezTo>
                    <a:cubicBezTo>
                      <a:pt x="60276" y="23326"/>
                      <a:pt x="96723" y="14214"/>
                      <a:pt x="133519" y="8958"/>
                    </a:cubicBezTo>
                    <a:cubicBezTo>
                      <a:pt x="205360" y="-1205"/>
                      <a:pt x="278253" y="-1205"/>
                      <a:pt x="350444" y="1599"/>
                    </a:cubicBezTo>
                    <a:cubicBezTo>
                      <a:pt x="414575" y="4051"/>
                      <a:pt x="479057" y="8607"/>
                      <a:pt x="541436" y="26480"/>
                    </a:cubicBezTo>
                    <a:cubicBezTo>
                      <a:pt x="549847" y="28933"/>
                      <a:pt x="558608" y="32087"/>
                      <a:pt x="566317" y="35942"/>
                    </a:cubicBezTo>
                    <a:cubicBezTo>
                      <a:pt x="571224" y="38395"/>
                      <a:pt x="574728" y="43652"/>
                      <a:pt x="578933" y="47507"/>
                    </a:cubicBezTo>
                    <a:cubicBezTo>
                      <a:pt x="575079" y="51011"/>
                      <a:pt x="571574" y="56268"/>
                      <a:pt x="567018" y="58020"/>
                    </a:cubicBezTo>
                    <a:cubicBezTo>
                      <a:pt x="549847" y="64328"/>
                      <a:pt x="532675" y="70636"/>
                      <a:pt x="514802" y="74491"/>
                    </a:cubicBezTo>
                    <a:cubicBezTo>
                      <a:pt x="457680" y="87107"/>
                      <a:pt x="399506" y="90962"/>
                      <a:pt x="340982" y="93064"/>
                    </a:cubicBezTo>
                    <a:cubicBezTo>
                      <a:pt x="269842" y="95517"/>
                      <a:pt x="198702" y="94116"/>
                      <a:pt x="127912" y="84654"/>
                    </a:cubicBezTo>
                    <a:cubicBezTo>
                      <a:pt x="94269" y="80098"/>
                      <a:pt x="60977" y="72038"/>
                      <a:pt x="28036" y="64328"/>
                    </a:cubicBezTo>
                    <a:cubicBezTo>
                      <a:pt x="18223" y="61875"/>
                      <a:pt x="9462" y="55567"/>
                      <a:pt x="0" y="50661"/>
                    </a:cubicBezTo>
                    <a:cubicBezTo>
                      <a:pt x="0" y="48908"/>
                      <a:pt x="0" y="46806"/>
                      <a:pt x="0" y="447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87" name="Google Shape;587;p38"/>
              <p:cNvSpPr/>
              <p:nvPr/>
            </p:nvSpPr>
            <p:spPr>
              <a:xfrm>
                <a:off x="4256278" y="4503692"/>
                <a:ext cx="578233" cy="63080"/>
              </a:xfrm>
              <a:custGeom>
                <a:rect b="b" l="l" r="r" t="t"/>
                <a:pathLst>
                  <a:path extrusionOk="0" h="63079" w="578232">
                    <a:moveTo>
                      <a:pt x="0" y="19055"/>
                    </a:moveTo>
                    <a:cubicBezTo>
                      <a:pt x="15420" y="7491"/>
                      <a:pt x="30138" y="-3723"/>
                      <a:pt x="50113" y="1183"/>
                    </a:cubicBezTo>
                    <a:cubicBezTo>
                      <a:pt x="110740" y="15201"/>
                      <a:pt x="172068" y="20107"/>
                      <a:pt x="234097" y="22560"/>
                    </a:cubicBezTo>
                    <a:cubicBezTo>
                      <a:pt x="303484" y="25363"/>
                      <a:pt x="373223" y="23611"/>
                      <a:pt x="442260" y="15901"/>
                    </a:cubicBezTo>
                    <a:cubicBezTo>
                      <a:pt x="471698" y="12397"/>
                      <a:pt x="501135" y="7140"/>
                      <a:pt x="530572" y="1183"/>
                    </a:cubicBezTo>
                    <a:cubicBezTo>
                      <a:pt x="548795" y="-2322"/>
                      <a:pt x="562813" y="6439"/>
                      <a:pt x="576480" y="15201"/>
                    </a:cubicBezTo>
                    <a:cubicBezTo>
                      <a:pt x="582788" y="19406"/>
                      <a:pt x="579634" y="24662"/>
                      <a:pt x="574378" y="27116"/>
                    </a:cubicBezTo>
                    <a:cubicBezTo>
                      <a:pt x="564215" y="32372"/>
                      <a:pt x="553701" y="38680"/>
                      <a:pt x="542838" y="40783"/>
                    </a:cubicBezTo>
                    <a:cubicBezTo>
                      <a:pt x="501836" y="48493"/>
                      <a:pt x="460834" y="57955"/>
                      <a:pt x="419481" y="61109"/>
                    </a:cubicBezTo>
                    <a:cubicBezTo>
                      <a:pt x="359906" y="65664"/>
                      <a:pt x="300330" y="67066"/>
                      <a:pt x="240755" y="66015"/>
                    </a:cubicBezTo>
                    <a:cubicBezTo>
                      <a:pt x="173119" y="64963"/>
                      <a:pt x="105484" y="59707"/>
                      <a:pt x="39600" y="41133"/>
                    </a:cubicBezTo>
                    <a:cubicBezTo>
                      <a:pt x="25232" y="37279"/>
                      <a:pt x="10513" y="33774"/>
                      <a:pt x="0" y="1905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88" name="Google Shape;588;p38"/>
              <p:cNvSpPr/>
              <p:nvPr/>
            </p:nvSpPr>
            <p:spPr>
              <a:xfrm>
                <a:off x="4258073" y="4776681"/>
                <a:ext cx="574728" cy="56071"/>
              </a:xfrm>
              <a:custGeom>
                <a:rect b="b" l="l" r="r" t="t"/>
                <a:pathLst>
                  <a:path extrusionOk="0" h="56071" w="574728">
                    <a:moveTo>
                      <a:pt x="288723" y="58312"/>
                    </a:moveTo>
                    <a:cubicBezTo>
                      <a:pt x="210223" y="60765"/>
                      <a:pt x="132074" y="57260"/>
                      <a:pt x="54977" y="39738"/>
                    </a:cubicBezTo>
                    <a:cubicBezTo>
                      <a:pt x="38506" y="35883"/>
                      <a:pt x="22736" y="29225"/>
                      <a:pt x="7316" y="22216"/>
                    </a:cubicBezTo>
                    <a:cubicBezTo>
                      <a:pt x="-2496" y="17660"/>
                      <a:pt x="-2146" y="12404"/>
                      <a:pt x="6615" y="6446"/>
                    </a:cubicBezTo>
                    <a:cubicBezTo>
                      <a:pt x="14675" y="1189"/>
                      <a:pt x="22385" y="-1614"/>
                      <a:pt x="32548" y="1540"/>
                    </a:cubicBezTo>
                    <a:cubicBezTo>
                      <a:pt x="82662" y="16609"/>
                      <a:pt x="134177" y="21866"/>
                      <a:pt x="186393" y="25019"/>
                    </a:cubicBezTo>
                    <a:cubicBezTo>
                      <a:pt x="281363" y="30627"/>
                      <a:pt x="376334" y="30276"/>
                      <a:pt x="470953" y="16959"/>
                    </a:cubicBezTo>
                    <a:cubicBezTo>
                      <a:pt x="496886" y="13104"/>
                      <a:pt x="522819" y="7497"/>
                      <a:pt x="548402" y="839"/>
                    </a:cubicBezTo>
                    <a:cubicBezTo>
                      <a:pt x="560667" y="-2315"/>
                      <a:pt x="568027" y="3993"/>
                      <a:pt x="575386" y="10301"/>
                    </a:cubicBezTo>
                    <a:cubicBezTo>
                      <a:pt x="576788" y="11352"/>
                      <a:pt x="574685" y="19763"/>
                      <a:pt x="572232" y="20814"/>
                    </a:cubicBezTo>
                    <a:cubicBezTo>
                      <a:pt x="562069" y="26071"/>
                      <a:pt x="551906" y="31328"/>
                      <a:pt x="540692" y="34481"/>
                    </a:cubicBezTo>
                    <a:cubicBezTo>
                      <a:pt x="488476" y="49901"/>
                      <a:pt x="434507" y="55158"/>
                      <a:pt x="380539" y="57611"/>
                    </a:cubicBezTo>
                    <a:cubicBezTo>
                      <a:pt x="350050" y="59363"/>
                      <a:pt x="319562" y="58312"/>
                      <a:pt x="288723" y="58312"/>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grpSp>
        <p:grpSp>
          <p:nvGrpSpPr>
            <p:cNvPr id="589" name="Google Shape;589;p38"/>
            <p:cNvGrpSpPr/>
            <p:nvPr/>
          </p:nvGrpSpPr>
          <p:grpSpPr>
            <a:xfrm>
              <a:off x="7382939" y="4199052"/>
              <a:ext cx="579547" cy="856720"/>
              <a:chOff x="7382939" y="4199052"/>
              <a:chExt cx="579547" cy="856720"/>
            </a:xfrm>
          </p:grpSpPr>
          <p:sp>
            <p:nvSpPr>
              <p:cNvPr id="590" name="Google Shape;590;p38"/>
              <p:cNvSpPr/>
              <p:nvPr/>
            </p:nvSpPr>
            <p:spPr>
              <a:xfrm>
                <a:off x="7383990" y="4269727"/>
                <a:ext cx="578233" cy="238302"/>
              </a:xfrm>
              <a:custGeom>
                <a:rect b="b" l="l" r="r" t="t"/>
                <a:pathLst>
                  <a:path extrusionOk="0" h="238301" w="578232">
                    <a:moveTo>
                      <a:pt x="0" y="0"/>
                    </a:moveTo>
                    <a:cubicBezTo>
                      <a:pt x="79551" y="31540"/>
                      <a:pt x="162606" y="35395"/>
                      <a:pt x="245661" y="37498"/>
                    </a:cubicBezTo>
                    <a:cubicBezTo>
                      <a:pt x="314699" y="39250"/>
                      <a:pt x="383736" y="38899"/>
                      <a:pt x="452423" y="29437"/>
                    </a:cubicBezTo>
                    <a:cubicBezTo>
                      <a:pt x="473800" y="26634"/>
                      <a:pt x="495528" y="23480"/>
                      <a:pt x="516554" y="18924"/>
                    </a:cubicBezTo>
                    <a:cubicBezTo>
                      <a:pt x="537231" y="14368"/>
                      <a:pt x="557206" y="7359"/>
                      <a:pt x="578583" y="1051"/>
                    </a:cubicBezTo>
                    <a:cubicBezTo>
                      <a:pt x="578583" y="3855"/>
                      <a:pt x="578583" y="8060"/>
                      <a:pt x="578583" y="11915"/>
                    </a:cubicBezTo>
                    <a:cubicBezTo>
                      <a:pt x="578583" y="68687"/>
                      <a:pt x="578233" y="125459"/>
                      <a:pt x="578933" y="182231"/>
                    </a:cubicBezTo>
                    <a:cubicBezTo>
                      <a:pt x="579284" y="196249"/>
                      <a:pt x="574027" y="204659"/>
                      <a:pt x="561762" y="207813"/>
                    </a:cubicBezTo>
                    <a:cubicBezTo>
                      <a:pt x="528820" y="216224"/>
                      <a:pt x="495878" y="225686"/>
                      <a:pt x="462586" y="230592"/>
                    </a:cubicBezTo>
                    <a:cubicBezTo>
                      <a:pt x="391095" y="241105"/>
                      <a:pt x="318904" y="243208"/>
                      <a:pt x="247063" y="240755"/>
                    </a:cubicBezTo>
                    <a:cubicBezTo>
                      <a:pt x="177675" y="238302"/>
                      <a:pt x="108287" y="234797"/>
                      <a:pt x="40651" y="215874"/>
                    </a:cubicBezTo>
                    <a:cubicBezTo>
                      <a:pt x="350" y="204659"/>
                      <a:pt x="0" y="203958"/>
                      <a:pt x="0" y="163307"/>
                    </a:cubicBezTo>
                    <a:cubicBezTo>
                      <a:pt x="0" y="112843"/>
                      <a:pt x="0" y="62379"/>
                      <a:pt x="0" y="12266"/>
                    </a:cubicBezTo>
                    <a:cubicBezTo>
                      <a:pt x="0" y="8411"/>
                      <a:pt x="0" y="4205"/>
                      <a:pt x="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91" name="Google Shape;591;p38"/>
              <p:cNvSpPr/>
              <p:nvPr/>
            </p:nvSpPr>
            <p:spPr>
              <a:xfrm>
                <a:off x="7384253" y="4813966"/>
                <a:ext cx="578233" cy="241806"/>
              </a:xfrm>
              <a:custGeom>
                <a:rect b="b" l="l" r="r" t="t"/>
                <a:pathLst>
                  <a:path extrusionOk="0" h="241806" w="578232">
                    <a:moveTo>
                      <a:pt x="88" y="0"/>
                    </a:moveTo>
                    <a:cubicBezTo>
                      <a:pt x="49500" y="22428"/>
                      <a:pt x="100665" y="29788"/>
                      <a:pt x="152180" y="32942"/>
                    </a:cubicBezTo>
                    <a:cubicBezTo>
                      <a:pt x="220167" y="37147"/>
                      <a:pt x="288503" y="38899"/>
                      <a:pt x="356489" y="37848"/>
                    </a:cubicBezTo>
                    <a:cubicBezTo>
                      <a:pt x="423073" y="36797"/>
                      <a:pt x="489307" y="30839"/>
                      <a:pt x="553439" y="10513"/>
                    </a:cubicBezTo>
                    <a:cubicBezTo>
                      <a:pt x="561849" y="7710"/>
                      <a:pt x="569909" y="4205"/>
                      <a:pt x="579021" y="701"/>
                    </a:cubicBezTo>
                    <a:cubicBezTo>
                      <a:pt x="579021" y="65183"/>
                      <a:pt x="579372" y="128613"/>
                      <a:pt x="578320" y="192394"/>
                    </a:cubicBezTo>
                    <a:cubicBezTo>
                      <a:pt x="578320" y="197650"/>
                      <a:pt x="571311" y="205711"/>
                      <a:pt x="565704" y="207463"/>
                    </a:cubicBezTo>
                    <a:cubicBezTo>
                      <a:pt x="541173" y="215523"/>
                      <a:pt x="516292" y="224985"/>
                      <a:pt x="491059" y="227789"/>
                    </a:cubicBezTo>
                    <a:cubicBezTo>
                      <a:pt x="436040" y="234447"/>
                      <a:pt x="381020" y="239353"/>
                      <a:pt x="325650" y="241806"/>
                    </a:cubicBezTo>
                    <a:cubicBezTo>
                      <a:pt x="236988" y="246012"/>
                      <a:pt x="148326" y="241106"/>
                      <a:pt x="61065" y="222882"/>
                    </a:cubicBezTo>
                    <a:cubicBezTo>
                      <a:pt x="44244" y="219378"/>
                      <a:pt x="27773" y="213070"/>
                      <a:pt x="11652" y="206412"/>
                    </a:cubicBezTo>
                    <a:cubicBezTo>
                      <a:pt x="6746" y="204309"/>
                      <a:pt x="788" y="196599"/>
                      <a:pt x="438" y="191343"/>
                    </a:cubicBezTo>
                    <a:cubicBezTo>
                      <a:pt x="-263" y="127912"/>
                      <a:pt x="88" y="64832"/>
                      <a:pt x="88"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92" name="Google Shape;592;p38"/>
              <p:cNvSpPr/>
              <p:nvPr/>
            </p:nvSpPr>
            <p:spPr>
              <a:xfrm>
                <a:off x="7383640" y="4548680"/>
                <a:ext cx="578233" cy="238302"/>
              </a:xfrm>
              <a:custGeom>
                <a:rect b="b" l="l" r="r" t="t"/>
                <a:pathLst>
                  <a:path extrusionOk="0" h="238301" w="578232">
                    <a:moveTo>
                      <a:pt x="579634" y="1752"/>
                    </a:moveTo>
                    <a:cubicBezTo>
                      <a:pt x="579634" y="63430"/>
                      <a:pt x="579985" y="126510"/>
                      <a:pt x="578933" y="189590"/>
                    </a:cubicBezTo>
                    <a:cubicBezTo>
                      <a:pt x="578933" y="195197"/>
                      <a:pt x="571574" y="203608"/>
                      <a:pt x="565967" y="205710"/>
                    </a:cubicBezTo>
                    <a:cubicBezTo>
                      <a:pt x="540384" y="213771"/>
                      <a:pt x="514802" y="223233"/>
                      <a:pt x="488519" y="226387"/>
                    </a:cubicBezTo>
                    <a:cubicBezTo>
                      <a:pt x="434551" y="233045"/>
                      <a:pt x="380232" y="237250"/>
                      <a:pt x="325562" y="240054"/>
                    </a:cubicBezTo>
                    <a:cubicBezTo>
                      <a:pt x="241806" y="244259"/>
                      <a:pt x="158751" y="239353"/>
                      <a:pt x="76046" y="224284"/>
                    </a:cubicBezTo>
                    <a:cubicBezTo>
                      <a:pt x="55370" y="220429"/>
                      <a:pt x="35044" y="213070"/>
                      <a:pt x="14718" y="206411"/>
                    </a:cubicBezTo>
                    <a:cubicBezTo>
                      <a:pt x="4556" y="203257"/>
                      <a:pt x="0" y="195898"/>
                      <a:pt x="0" y="183983"/>
                    </a:cubicBezTo>
                    <a:cubicBezTo>
                      <a:pt x="701" y="122655"/>
                      <a:pt x="350" y="61328"/>
                      <a:pt x="350" y="0"/>
                    </a:cubicBezTo>
                    <a:cubicBezTo>
                      <a:pt x="99176" y="36096"/>
                      <a:pt x="201856" y="37497"/>
                      <a:pt x="304536" y="37848"/>
                    </a:cubicBezTo>
                    <a:cubicBezTo>
                      <a:pt x="369017" y="37848"/>
                      <a:pt x="433149" y="34343"/>
                      <a:pt x="496579" y="22428"/>
                    </a:cubicBezTo>
                    <a:cubicBezTo>
                      <a:pt x="524614" y="16821"/>
                      <a:pt x="551248" y="8761"/>
                      <a:pt x="579634" y="175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93" name="Google Shape;593;p38"/>
              <p:cNvSpPr/>
              <p:nvPr/>
            </p:nvSpPr>
            <p:spPr>
              <a:xfrm>
                <a:off x="7382939" y="4199052"/>
                <a:ext cx="578233" cy="91115"/>
              </a:xfrm>
              <a:custGeom>
                <a:rect b="b" l="l" r="r" t="t"/>
                <a:pathLst>
                  <a:path extrusionOk="0" h="91115" w="578232">
                    <a:moveTo>
                      <a:pt x="581386" y="49999"/>
                    </a:moveTo>
                    <a:cubicBezTo>
                      <a:pt x="569471" y="55606"/>
                      <a:pt x="557907" y="63666"/>
                      <a:pt x="545291" y="66119"/>
                    </a:cubicBezTo>
                    <a:cubicBezTo>
                      <a:pt x="499032" y="74880"/>
                      <a:pt x="452423" y="83992"/>
                      <a:pt x="405464" y="88898"/>
                    </a:cubicBezTo>
                    <a:cubicBezTo>
                      <a:pt x="362009" y="93454"/>
                      <a:pt x="317853" y="94155"/>
                      <a:pt x="274047" y="93454"/>
                    </a:cubicBezTo>
                    <a:cubicBezTo>
                      <a:pt x="196599" y="92402"/>
                      <a:pt x="118800" y="88898"/>
                      <a:pt x="43455" y="68923"/>
                    </a:cubicBezTo>
                    <a:cubicBezTo>
                      <a:pt x="18223" y="62264"/>
                      <a:pt x="9111" y="57008"/>
                      <a:pt x="0" y="44041"/>
                    </a:cubicBezTo>
                    <a:cubicBezTo>
                      <a:pt x="10163" y="38785"/>
                      <a:pt x="19625" y="31425"/>
                      <a:pt x="30138" y="29323"/>
                    </a:cubicBezTo>
                    <a:cubicBezTo>
                      <a:pt x="64832" y="21262"/>
                      <a:pt x="99877" y="13202"/>
                      <a:pt x="135271" y="8646"/>
                    </a:cubicBezTo>
                    <a:cubicBezTo>
                      <a:pt x="206061" y="-816"/>
                      <a:pt x="277201" y="-1166"/>
                      <a:pt x="348341" y="1287"/>
                    </a:cubicBezTo>
                    <a:cubicBezTo>
                      <a:pt x="410370" y="3390"/>
                      <a:pt x="472398" y="7946"/>
                      <a:pt x="533025" y="23716"/>
                    </a:cubicBezTo>
                    <a:cubicBezTo>
                      <a:pt x="543539" y="26519"/>
                      <a:pt x="554402" y="30024"/>
                      <a:pt x="564215" y="34579"/>
                    </a:cubicBezTo>
                    <a:cubicBezTo>
                      <a:pt x="570172" y="37032"/>
                      <a:pt x="575079" y="41588"/>
                      <a:pt x="580686" y="45443"/>
                    </a:cubicBezTo>
                    <a:cubicBezTo>
                      <a:pt x="581036" y="46845"/>
                      <a:pt x="581386" y="48597"/>
                      <a:pt x="581386" y="4999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94" name="Google Shape;594;p38"/>
              <p:cNvSpPr/>
              <p:nvPr/>
            </p:nvSpPr>
            <p:spPr>
              <a:xfrm>
                <a:off x="7383990" y="4504507"/>
                <a:ext cx="578233" cy="63080"/>
              </a:xfrm>
              <a:custGeom>
                <a:rect b="b" l="l" r="r" t="t"/>
                <a:pathLst>
                  <a:path extrusionOk="0" h="63079" w="578232">
                    <a:moveTo>
                      <a:pt x="1051" y="17188"/>
                    </a:moveTo>
                    <a:cubicBezTo>
                      <a:pt x="16821" y="5974"/>
                      <a:pt x="31890" y="-2787"/>
                      <a:pt x="53968" y="1068"/>
                    </a:cubicBezTo>
                    <a:cubicBezTo>
                      <a:pt x="104432" y="9128"/>
                      <a:pt x="154896" y="17188"/>
                      <a:pt x="205711" y="19992"/>
                    </a:cubicBezTo>
                    <a:cubicBezTo>
                      <a:pt x="265286" y="23146"/>
                      <a:pt x="325212" y="22795"/>
                      <a:pt x="384437" y="19642"/>
                    </a:cubicBezTo>
                    <a:cubicBezTo>
                      <a:pt x="432798" y="16838"/>
                      <a:pt x="480809" y="8077"/>
                      <a:pt x="528470" y="718"/>
                    </a:cubicBezTo>
                    <a:cubicBezTo>
                      <a:pt x="547393" y="-2437"/>
                      <a:pt x="561411" y="5273"/>
                      <a:pt x="575780" y="14735"/>
                    </a:cubicBezTo>
                    <a:cubicBezTo>
                      <a:pt x="583139" y="19642"/>
                      <a:pt x="577882" y="24898"/>
                      <a:pt x="572976" y="27351"/>
                    </a:cubicBezTo>
                    <a:cubicBezTo>
                      <a:pt x="559659" y="33309"/>
                      <a:pt x="546693" y="39617"/>
                      <a:pt x="532675" y="43121"/>
                    </a:cubicBezTo>
                    <a:cubicBezTo>
                      <a:pt x="478006" y="57490"/>
                      <a:pt x="421935" y="63797"/>
                      <a:pt x="365864" y="64148"/>
                    </a:cubicBezTo>
                    <a:cubicBezTo>
                      <a:pt x="296476" y="64849"/>
                      <a:pt x="227088" y="64498"/>
                      <a:pt x="157700" y="59943"/>
                    </a:cubicBezTo>
                    <a:cubicBezTo>
                      <a:pt x="114595" y="57139"/>
                      <a:pt x="72191" y="45925"/>
                      <a:pt x="29788" y="37164"/>
                    </a:cubicBezTo>
                    <a:cubicBezTo>
                      <a:pt x="19274" y="35061"/>
                      <a:pt x="9812" y="27702"/>
                      <a:pt x="0" y="22445"/>
                    </a:cubicBezTo>
                    <a:cubicBezTo>
                      <a:pt x="350" y="20693"/>
                      <a:pt x="701" y="18941"/>
                      <a:pt x="1051" y="1718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95" name="Google Shape;595;p38"/>
              <p:cNvSpPr/>
              <p:nvPr/>
            </p:nvSpPr>
            <p:spPr>
              <a:xfrm>
                <a:off x="7383640" y="4776200"/>
                <a:ext cx="578233" cy="59575"/>
              </a:xfrm>
              <a:custGeom>
                <a:rect b="b" l="l" r="r" t="t"/>
                <a:pathLst>
                  <a:path extrusionOk="0" h="59575" w="578232">
                    <a:moveTo>
                      <a:pt x="0" y="17440"/>
                    </a:moveTo>
                    <a:cubicBezTo>
                      <a:pt x="11565" y="1670"/>
                      <a:pt x="20326" y="-1834"/>
                      <a:pt x="34343" y="2371"/>
                    </a:cubicBezTo>
                    <a:cubicBezTo>
                      <a:pt x="85859" y="17090"/>
                      <a:pt x="138776" y="22697"/>
                      <a:pt x="192043" y="25851"/>
                    </a:cubicBezTo>
                    <a:cubicBezTo>
                      <a:pt x="280706" y="31108"/>
                      <a:pt x="369368" y="30757"/>
                      <a:pt x="457680" y="19543"/>
                    </a:cubicBezTo>
                    <a:cubicBezTo>
                      <a:pt x="488168" y="15688"/>
                      <a:pt x="517956" y="7978"/>
                      <a:pt x="547744" y="2021"/>
                    </a:cubicBezTo>
                    <a:cubicBezTo>
                      <a:pt x="552300" y="1320"/>
                      <a:pt x="557907" y="-1133"/>
                      <a:pt x="561061" y="619"/>
                    </a:cubicBezTo>
                    <a:cubicBezTo>
                      <a:pt x="568070" y="4123"/>
                      <a:pt x="573677" y="9730"/>
                      <a:pt x="579985" y="14637"/>
                    </a:cubicBezTo>
                    <a:cubicBezTo>
                      <a:pt x="574728" y="19192"/>
                      <a:pt x="569822" y="24800"/>
                      <a:pt x="563514" y="27603"/>
                    </a:cubicBezTo>
                    <a:cubicBezTo>
                      <a:pt x="527418" y="43373"/>
                      <a:pt x="488869" y="48279"/>
                      <a:pt x="450320" y="52835"/>
                    </a:cubicBezTo>
                    <a:cubicBezTo>
                      <a:pt x="372522" y="62297"/>
                      <a:pt x="294723" y="63348"/>
                      <a:pt x="216574" y="59844"/>
                    </a:cubicBezTo>
                    <a:cubicBezTo>
                      <a:pt x="153494" y="57040"/>
                      <a:pt x="90415" y="52485"/>
                      <a:pt x="30138" y="32509"/>
                    </a:cubicBezTo>
                    <a:cubicBezTo>
                      <a:pt x="19975" y="29005"/>
                      <a:pt x="10513" y="22697"/>
                      <a:pt x="0" y="1744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grpSp>
        <p:grpSp>
          <p:nvGrpSpPr>
            <p:cNvPr id="596" name="Google Shape;596;p38"/>
            <p:cNvGrpSpPr/>
            <p:nvPr/>
          </p:nvGrpSpPr>
          <p:grpSpPr>
            <a:xfrm>
              <a:off x="7412026" y="3028298"/>
              <a:ext cx="508845" cy="635161"/>
              <a:chOff x="7412026" y="3028298"/>
              <a:chExt cx="508845" cy="635161"/>
            </a:xfrm>
          </p:grpSpPr>
          <p:sp>
            <p:nvSpPr>
              <p:cNvPr id="597" name="Google Shape;597;p38"/>
              <p:cNvSpPr/>
              <p:nvPr/>
            </p:nvSpPr>
            <p:spPr>
              <a:xfrm>
                <a:off x="7412026" y="3491741"/>
                <a:ext cx="508144" cy="171718"/>
              </a:xfrm>
              <a:custGeom>
                <a:rect b="b" l="l" r="r" t="t"/>
                <a:pathLst>
                  <a:path extrusionOk="0" h="171717" w="508143">
                    <a:moveTo>
                      <a:pt x="350" y="0"/>
                    </a:moveTo>
                    <a:cubicBezTo>
                      <a:pt x="170666" y="34694"/>
                      <a:pt x="339580" y="34344"/>
                      <a:pt x="509896" y="350"/>
                    </a:cubicBezTo>
                    <a:cubicBezTo>
                      <a:pt x="509896" y="1402"/>
                      <a:pt x="510246" y="5257"/>
                      <a:pt x="510246" y="9462"/>
                    </a:cubicBezTo>
                    <a:cubicBezTo>
                      <a:pt x="510246" y="48712"/>
                      <a:pt x="509546" y="87961"/>
                      <a:pt x="510597" y="127211"/>
                    </a:cubicBezTo>
                    <a:cubicBezTo>
                      <a:pt x="510947" y="139477"/>
                      <a:pt x="506041" y="145785"/>
                      <a:pt x="495528" y="148238"/>
                    </a:cubicBezTo>
                    <a:cubicBezTo>
                      <a:pt x="468543" y="153845"/>
                      <a:pt x="441559" y="160854"/>
                      <a:pt x="414225" y="164358"/>
                    </a:cubicBezTo>
                    <a:cubicBezTo>
                      <a:pt x="340632" y="173820"/>
                      <a:pt x="266337" y="174171"/>
                      <a:pt x="192043" y="171718"/>
                    </a:cubicBezTo>
                    <a:cubicBezTo>
                      <a:pt x="136673" y="169965"/>
                      <a:pt x="81303" y="166461"/>
                      <a:pt x="27335" y="152093"/>
                    </a:cubicBezTo>
                    <a:cubicBezTo>
                      <a:pt x="25232" y="151392"/>
                      <a:pt x="23129" y="151041"/>
                      <a:pt x="21027" y="150341"/>
                    </a:cubicBezTo>
                    <a:cubicBezTo>
                      <a:pt x="0" y="143682"/>
                      <a:pt x="0" y="143682"/>
                      <a:pt x="0" y="121254"/>
                    </a:cubicBezTo>
                    <a:cubicBezTo>
                      <a:pt x="0" y="84107"/>
                      <a:pt x="0" y="46960"/>
                      <a:pt x="0" y="9812"/>
                    </a:cubicBezTo>
                    <a:cubicBezTo>
                      <a:pt x="350" y="5607"/>
                      <a:pt x="350" y="1402"/>
                      <a:pt x="35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98" name="Google Shape;598;p38"/>
              <p:cNvSpPr/>
              <p:nvPr/>
            </p:nvSpPr>
            <p:spPr>
              <a:xfrm>
                <a:off x="7412727" y="3284979"/>
                <a:ext cx="508144" cy="171718"/>
              </a:xfrm>
              <a:custGeom>
                <a:rect b="b" l="l" r="r" t="t"/>
                <a:pathLst>
                  <a:path extrusionOk="0" h="171717" w="508143">
                    <a:moveTo>
                      <a:pt x="0" y="0"/>
                    </a:moveTo>
                    <a:cubicBezTo>
                      <a:pt x="169965" y="35044"/>
                      <a:pt x="339230" y="34344"/>
                      <a:pt x="509545" y="350"/>
                    </a:cubicBezTo>
                    <a:cubicBezTo>
                      <a:pt x="509545" y="1051"/>
                      <a:pt x="510247" y="4556"/>
                      <a:pt x="510247" y="8411"/>
                    </a:cubicBezTo>
                    <a:cubicBezTo>
                      <a:pt x="510247" y="48361"/>
                      <a:pt x="509896" y="88662"/>
                      <a:pt x="510597" y="128613"/>
                    </a:cubicBezTo>
                    <a:cubicBezTo>
                      <a:pt x="510597" y="139126"/>
                      <a:pt x="507092" y="145084"/>
                      <a:pt x="497630" y="147186"/>
                    </a:cubicBezTo>
                    <a:cubicBezTo>
                      <a:pt x="466441" y="153845"/>
                      <a:pt x="435251" y="162606"/>
                      <a:pt x="403711" y="165059"/>
                    </a:cubicBezTo>
                    <a:cubicBezTo>
                      <a:pt x="347290" y="169615"/>
                      <a:pt x="290518" y="172418"/>
                      <a:pt x="234097" y="172418"/>
                    </a:cubicBezTo>
                    <a:cubicBezTo>
                      <a:pt x="166461" y="172068"/>
                      <a:pt x="98475" y="169264"/>
                      <a:pt x="32241" y="153144"/>
                    </a:cubicBezTo>
                    <a:cubicBezTo>
                      <a:pt x="30138" y="152794"/>
                      <a:pt x="28036" y="152093"/>
                      <a:pt x="25933" y="151742"/>
                    </a:cubicBezTo>
                    <a:cubicBezTo>
                      <a:pt x="350" y="144383"/>
                      <a:pt x="350" y="144383"/>
                      <a:pt x="350" y="118100"/>
                    </a:cubicBezTo>
                    <a:cubicBezTo>
                      <a:pt x="0" y="78149"/>
                      <a:pt x="0" y="37848"/>
                      <a:pt x="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599" name="Google Shape;599;p38"/>
              <p:cNvSpPr/>
              <p:nvPr/>
            </p:nvSpPr>
            <p:spPr>
              <a:xfrm>
                <a:off x="7412376" y="3083123"/>
                <a:ext cx="508144" cy="171718"/>
              </a:xfrm>
              <a:custGeom>
                <a:rect b="b" l="l" r="r" t="t"/>
                <a:pathLst>
                  <a:path extrusionOk="0" h="171717" w="508143">
                    <a:moveTo>
                      <a:pt x="0" y="0"/>
                    </a:moveTo>
                    <a:cubicBezTo>
                      <a:pt x="170316" y="35044"/>
                      <a:pt x="339580" y="34694"/>
                      <a:pt x="510246" y="0"/>
                    </a:cubicBezTo>
                    <a:cubicBezTo>
                      <a:pt x="510246" y="2103"/>
                      <a:pt x="510246" y="6308"/>
                      <a:pt x="510246" y="10864"/>
                    </a:cubicBezTo>
                    <a:cubicBezTo>
                      <a:pt x="510246" y="49413"/>
                      <a:pt x="509546" y="87611"/>
                      <a:pt x="510597" y="126160"/>
                    </a:cubicBezTo>
                    <a:cubicBezTo>
                      <a:pt x="510947" y="139126"/>
                      <a:pt x="506041" y="145434"/>
                      <a:pt x="494827" y="147887"/>
                    </a:cubicBezTo>
                    <a:cubicBezTo>
                      <a:pt x="465740" y="153845"/>
                      <a:pt x="436653" y="162256"/>
                      <a:pt x="407216" y="164709"/>
                    </a:cubicBezTo>
                    <a:cubicBezTo>
                      <a:pt x="351495" y="169264"/>
                      <a:pt x="295775" y="172769"/>
                      <a:pt x="240054" y="172418"/>
                    </a:cubicBezTo>
                    <a:cubicBezTo>
                      <a:pt x="170316" y="172068"/>
                      <a:pt x="100227" y="169615"/>
                      <a:pt x="31891" y="152794"/>
                    </a:cubicBezTo>
                    <a:cubicBezTo>
                      <a:pt x="351" y="145084"/>
                      <a:pt x="351" y="145084"/>
                      <a:pt x="351" y="113544"/>
                    </a:cubicBezTo>
                    <a:cubicBezTo>
                      <a:pt x="351" y="78850"/>
                      <a:pt x="351" y="44506"/>
                      <a:pt x="351" y="9812"/>
                    </a:cubicBezTo>
                    <a:cubicBezTo>
                      <a:pt x="0" y="5607"/>
                      <a:pt x="0" y="1402"/>
                      <a:pt x="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600" name="Google Shape;600;p38"/>
              <p:cNvSpPr/>
              <p:nvPr/>
            </p:nvSpPr>
            <p:spPr>
              <a:xfrm>
                <a:off x="7412376" y="3028298"/>
                <a:ext cx="508144" cy="63080"/>
              </a:xfrm>
              <a:custGeom>
                <a:rect b="b" l="l" r="r" t="t"/>
                <a:pathLst>
                  <a:path extrusionOk="0" h="63079" w="508143">
                    <a:moveTo>
                      <a:pt x="510246" y="35551"/>
                    </a:moveTo>
                    <a:cubicBezTo>
                      <a:pt x="489921" y="40807"/>
                      <a:pt x="469595" y="47816"/>
                      <a:pt x="448919" y="50970"/>
                    </a:cubicBezTo>
                    <a:cubicBezTo>
                      <a:pt x="364462" y="64637"/>
                      <a:pt x="279304" y="67091"/>
                      <a:pt x="193796" y="62885"/>
                    </a:cubicBezTo>
                    <a:cubicBezTo>
                      <a:pt x="141229" y="60432"/>
                      <a:pt x="89013" y="52372"/>
                      <a:pt x="36446" y="45713"/>
                    </a:cubicBezTo>
                    <a:cubicBezTo>
                      <a:pt x="24181" y="44312"/>
                      <a:pt x="12266" y="38004"/>
                      <a:pt x="351" y="34149"/>
                    </a:cubicBezTo>
                    <a:cubicBezTo>
                      <a:pt x="351" y="32747"/>
                      <a:pt x="0" y="30995"/>
                      <a:pt x="0" y="29593"/>
                    </a:cubicBezTo>
                    <a:cubicBezTo>
                      <a:pt x="10163" y="26089"/>
                      <a:pt x="19975" y="20131"/>
                      <a:pt x="30138" y="19080"/>
                    </a:cubicBezTo>
                    <a:cubicBezTo>
                      <a:pt x="81654" y="12071"/>
                      <a:pt x="133169" y="3310"/>
                      <a:pt x="184684" y="1207"/>
                    </a:cubicBezTo>
                    <a:cubicBezTo>
                      <a:pt x="248465" y="-1246"/>
                      <a:pt x="312596" y="156"/>
                      <a:pt x="376377" y="4361"/>
                    </a:cubicBezTo>
                    <a:cubicBezTo>
                      <a:pt x="415977" y="6814"/>
                      <a:pt x="455227" y="16627"/>
                      <a:pt x="494476" y="23636"/>
                    </a:cubicBezTo>
                    <a:cubicBezTo>
                      <a:pt x="499733" y="24687"/>
                      <a:pt x="504289" y="27841"/>
                      <a:pt x="509195" y="29944"/>
                    </a:cubicBezTo>
                    <a:cubicBezTo>
                      <a:pt x="509896" y="31696"/>
                      <a:pt x="510246" y="33448"/>
                      <a:pt x="510246" y="3555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601" name="Google Shape;601;p38"/>
              <p:cNvSpPr/>
              <p:nvPr/>
            </p:nvSpPr>
            <p:spPr>
              <a:xfrm>
                <a:off x="7412727" y="3456049"/>
                <a:ext cx="508144" cy="42053"/>
              </a:xfrm>
              <a:custGeom>
                <a:rect b="b" l="l" r="r" t="t"/>
                <a:pathLst>
                  <a:path extrusionOk="0" h="42053" w="508143">
                    <a:moveTo>
                      <a:pt x="701" y="10811"/>
                    </a:moveTo>
                    <a:cubicBezTo>
                      <a:pt x="12966" y="4853"/>
                      <a:pt x="24531" y="-1455"/>
                      <a:pt x="39950" y="298"/>
                    </a:cubicBezTo>
                    <a:cubicBezTo>
                      <a:pt x="95321" y="6255"/>
                      <a:pt x="150691" y="14666"/>
                      <a:pt x="206411" y="16068"/>
                    </a:cubicBezTo>
                    <a:cubicBezTo>
                      <a:pt x="270543" y="17820"/>
                      <a:pt x="335024" y="13614"/>
                      <a:pt x="399156" y="10811"/>
                    </a:cubicBezTo>
                    <a:cubicBezTo>
                      <a:pt x="421584" y="9759"/>
                      <a:pt x="444013" y="5204"/>
                      <a:pt x="466090" y="998"/>
                    </a:cubicBezTo>
                    <a:cubicBezTo>
                      <a:pt x="482561" y="-2156"/>
                      <a:pt x="495528" y="3452"/>
                      <a:pt x="508494" y="11512"/>
                    </a:cubicBezTo>
                    <a:cubicBezTo>
                      <a:pt x="508845" y="13264"/>
                      <a:pt x="508845" y="14666"/>
                      <a:pt x="509195" y="16418"/>
                    </a:cubicBezTo>
                    <a:cubicBezTo>
                      <a:pt x="490972" y="21324"/>
                      <a:pt x="473099" y="28683"/>
                      <a:pt x="454526" y="30786"/>
                    </a:cubicBezTo>
                    <a:cubicBezTo>
                      <a:pt x="404062" y="36744"/>
                      <a:pt x="353598" y="43052"/>
                      <a:pt x="303134" y="44103"/>
                    </a:cubicBezTo>
                    <a:cubicBezTo>
                      <a:pt x="239003" y="45154"/>
                      <a:pt x="174521" y="42351"/>
                      <a:pt x="110390" y="38496"/>
                    </a:cubicBezTo>
                    <a:cubicBezTo>
                      <a:pt x="81303" y="36744"/>
                      <a:pt x="52567" y="29384"/>
                      <a:pt x="23480" y="23777"/>
                    </a:cubicBezTo>
                    <a:cubicBezTo>
                      <a:pt x="15419" y="22375"/>
                      <a:pt x="8060" y="17820"/>
                      <a:pt x="0" y="14666"/>
                    </a:cubicBezTo>
                    <a:cubicBezTo>
                      <a:pt x="701" y="13264"/>
                      <a:pt x="701" y="11862"/>
                      <a:pt x="701" y="1081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602" name="Google Shape;602;p38"/>
              <p:cNvSpPr/>
              <p:nvPr/>
            </p:nvSpPr>
            <p:spPr>
              <a:xfrm>
                <a:off x="7412376" y="3251947"/>
                <a:ext cx="508144" cy="42053"/>
              </a:xfrm>
              <a:custGeom>
                <a:rect b="b" l="l" r="r" t="t"/>
                <a:pathLst>
                  <a:path extrusionOk="0" h="42053" w="508143">
                    <a:moveTo>
                      <a:pt x="0" y="10254"/>
                    </a:moveTo>
                    <a:cubicBezTo>
                      <a:pt x="12266" y="2194"/>
                      <a:pt x="22078" y="-1311"/>
                      <a:pt x="36096" y="441"/>
                    </a:cubicBezTo>
                    <a:cubicBezTo>
                      <a:pt x="84107" y="7100"/>
                      <a:pt x="132468" y="14810"/>
                      <a:pt x="180829" y="16912"/>
                    </a:cubicBezTo>
                    <a:cubicBezTo>
                      <a:pt x="238302" y="19365"/>
                      <a:pt x="296125" y="18664"/>
                      <a:pt x="353248" y="15861"/>
                    </a:cubicBezTo>
                    <a:cubicBezTo>
                      <a:pt x="395651" y="13758"/>
                      <a:pt x="437705" y="4997"/>
                      <a:pt x="479758" y="441"/>
                    </a:cubicBezTo>
                    <a:cubicBezTo>
                      <a:pt x="489921" y="-610"/>
                      <a:pt x="500434" y="3946"/>
                      <a:pt x="510597" y="5698"/>
                    </a:cubicBezTo>
                    <a:cubicBezTo>
                      <a:pt x="510597" y="8151"/>
                      <a:pt x="510947" y="10254"/>
                      <a:pt x="510947" y="12707"/>
                    </a:cubicBezTo>
                    <a:cubicBezTo>
                      <a:pt x="494476" y="17613"/>
                      <a:pt x="478706" y="24622"/>
                      <a:pt x="461885" y="26725"/>
                    </a:cubicBezTo>
                    <a:cubicBezTo>
                      <a:pt x="414575" y="32682"/>
                      <a:pt x="367265" y="37939"/>
                      <a:pt x="319605" y="40742"/>
                    </a:cubicBezTo>
                    <a:cubicBezTo>
                      <a:pt x="247414" y="44948"/>
                      <a:pt x="175573" y="42845"/>
                      <a:pt x="103732" y="34434"/>
                    </a:cubicBezTo>
                    <a:cubicBezTo>
                      <a:pt x="74995" y="30930"/>
                      <a:pt x="46609" y="24272"/>
                      <a:pt x="18574" y="18664"/>
                    </a:cubicBezTo>
                    <a:cubicBezTo>
                      <a:pt x="12616" y="17613"/>
                      <a:pt x="7009" y="13758"/>
                      <a:pt x="0" y="1025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grpSp>
        <p:grpSp>
          <p:nvGrpSpPr>
            <p:cNvPr id="603" name="Google Shape;603;p38"/>
            <p:cNvGrpSpPr/>
            <p:nvPr/>
          </p:nvGrpSpPr>
          <p:grpSpPr>
            <a:xfrm>
              <a:off x="4335829" y="3026004"/>
              <a:ext cx="512349" cy="637455"/>
              <a:chOff x="4335829" y="3026004"/>
              <a:chExt cx="512349" cy="637455"/>
            </a:xfrm>
          </p:grpSpPr>
          <p:sp>
            <p:nvSpPr>
              <p:cNvPr id="604" name="Google Shape;604;p38"/>
              <p:cNvSpPr/>
              <p:nvPr/>
            </p:nvSpPr>
            <p:spPr>
              <a:xfrm>
                <a:off x="4337581" y="3491741"/>
                <a:ext cx="508144" cy="171718"/>
              </a:xfrm>
              <a:custGeom>
                <a:rect b="b" l="l" r="r" t="t"/>
                <a:pathLst>
                  <a:path extrusionOk="0" h="171717" w="508143">
                    <a:moveTo>
                      <a:pt x="350" y="0"/>
                    </a:moveTo>
                    <a:cubicBezTo>
                      <a:pt x="170666" y="34344"/>
                      <a:pt x="339931" y="34344"/>
                      <a:pt x="510246" y="0"/>
                    </a:cubicBezTo>
                    <a:cubicBezTo>
                      <a:pt x="510246" y="43455"/>
                      <a:pt x="510597" y="89363"/>
                      <a:pt x="509896" y="135271"/>
                    </a:cubicBezTo>
                    <a:cubicBezTo>
                      <a:pt x="509896" y="139126"/>
                      <a:pt x="502887" y="145084"/>
                      <a:pt x="498331" y="146135"/>
                    </a:cubicBezTo>
                    <a:cubicBezTo>
                      <a:pt x="470296" y="152794"/>
                      <a:pt x="441910" y="159802"/>
                      <a:pt x="413524" y="163657"/>
                    </a:cubicBezTo>
                    <a:cubicBezTo>
                      <a:pt x="339931" y="173470"/>
                      <a:pt x="265637" y="173470"/>
                      <a:pt x="191342" y="171017"/>
                    </a:cubicBezTo>
                    <a:cubicBezTo>
                      <a:pt x="135972" y="169264"/>
                      <a:pt x="80602" y="165760"/>
                      <a:pt x="26634" y="151392"/>
                    </a:cubicBezTo>
                    <a:cubicBezTo>
                      <a:pt x="0" y="144032"/>
                      <a:pt x="0" y="143682"/>
                      <a:pt x="0" y="116347"/>
                    </a:cubicBezTo>
                    <a:cubicBezTo>
                      <a:pt x="350" y="76747"/>
                      <a:pt x="350" y="37147"/>
                      <a:pt x="35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605" name="Google Shape;605;p38"/>
              <p:cNvSpPr/>
              <p:nvPr/>
            </p:nvSpPr>
            <p:spPr>
              <a:xfrm>
                <a:off x="4337581" y="3284979"/>
                <a:ext cx="508144" cy="171718"/>
              </a:xfrm>
              <a:custGeom>
                <a:rect b="b" l="l" r="r" t="t"/>
                <a:pathLst>
                  <a:path extrusionOk="0" h="171717" w="508143">
                    <a:moveTo>
                      <a:pt x="0" y="0"/>
                    </a:moveTo>
                    <a:cubicBezTo>
                      <a:pt x="170666" y="34694"/>
                      <a:pt x="339580" y="35044"/>
                      <a:pt x="510246" y="0"/>
                    </a:cubicBezTo>
                    <a:cubicBezTo>
                      <a:pt x="510246" y="17873"/>
                      <a:pt x="510246" y="37498"/>
                      <a:pt x="510246" y="57473"/>
                    </a:cubicBezTo>
                    <a:cubicBezTo>
                      <a:pt x="510246" y="80602"/>
                      <a:pt x="509195" y="103731"/>
                      <a:pt x="510597" y="126510"/>
                    </a:cubicBezTo>
                    <a:cubicBezTo>
                      <a:pt x="511298" y="139477"/>
                      <a:pt x="506041" y="145785"/>
                      <a:pt x="494476" y="148238"/>
                    </a:cubicBezTo>
                    <a:cubicBezTo>
                      <a:pt x="463988" y="154546"/>
                      <a:pt x="433850" y="162956"/>
                      <a:pt x="403011" y="165410"/>
                    </a:cubicBezTo>
                    <a:cubicBezTo>
                      <a:pt x="346940" y="169965"/>
                      <a:pt x="290518" y="172769"/>
                      <a:pt x="234447" y="172418"/>
                    </a:cubicBezTo>
                    <a:cubicBezTo>
                      <a:pt x="166811" y="172068"/>
                      <a:pt x="98825" y="169264"/>
                      <a:pt x="32591" y="153495"/>
                    </a:cubicBezTo>
                    <a:cubicBezTo>
                      <a:pt x="0" y="145785"/>
                      <a:pt x="0" y="145434"/>
                      <a:pt x="0" y="112493"/>
                    </a:cubicBezTo>
                    <a:cubicBezTo>
                      <a:pt x="0" y="74294"/>
                      <a:pt x="0" y="36446"/>
                      <a:pt x="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606" name="Google Shape;606;p38"/>
              <p:cNvSpPr/>
              <p:nvPr/>
            </p:nvSpPr>
            <p:spPr>
              <a:xfrm>
                <a:off x="4337931" y="3083123"/>
                <a:ext cx="508144" cy="171718"/>
              </a:xfrm>
              <a:custGeom>
                <a:rect b="b" l="l" r="r" t="t"/>
                <a:pathLst>
                  <a:path extrusionOk="0" h="171717" w="508143">
                    <a:moveTo>
                      <a:pt x="0" y="350"/>
                    </a:moveTo>
                    <a:cubicBezTo>
                      <a:pt x="171017" y="34344"/>
                      <a:pt x="340281" y="35044"/>
                      <a:pt x="510246" y="0"/>
                    </a:cubicBezTo>
                    <a:cubicBezTo>
                      <a:pt x="510246" y="43455"/>
                      <a:pt x="510597" y="89013"/>
                      <a:pt x="509546" y="134921"/>
                    </a:cubicBezTo>
                    <a:cubicBezTo>
                      <a:pt x="509546" y="139126"/>
                      <a:pt x="502537" y="145785"/>
                      <a:pt x="497630" y="147186"/>
                    </a:cubicBezTo>
                    <a:cubicBezTo>
                      <a:pt x="474151" y="153494"/>
                      <a:pt x="450671" y="160854"/>
                      <a:pt x="426841" y="162956"/>
                    </a:cubicBezTo>
                    <a:cubicBezTo>
                      <a:pt x="364462" y="167863"/>
                      <a:pt x="301732" y="172769"/>
                      <a:pt x="239353" y="173119"/>
                    </a:cubicBezTo>
                    <a:cubicBezTo>
                      <a:pt x="169615" y="173119"/>
                      <a:pt x="99526" y="169965"/>
                      <a:pt x="31190" y="153494"/>
                    </a:cubicBezTo>
                    <a:cubicBezTo>
                      <a:pt x="30839" y="153494"/>
                      <a:pt x="30489" y="153494"/>
                      <a:pt x="29788" y="153144"/>
                    </a:cubicBezTo>
                    <a:cubicBezTo>
                      <a:pt x="0" y="145434"/>
                      <a:pt x="0" y="145434"/>
                      <a:pt x="0" y="114946"/>
                    </a:cubicBezTo>
                    <a:cubicBezTo>
                      <a:pt x="0" y="75345"/>
                      <a:pt x="0" y="36446"/>
                      <a:pt x="0" y="35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607" name="Google Shape;607;p38"/>
              <p:cNvSpPr/>
              <p:nvPr/>
            </p:nvSpPr>
            <p:spPr>
              <a:xfrm>
                <a:off x="4336530" y="3026004"/>
                <a:ext cx="511648" cy="63080"/>
              </a:xfrm>
              <a:custGeom>
                <a:rect b="b" l="l" r="r" t="t"/>
                <a:pathLst>
                  <a:path extrusionOk="0" h="63079" w="511648">
                    <a:moveTo>
                      <a:pt x="0" y="34691"/>
                    </a:moveTo>
                    <a:cubicBezTo>
                      <a:pt x="24181" y="19972"/>
                      <a:pt x="47660" y="16818"/>
                      <a:pt x="70439" y="12963"/>
                    </a:cubicBezTo>
                    <a:cubicBezTo>
                      <a:pt x="148238" y="698"/>
                      <a:pt x="226737" y="-2106"/>
                      <a:pt x="304886" y="1399"/>
                    </a:cubicBezTo>
                    <a:cubicBezTo>
                      <a:pt x="360957" y="3852"/>
                      <a:pt x="416678" y="11562"/>
                      <a:pt x="472398" y="18220"/>
                    </a:cubicBezTo>
                    <a:cubicBezTo>
                      <a:pt x="486066" y="19972"/>
                      <a:pt x="499032" y="26280"/>
                      <a:pt x="511999" y="30135"/>
                    </a:cubicBezTo>
                    <a:cubicBezTo>
                      <a:pt x="511999" y="31887"/>
                      <a:pt x="511999" y="33990"/>
                      <a:pt x="512349" y="35742"/>
                    </a:cubicBezTo>
                    <a:cubicBezTo>
                      <a:pt x="500084" y="39948"/>
                      <a:pt x="487818" y="45905"/>
                      <a:pt x="474852" y="47657"/>
                    </a:cubicBezTo>
                    <a:cubicBezTo>
                      <a:pt x="428593" y="53965"/>
                      <a:pt x="381984" y="60273"/>
                      <a:pt x="335375" y="63427"/>
                    </a:cubicBezTo>
                    <a:cubicBezTo>
                      <a:pt x="291569" y="66231"/>
                      <a:pt x="247413" y="66231"/>
                      <a:pt x="203608" y="64829"/>
                    </a:cubicBezTo>
                    <a:cubicBezTo>
                      <a:pt x="145434" y="63077"/>
                      <a:pt x="86910" y="59923"/>
                      <a:pt x="30138" y="45204"/>
                    </a:cubicBezTo>
                    <a:cubicBezTo>
                      <a:pt x="21377" y="43452"/>
                      <a:pt x="12616" y="39247"/>
                      <a:pt x="0" y="34691"/>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608" name="Google Shape;608;p38"/>
              <p:cNvSpPr/>
              <p:nvPr/>
            </p:nvSpPr>
            <p:spPr>
              <a:xfrm>
                <a:off x="4336530" y="3455466"/>
                <a:ext cx="511648" cy="42053"/>
              </a:xfrm>
              <a:custGeom>
                <a:rect b="b" l="l" r="r" t="t"/>
                <a:pathLst>
                  <a:path extrusionOk="0" h="42053" w="511648">
                    <a:moveTo>
                      <a:pt x="512349" y="15599"/>
                    </a:moveTo>
                    <a:cubicBezTo>
                      <a:pt x="497981" y="20155"/>
                      <a:pt x="483963" y="26813"/>
                      <a:pt x="469244" y="28566"/>
                    </a:cubicBezTo>
                    <a:cubicBezTo>
                      <a:pt x="414926" y="34874"/>
                      <a:pt x="360256" y="42583"/>
                      <a:pt x="305587" y="43985"/>
                    </a:cubicBezTo>
                    <a:cubicBezTo>
                      <a:pt x="241806" y="45737"/>
                      <a:pt x="178026" y="42233"/>
                      <a:pt x="114245" y="38378"/>
                    </a:cubicBezTo>
                    <a:cubicBezTo>
                      <a:pt x="84807" y="36626"/>
                      <a:pt x="55370" y="29266"/>
                      <a:pt x="26283" y="23659"/>
                    </a:cubicBezTo>
                    <a:cubicBezTo>
                      <a:pt x="18223" y="22258"/>
                      <a:pt x="10864" y="17702"/>
                      <a:pt x="0" y="13497"/>
                    </a:cubicBezTo>
                    <a:cubicBezTo>
                      <a:pt x="14368" y="5086"/>
                      <a:pt x="25933" y="-1923"/>
                      <a:pt x="40301" y="530"/>
                    </a:cubicBezTo>
                    <a:cubicBezTo>
                      <a:pt x="104432" y="12796"/>
                      <a:pt x="169615" y="16300"/>
                      <a:pt x="234797" y="17351"/>
                    </a:cubicBezTo>
                    <a:cubicBezTo>
                      <a:pt x="303835" y="18403"/>
                      <a:pt x="372522" y="15950"/>
                      <a:pt x="441209" y="6137"/>
                    </a:cubicBezTo>
                    <a:cubicBezTo>
                      <a:pt x="450320" y="4735"/>
                      <a:pt x="459783" y="3334"/>
                      <a:pt x="468894" y="1231"/>
                    </a:cubicBezTo>
                    <a:cubicBezTo>
                      <a:pt x="485365" y="-2974"/>
                      <a:pt x="498331" y="4385"/>
                      <a:pt x="511648" y="11394"/>
                    </a:cubicBezTo>
                    <a:cubicBezTo>
                      <a:pt x="511999" y="12796"/>
                      <a:pt x="512349" y="14197"/>
                      <a:pt x="512349" y="1559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sp>
            <p:nvSpPr>
              <p:cNvPr id="609" name="Google Shape;609;p38"/>
              <p:cNvSpPr/>
              <p:nvPr/>
            </p:nvSpPr>
            <p:spPr>
              <a:xfrm>
                <a:off x="4335829" y="3251897"/>
                <a:ext cx="511648" cy="38549"/>
              </a:xfrm>
              <a:custGeom>
                <a:rect b="b" l="l" r="r" t="t"/>
                <a:pathLst>
                  <a:path extrusionOk="0" h="38548" w="511648">
                    <a:moveTo>
                      <a:pt x="0" y="10654"/>
                    </a:moveTo>
                    <a:cubicBezTo>
                      <a:pt x="14368" y="842"/>
                      <a:pt x="25582" y="-560"/>
                      <a:pt x="39951" y="1192"/>
                    </a:cubicBezTo>
                    <a:cubicBezTo>
                      <a:pt x="89714" y="8201"/>
                      <a:pt x="139827" y="15210"/>
                      <a:pt x="189590" y="16962"/>
                    </a:cubicBezTo>
                    <a:cubicBezTo>
                      <a:pt x="249516" y="19065"/>
                      <a:pt x="309792" y="17312"/>
                      <a:pt x="369718" y="14509"/>
                    </a:cubicBezTo>
                    <a:cubicBezTo>
                      <a:pt x="404763" y="12757"/>
                      <a:pt x="440158" y="6799"/>
                      <a:pt x="474852" y="842"/>
                    </a:cubicBezTo>
                    <a:cubicBezTo>
                      <a:pt x="488869" y="-1612"/>
                      <a:pt x="499733" y="1192"/>
                      <a:pt x="513751" y="10654"/>
                    </a:cubicBezTo>
                    <a:cubicBezTo>
                      <a:pt x="501836" y="15210"/>
                      <a:pt x="492724" y="20466"/>
                      <a:pt x="482912" y="21868"/>
                    </a:cubicBezTo>
                    <a:cubicBezTo>
                      <a:pt x="434901" y="28527"/>
                      <a:pt x="386890" y="37638"/>
                      <a:pt x="338529" y="39390"/>
                    </a:cubicBezTo>
                    <a:cubicBezTo>
                      <a:pt x="270192" y="41843"/>
                      <a:pt x="201155" y="40091"/>
                      <a:pt x="132818" y="36937"/>
                    </a:cubicBezTo>
                    <a:cubicBezTo>
                      <a:pt x="96372" y="35185"/>
                      <a:pt x="60627" y="26424"/>
                      <a:pt x="24531" y="20116"/>
                    </a:cubicBezTo>
                    <a:cubicBezTo>
                      <a:pt x="16821" y="19065"/>
                      <a:pt x="9812" y="14509"/>
                      <a:pt x="0" y="10654"/>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160">
                  <a:solidFill>
                    <a:schemeClr val="dk1"/>
                  </a:solidFill>
                  <a:latin typeface="Calibri"/>
                  <a:ea typeface="Calibri"/>
                  <a:cs typeface="Calibri"/>
                  <a:sym typeface="Calibri"/>
                </a:endParaRPr>
              </a:p>
            </p:txBody>
          </p:sp>
        </p:grpSp>
      </p:grpSp>
      <p:grpSp>
        <p:nvGrpSpPr>
          <p:cNvPr id="610" name="Google Shape;610;p38"/>
          <p:cNvGrpSpPr/>
          <p:nvPr/>
        </p:nvGrpSpPr>
        <p:grpSpPr>
          <a:xfrm>
            <a:off x="10492744" y="2462262"/>
            <a:ext cx="3184921" cy="1904951"/>
            <a:chOff x="-475010" y="1121872"/>
            <a:chExt cx="4241713" cy="1587460"/>
          </a:xfrm>
        </p:grpSpPr>
        <p:sp>
          <p:nvSpPr>
            <p:cNvPr id="611" name="Google Shape;611;p38"/>
            <p:cNvSpPr txBox="1"/>
            <p:nvPr/>
          </p:nvSpPr>
          <p:spPr>
            <a:xfrm>
              <a:off x="-475010" y="1121872"/>
              <a:ext cx="4241713" cy="29238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79">
                  <a:solidFill>
                    <a:srgbClr val="C00000"/>
                  </a:solidFill>
                  <a:latin typeface="Calibri"/>
                  <a:ea typeface="Calibri"/>
                  <a:cs typeface="Calibri"/>
                  <a:sym typeface="Calibri"/>
                </a:rPr>
                <a:t>Predictive Analytics</a:t>
              </a:r>
              <a:endParaRPr b="1" sz="1679">
                <a:solidFill>
                  <a:schemeClr val="dk1"/>
                </a:solidFill>
                <a:latin typeface="Calibri"/>
                <a:ea typeface="Calibri"/>
                <a:cs typeface="Calibri"/>
                <a:sym typeface="Calibri"/>
              </a:endParaRPr>
            </a:p>
          </p:txBody>
        </p:sp>
        <p:sp>
          <p:nvSpPr>
            <p:cNvPr id="612" name="Google Shape;612;p38"/>
            <p:cNvSpPr txBox="1"/>
            <p:nvPr/>
          </p:nvSpPr>
          <p:spPr>
            <a:xfrm>
              <a:off x="-475010" y="1339726"/>
              <a:ext cx="4226291" cy="13696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40">
                  <a:solidFill>
                    <a:schemeClr val="dk1"/>
                  </a:solidFill>
                  <a:latin typeface="Calibri"/>
                  <a:ea typeface="Calibri"/>
                  <a:cs typeface="Calibri"/>
                  <a:sym typeface="Calibri"/>
                </a:rPr>
                <a:t>focuses on the events that are expected to occur in the immediate future. Predictive analytics tries to find answers to questions like, what happened to the sales in the last hot summer season? How many weather forecasts expect this year’s hot summer?</a:t>
              </a:r>
              <a:endParaRPr sz="1440">
                <a:solidFill>
                  <a:schemeClr val="dk1"/>
                </a:solidFill>
                <a:latin typeface="Calibri"/>
                <a:ea typeface="Calibri"/>
                <a:cs typeface="Calibri"/>
                <a:sym typeface="Calibri"/>
              </a:endParaRPr>
            </a:p>
          </p:txBody>
        </p:sp>
      </p:grpSp>
      <p:sp>
        <p:nvSpPr>
          <p:cNvPr id="613" name="Google Shape;613;p38"/>
          <p:cNvSpPr/>
          <p:nvPr/>
        </p:nvSpPr>
        <p:spPr>
          <a:xfrm>
            <a:off x="11745484" y="1749635"/>
            <a:ext cx="679430" cy="67943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1">
              <a:solidFill>
                <a:schemeClr val="lt1"/>
              </a:solidFill>
              <a:latin typeface="Calibri"/>
              <a:ea typeface="Calibri"/>
              <a:cs typeface="Calibri"/>
              <a:sym typeface="Calibri"/>
            </a:endParaRPr>
          </a:p>
        </p:txBody>
      </p:sp>
      <p:sp>
        <p:nvSpPr>
          <p:cNvPr id="614" name="Google Shape;614;p38"/>
          <p:cNvSpPr/>
          <p:nvPr/>
        </p:nvSpPr>
        <p:spPr>
          <a:xfrm>
            <a:off x="11913955" y="1958412"/>
            <a:ext cx="342487" cy="250320"/>
          </a:xfrm>
          <a:custGeom>
            <a:rect b="b" l="l" r="r" t="t"/>
            <a:pathLst>
              <a:path extrusionOk="0" h="3064028" w="3960000">
                <a:moveTo>
                  <a:pt x="1955333" y="1285185"/>
                </a:moveTo>
                <a:cubicBezTo>
                  <a:pt x="2192176" y="1285185"/>
                  <a:pt x="2384176" y="1477185"/>
                  <a:pt x="2384176" y="1714028"/>
                </a:cubicBezTo>
                <a:cubicBezTo>
                  <a:pt x="2384176" y="1950871"/>
                  <a:pt x="2192176" y="2142871"/>
                  <a:pt x="1955333" y="2142871"/>
                </a:cubicBezTo>
                <a:cubicBezTo>
                  <a:pt x="1718490" y="2142871"/>
                  <a:pt x="1526490" y="1950871"/>
                  <a:pt x="1526490" y="1714028"/>
                </a:cubicBezTo>
                <a:cubicBezTo>
                  <a:pt x="1526490" y="1477185"/>
                  <a:pt x="1718490" y="1285185"/>
                  <a:pt x="1955333" y="1285185"/>
                </a:cubicBezTo>
                <a:close/>
                <a:moveTo>
                  <a:pt x="1955333" y="1074136"/>
                </a:moveTo>
                <a:cubicBezTo>
                  <a:pt x="1601930" y="1074136"/>
                  <a:pt x="1315441" y="1360625"/>
                  <a:pt x="1315441" y="1714028"/>
                </a:cubicBezTo>
                <a:cubicBezTo>
                  <a:pt x="1315441" y="2067431"/>
                  <a:pt x="1601930" y="2353920"/>
                  <a:pt x="1955333" y="2353920"/>
                </a:cubicBezTo>
                <a:cubicBezTo>
                  <a:pt x="2308736" y="2353920"/>
                  <a:pt x="2595225" y="2067431"/>
                  <a:pt x="2595225" y="1714028"/>
                </a:cubicBezTo>
                <a:cubicBezTo>
                  <a:pt x="2595225" y="1360625"/>
                  <a:pt x="2308736" y="1074136"/>
                  <a:pt x="1955333" y="1074136"/>
                </a:cubicBezTo>
                <a:close/>
                <a:moveTo>
                  <a:pt x="1955333" y="849503"/>
                </a:moveTo>
                <a:cubicBezTo>
                  <a:pt x="2432797" y="849503"/>
                  <a:pt x="2819858" y="1236564"/>
                  <a:pt x="2819858" y="1714028"/>
                </a:cubicBezTo>
                <a:cubicBezTo>
                  <a:pt x="2819858" y="2191492"/>
                  <a:pt x="2432797" y="2578553"/>
                  <a:pt x="1955333" y="2578553"/>
                </a:cubicBezTo>
                <a:cubicBezTo>
                  <a:pt x="1477869" y="2578553"/>
                  <a:pt x="1090808" y="2191492"/>
                  <a:pt x="1090808" y="1714028"/>
                </a:cubicBezTo>
                <a:cubicBezTo>
                  <a:pt x="1090808" y="1236564"/>
                  <a:pt x="1477869" y="849503"/>
                  <a:pt x="1955333" y="849503"/>
                </a:cubicBezTo>
                <a:close/>
                <a:moveTo>
                  <a:pt x="3253503" y="756254"/>
                </a:moveTo>
                <a:cubicBezTo>
                  <a:pt x="3162525" y="756254"/>
                  <a:pt x="3088773" y="830006"/>
                  <a:pt x="3088773" y="920984"/>
                </a:cubicBezTo>
                <a:cubicBezTo>
                  <a:pt x="3088773" y="1011962"/>
                  <a:pt x="3162525" y="1085714"/>
                  <a:pt x="3253503" y="1085714"/>
                </a:cubicBezTo>
                <a:cubicBezTo>
                  <a:pt x="3344481" y="1085714"/>
                  <a:pt x="3418233" y="1011962"/>
                  <a:pt x="3418233" y="920984"/>
                </a:cubicBezTo>
                <a:cubicBezTo>
                  <a:pt x="3418233" y="830006"/>
                  <a:pt x="3344481" y="756254"/>
                  <a:pt x="3253503" y="756254"/>
                </a:cubicBezTo>
                <a:close/>
                <a:moveTo>
                  <a:pt x="1955333" y="744677"/>
                </a:moveTo>
                <a:cubicBezTo>
                  <a:pt x="1419975" y="744677"/>
                  <a:pt x="985982" y="1178670"/>
                  <a:pt x="985982" y="1714028"/>
                </a:cubicBezTo>
                <a:cubicBezTo>
                  <a:pt x="985982" y="2249386"/>
                  <a:pt x="1419975" y="2683379"/>
                  <a:pt x="1955333" y="2683379"/>
                </a:cubicBezTo>
                <a:cubicBezTo>
                  <a:pt x="2490691" y="2683379"/>
                  <a:pt x="2924684" y="2249386"/>
                  <a:pt x="2924684" y="1714028"/>
                </a:cubicBezTo>
                <a:cubicBezTo>
                  <a:pt x="2924684" y="1178670"/>
                  <a:pt x="2490691" y="744677"/>
                  <a:pt x="1955333" y="744677"/>
                </a:cubicBezTo>
                <a:close/>
                <a:moveTo>
                  <a:pt x="1333922" y="0"/>
                </a:moveTo>
                <a:lnTo>
                  <a:pt x="2626078" y="0"/>
                </a:lnTo>
                <a:lnTo>
                  <a:pt x="2717085" y="364028"/>
                </a:lnTo>
                <a:lnTo>
                  <a:pt x="3699990" y="364028"/>
                </a:lnTo>
                <a:cubicBezTo>
                  <a:pt x="3843590" y="364028"/>
                  <a:pt x="3960000" y="480438"/>
                  <a:pt x="3960000" y="624038"/>
                </a:cubicBezTo>
                <a:lnTo>
                  <a:pt x="3960000" y="2804018"/>
                </a:lnTo>
                <a:cubicBezTo>
                  <a:pt x="3960000" y="2947618"/>
                  <a:pt x="3843590" y="3064028"/>
                  <a:pt x="3699990" y="3064028"/>
                </a:cubicBezTo>
                <a:lnTo>
                  <a:pt x="260010" y="3064028"/>
                </a:lnTo>
                <a:cubicBezTo>
                  <a:pt x="116410" y="3064028"/>
                  <a:pt x="0" y="2947618"/>
                  <a:pt x="0" y="2804018"/>
                </a:cubicBezTo>
                <a:lnTo>
                  <a:pt x="0" y="624038"/>
                </a:lnTo>
                <a:cubicBezTo>
                  <a:pt x="0" y="480438"/>
                  <a:pt x="116410" y="364028"/>
                  <a:pt x="260010" y="364028"/>
                </a:cubicBezTo>
                <a:lnTo>
                  <a:pt x="443165" y="364028"/>
                </a:lnTo>
                <a:lnTo>
                  <a:pt x="443165" y="237982"/>
                </a:lnTo>
                <a:cubicBezTo>
                  <a:pt x="443165" y="195266"/>
                  <a:pt x="477794" y="160637"/>
                  <a:pt x="520510" y="160637"/>
                </a:cubicBezTo>
                <a:lnTo>
                  <a:pt x="1049896" y="160637"/>
                </a:lnTo>
                <a:cubicBezTo>
                  <a:pt x="1092612" y="160637"/>
                  <a:pt x="1127241" y="195266"/>
                  <a:pt x="1127241" y="237982"/>
                </a:cubicBezTo>
                <a:lnTo>
                  <a:pt x="1127241" y="364028"/>
                </a:lnTo>
                <a:lnTo>
                  <a:pt x="1242915" y="364028"/>
                </a:lnTo>
                <a:close/>
              </a:path>
            </a:pathLst>
          </a:custGeom>
          <a:solidFill>
            <a:schemeClr val="lt1"/>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3241">
              <a:solidFill>
                <a:schemeClr val="lt1"/>
              </a:solidFill>
              <a:latin typeface="Calibri"/>
              <a:ea typeface="Calibri"/>
              <a:cs typeface="Calibri"/>
              <a:sym typeface="Calibri"/>
            </a:endParaRPr>
          </a:p>
        </p:txBody>
      </p:sp>
      <p:grpSp>
        <p:nvGrpSpPr>
          <p:cNvPr id="615" name="Google Shape;615;p38"/>
          <p:cNvGrpSpPr/>
          <p:nvPr/>
        </p:nvGrpSpPr>
        <p:grpSpPr>
          <a:xfrm>
            <a:off x="10492743" y="5496835"/>
            <a:ext cx="3729694" cy="1461753"/>
            <a:chOff x="-475010" y="1121872"/>
            <a:chExt cx="4241713" cy="1218128"/>
          </a:xfrm>
        </p:grpSpPr>
        <p:sp>
          <p:nvSpPr>
            <p:cNvPr id="616" name="Google Shape;616;p38"/>
            <p:cNvSpPr txBox="1"/>
            <p:nvPr/>
          </p:nvSpPr>
          <p:spPr>
            <a:xfrm>
              <a:off x="-475010" y="1121872"/>
              <a:ext cx="4241713" cy="29238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79">
                  <a:solidFill>
                    <a:srgbClr val="C00000"/>
                  </a:solidFill>
                  <a:latin typeface="Calibri"/>
                  <a:ea typeface="Calibri"/>
                  <a:cs typeface="Calibri"/>
                  <a:sym typeface="Calibri"/>
                </a:rPr>
                <a:t>Prescriptive Analytics</a:t>
              </a:r>
              <a:endParaRPr b="1" sz="1679">
                <a:solidFill>
                  <a:schemeClr val="dk1"/>
                </a:solidFill>
                <a:latin typeface="Calibri"/>
                <a:ea typeface="Calibri"/>
                <a:cs typeface="Calibri"/>
                <a:sym typeface="Calibri"/>
              </a:endParaRPr>
            </a:p>
          </p:txBody>
        </p:sp>
        <p:sp>
          <p:nvSpPr>
            <p:cNvPr id="617" name="Google Shape;617;p38"/>
            <p:cNvSpPr txBox="1"/>
            <p:nvPr/>
          </p:nvSpPr>
          <p:spPr>
            <a:xfrm>
              <a:off x="-475010" y="1339726"/>
              <a:ext cx="4226291" cy="10002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40">
                  <a:solidFill>
                    <a:schemeClr val="dk1"/>
                  </a:solidFill>
                  <a:latin typeface="Calibri"/>
                  <a:ea typeface="Calibri"/>
                  <a:cs typeface="Calibri"/>
                  <a:sym typeface="Calibri"/>
                </a:rPr>
                <a:t>indicates a plan of action. If the chance of a hot summer calculated as the average of the five weather models is above 58%, other than an umbrella, a rain coat should be considered to maximize the production</a:t>
              </a:r>
              <a:endParaRPr sz="1440">
                <a:solidFill>
                  <a:schemeClr val="dk1"/>
                </a:solidFill>
                <a:latin typeface="Calibri"/>
                <a:ea typeface="Calibri"/>
                <a:cs typeface="Calibri"/>
                <a:sym typeface="Calibri"/>
              </a:endParaRPr>
            </a:p>
          </p:txBody>
        </p:sp>
      </p:grpSp>
      <p:sp>
        <p:nvSpPr>
          <p:cNvPr id="618" name="Google Shape;618;p38"/>
          <p:cNvSpPr/>
          <p:nvPr/>
        </p:nvSpPr>
        <p:spPr>
          <a:xfrm>
            <a:off x="11745484" y="4784208"/>
            <a:ext cx="679430" cy="67943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1">
              <a:solidFill>
                <a:schemeClr val="lt1"/>
              </a:solidFill>
              <a:latin typeface="Calibri"/>
              <a:ea typeface="Calibri"/>
              <a:cs typeface="Calibri"/>
              <a:sym typeface="Calibri"/>
            </a:endParaRPr>
          </a:p>
        </p:txBody>
      </p:sp>
      <p:grpSp>
        <p:nvGrpSpPr>
          <p:cNvPr id="619" name="Google Shape;619;p38"/>
          <p:cNvGrpSpPr/>
          <p:nvPr/>
        </p:nvGrpSpPr>
        <p:grpSpPr>
          <a:xfrm>
            <a:off x="1008670" y="2472932"/>
            <a:ext cx="3184921" cy="1461753"/>
            <a:chOff x="-475010" y="1121872"/>
            <a:chExt cx="4241713" cy="1218128"/>
          </a:xfrm>
        </p:grpSpPr>
        <p:sp>
          <p:nvSpPr>
            <p:cNvPr id="620" name="Google Shape;620;p38"/>
            <p:cNvSpPr txBox="1"/>
            <p:nvPr/>
          </p:nvSpPr>
          <p:spPr>
            <a:xfrm>
              <a:off x="-475010" y="1121872"/>
              <a:ext cx="4241713" cy="29238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79">
                  <a:solidFill>
                    <a:srgbClr val="C00000"/>
                  </a:solidFill>
                  <a:latin typeface="Calibri"/>
                  <a:ea typeface="Calibri"/>
                  <a:cs typeface="Calibri"/>
                  <a:sym typeface="Calibri"/>
                </a:rPr>
                <a:t>Descriptive Analytics</a:t>
              </a:r>
              <a:endParaRPr b="1" sz="1679">
                <a:solidFill>
                  <a:schemeClr val="dk1"/>
                </a:solidFill>
                <a:latin typeface="Calibri"/>
                <a:ea typeface="Calibri"/>
                <a:cs typeface="Calibri"/>
                <a:sym typeface="Calibri"/>
              </a:endParaRPr>
            </a:p>
          </p:txBody>
        </p:sp>
        <p:sp>
          <p:nvSpPr>
            <p:cNvPr id="621" name="Google Shape;621;p38"/>
            <p:cNvSpPr txBox="1"/>
            <p:nvPr/>
          </p:nvSpPr>
          <p:spPr>
            <a:xfrm>
              <a:off x="-475010" y="1339726"/>
              <a:ext cx="4226291" cy="10002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40">
                  <a:solidFill>
                    <a:schemeClr val="dk1"/>
                  </a:solidFill>
                  <a:latin typeface="Calibri"/>
                  <a:ea typeface="Calibri"/>
                  <a:cs typeface="Calibri"/>
                  <a:sym typeface="Calibri"/>
                </a:rPr>
                <a:t>describes the happenings over time, such as whether the number of views increased or decreased and whether the current month’s sales are better than the last one</a:t>
              </a:r>
              <a:endParaRPr sz="1440">
                <a:solidFill>
                  <a:schemeClr val="dk1"/>
                </a:solidFill>
                <a:latin typeface="Calibri"/>
                <a:ea typeface="Calibri"/>
                <a:cs typeface="Calibri"/>
                <a:sym typeface="Calibri"/>
              </a:endParaRPr>
            </a:p>
          </p:txBody>
        </p:sp>
      </p:grpSp>
      <p:sp>
        <p:nvSpPr>
          <p:cNvPr id="622" name="Google Shape;622;p38"/>
          <p:cNvSpPr/>
          <p:nvPr/>
        </p:nvSpPr>
        <p:spPr>
          <a:xfrm>
            <a:off x="2261411" y="1760305"/>
            <a:ext cx="679430" cy="67943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1">
              <a:solidFill>
                <a:schemeClr val="accent5"/>
              </a:solidFill>
              <a:latin typeface="Calibri"/>
              <a:ea typeface="Calibri"/>
              <a:cs typeface="Calibri"/>
              <a:sym typeface="Calibri"/>
            </a:endParaRPr>
          </a:p>
        </p:txBody>
      </p:sp>
      <p:grpSp>
        <p:nvGrpSpPr>
          <p:cNvPr id="623" name="Google Shape;623;p38"/>
          <p:cNvGrpSpPr/>
          <p:nvPr/>
        </p:nvGrpSpPr>
        <p:grpSpPr>
          <a:xfrm>
            <a:off x="234952" y="5507506"/>
            <a:ext cx="4391046" cy="1461753"/>
            <a:chOff x="-475010" y="1121872"/>
            <a:chExt cx="4241713" cy="1218128"/>
          </a:xfrm>
        </p:grpSpPr>
        <p:sp>
          <p:nvSpPr>
            <p:cNvPr id="624" name="Google Shape;624;p38"/>
            <p:cNvSpPr txBox="1"/>
            <p:nvPr/>
          </p:nvSpPr>
          <p:spPr>
            <a:xfrm>
              <a:off x="-475010" y="1121872"/>
              <a:ext cx="4241713" cy="292388"/>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679">
                  <a:solidFill>
                    <a:srgbClr val="C00000"/>
                  </a:solidFill>
                  <a:latin typeface="Calibri"/>
                  <a:ea typeface="Calibri"/>
                  <a:cs typeface="Calibri"/>
                  <a:sym typeface="Calibri"/>
                </a:rPr>
                <a:t>Diagnostic Analytics</a:t>
              </a:r>
              <a:endParaRPr b="1" sz="1679">
                <a:solidFill>
                  <a:schemeClr val="dk1"/>
                </a:solidFill>
                <a:latin typeface="Calibri"/>
                <a:ea typeface="Calibri"/>
                <a:cs typeface="Calibri"/>
                <a:sym typeface="Calibri"/>
              </a:endParaRPr>
            </a:p>
          </p:txBody>
        </p:sp>
        <p:sp>
          <p:nvSpPr>
            <p:cNvPr id="625" name="Google Shape;625;p38"/>
            <p:cNvSpPr txBox="1"/>
            <p:nvPr/>
          </p:nvSpPr>
          <p:spPr>
            <a:xfrm>
              <a:off x="-475010" y="1339726"/>
              <a:ext cx="4226291" cy="10002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40">
                  <a:solidFill>
                    <a:schemeClr val="dk1"/>
                  </a:solidFill>
                  <a:latin typeface="Calibri"/>
                  <a:ea typeface="Calibri"/>
                  <a:cs typeface="Calibri"/>
                  <a:sym typeface="Calibri"/>
                </a:rPr>
                <a:t>focuses on the reason for the occurrence of any event. It requires hypothesizing and involves a much diverse dataset. It examines data to answer questions, such as “Did the weather impact the selling of umbrella?” or “Did the new ad strategy affect sales?”</a:t>
              </a:r>
              <a:endParaRPr sz="1440">
                <a:solidFill>
                  <a:schemeClr val="dk1"/>
                </a:solidFill>
                <a:latin typeface="Calibri"/>
                <a:ea typeface="Calibri"/>
                <a:cs typeface="Calibri"/>
                <a:sym typeface="Calibri"/>
              </a:endParaRPr>
            </a:p>
          </p:txBody>
        </p:sp>
      </p:grpSp>
      <p:sp>
        <p:nvSpPr>
          <p:cNvPr id="626" name="Google Shape;626;p38"/>
          <p:cNvSpPr/>
          <p:nvPr/>
        </p:nvSpPr>
        <p:spPr>
          <a:xfrm>
            <a:off x="2261411" y="4794880"/>
            <a:ext cx="679430" cy="67943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1">
              <a:solidFill>
                <a:schemeClr val="lt1"/>
              </a:solidFill>
              <a:latin typeface="Calibri"/>
              <a:ea typeface="Calibri"/>
              <a:cs typeface="Calibri"/>
              <a:sym typeface="Calibri"/>
            </a:endParaRPr>
          </a:p>
        </p:txBody>
      </p:sp>
      <p:sp>
        <p:nvSpPr>
          <p:cNvPr id="627" name="Google Shape;627;p38"/>
          <p:cNvSpPr/>
          <p:nvPr/>
        </p:nvSpPr>
        <p:spPr>
          <a:xfrm rot="-900000">
            <a:off x="2398765" y="4946567"/>
            <a:ext cx="404732" cy="354719"/>
          </a:xfrm>
          <a:custGeom>
            <a:rect b="b" l="l" r="r" t="t"/>
            <a:pathLst>
              <a:path extrusionOk="0" h="3321003" w="4088377">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lt1"/>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3241">
              <a:solidFill>
                <a:schemeClr val="lt1"/>
              </a:solidFill>
              <a:latin typeface="Calibri"/>
              <a:ea typeface="Calibri"/>
              <a:cs typeface="Calibri"/>
              <a:sym typeface="Calibri"/>
            </a:endParaRPr>
          </a:p>
        </p:txBody>
      </p:sp>
      <p:sp>
        <p:nvSpPr>
          <p:cNvPr id="628" name="Google Shape;628;p38"/>
          <p:cNvSpPr/>
          <p:nvPr/>
        </p:nvSpPr>
        <p:spPr>
          <a:xfrm>
            <a:off x="11881872" y="4923999"/>
            <a:ext cx="406660" cy="399850"/>
          </a:xfrm>
          <a:custGeom>
            <a:rect b="b" l="l" r="r" t="t"/>
            <a:pathLst>
              <a:path extrusionOk="0" h="3786842" w="3851322">
                <a:moveTo>
                  <a:pt x="3845029" y="1629937"/>
                </a:moveTo>
                <a:lnTo>
                  <a:pt x="3851322" y="1762720"/>
                </a:lnTo>
                <a:lnTo>
                  <a:pt x="3812477" y="1776859"/>
                </a:lnTo>
                <a:lnTo>
                  <a:pt x="3444864" y="1775585"/>
                </a:lnTo>
                <a:close/>
                <a:moveTo>
                  <a:pt x="3791299" y="1322869"/>
                </a:moveTo>
                <a:cubicBezTo>
                  <a:pt x="3804294" y="1363489"/>
                  <a:pt x="3813753" y="1405089"/>
                  <a:pt x="3820726" y="1447230"/>
                </a:cubicBezTo>
                <a:lnTo>
                  <a:pt x="2923542" y="1773779"/>
                </a:lnTo>
                <a:lnTo>
                  <a:pt x="2555935" y="1772505"/>
                </a:lnTo>
                <a:close/>
                <a:moveTo>
                  <a:pt x="3686733" y="1034305"/>
                </a:moveTo>
                <a:cubicBezTo>
                  <a:pt x="3706467" y="1071934"/>
                  <a:pt x="3722972" y="1111031"/>
                  <a:pt x="3736130" y="1151397"/>
                </a:cubicBezTo>
                <a:lnTo>
                  <a:pt x="2052009" y="1764367"/>
                </a:lnTo>
                <a:lnTo>
                  <a:pt x="2052009" y="1629296"/>
                </a:lnTo>
                <a:close/>
                <a:moveTo>
                  <a:pt x="3531650" y="764128"/>
                </a:moveTo>
                <a:cubicBezTo>
                  <a:pt x="3557479" y="799119"/>
                  <a:pt x="3581112" y="835525"/>
                  <a:pt x="3601539" y="873761"/>
                </a:cubicBezTo>
                <a:lnTo>
                  <a:pt x="2052009" y="1437744"/>
                </a:lnTo>
                <a:lnTo>
                  <a:pt x="2052009" y="1302673"/>
                </a:lnTo>
                <a:close/>
                <a:moveTo>
                  <a:pt x="3320179" y="514474"/>
                </a:moveTo>
                <a:lnTo>
                  <a:pt x="3414136" y="615348"/>
                </a:lnTo>
                <a:lnTo>
                  <a:pt x="2052009" y="1111121"/>
                </a:lnTo>
                <a:lnTo>
                  <a:pt x="2052009" y="976050"/>
                </a:lnTo>
                <a:close/>
                <a:moveTo>
                  <a:pt x="3038975" y="290201"/>
                </a:moveTo>
                <a:cubicBezTo>
                  <a:pt x="3082160" y="317774"/>
                  <a:pt x="3124087" y="347421"/>
                  <a:pt x="3164106" y="379728"/>
                </a:cubicBezTo>
                <a:lnTo>
                  <a:pt x="2052009" y="784498"/>
                </a:lnTo>
                <a:lnTo>
                  <a:pt x="2052009" y="649428"/>
                </a:lnTo>
                <a:close/>
                <a:moveTo>
                  <a:pt x="1800000" y="186842"/>
                </a:moveTo>
                <a:lnTo>
                  <a:pt x="1800000" y="1986842"/>
                </a:lnTo>
                <a:lnTo>
                  <a:pt x="3600000" y="1986842"/>
                </a:lnTo>
                <a:cubicBezTo>
                  <a:pt x="3600000" y="2980955"/>
                  <a:pt x="2794113" y="3786842"/>
                  <a:pt x="1800000" y="3786842"/>
                </a:cubicBezTo>
                <a:cubicBezTo>
                  <a:pt x="805887" y="3786842"/>
                  <a:pt x="0" y="2980955"/>
                  <a:pt x="0" y="1986842"/>
                </a:cubicBezTo>
                <a:cubicBezTo>
                  <a:pt x="0" y="992729"/>
                  <a:pt x="805887" y="186842"/>
                  <a:pt x="1800000" y="186842"/>
                </a:cubicBezTo>
                <a:close/>
                <a:moveTo>
                  <a:pt x="2653345" y="103936"/>
                </a:moveTo>
                <a:cubicBezTo>
                  <a:pt x="2713623" y="122781"/>
                  <a:pt x="2772066" y="146664"/>
                  <a:pt x="2828252" y="175345"/>
                </a:cubicBezTo>
                <a:lnTo>
                  <a:pt x="2052009" y="457876"/>
                </a:lnTo>
                <a:lnTo>
                  <a:pt x="2052009" y="322805"/>
                </a:lnTo>
                <a:close/>
                <a:moveTo>
                  <a:pt x="2052009" y="0"/>
                </a:moveTo>
                <a:cubicBezTo>
                  <a:pt x="2150315" y="0"/>
                  <a:pt x="2247800" y="7911"/>
                  <a:pt x="2343281" y="25238"/>
                </a:cubicBezTo>
                <a:lnTo>
                  <a:pt x="2052009" y="131252"/>
                </a:lnTo>
                <a:close/>
              </a:path>
            </a:pathLst>
          </a:custGeom>
          <a:solidFill>
            <a:schemeClr val="lt1"/>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3241">
              <a:solidFill>
                <a:schemeClr val="lt1"/>
              </a:solidFill>
              <a:latin typeface="Calibri"/>
              <a:ea typeface="Calibri"/>
              <a:cs typeface="Calibri"/>
              <a:sym typeface="Calibri"/>
            </a:endParaRPr>
          </a:p>
        </p:txBody>
      </p:sp>
      <p:sp>
        <p:nvSpPr>
          <p:cNvPr id="629" name="Google Shape;629;p38"/>
          <p:cNvSpPr/>
          <p:nvPr/>
        </p:nvSpPr>
        <p:spPr>
          <a:xfrm>
            <a:off x="2385039" y="1868988"/>
            <a:ext cx="432179" cy="429170"/>
          </a:xfrm>
          <a:custGeom>
            <a:rect b="b" l="l" r="r" t="t"/>
            <a:pathLst>
              <a:path extrusionOk="0" h="3795110" w="3821708">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lt1"/>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3241">
              <a:solidFill>
                <a:schemeClr val="dk1"/>
              </a:solidFill>
              <a:latin typeface="Calibri"/>
              <a:ea typeface="Calibri"/>
              <a:cs typeface="Calibri"/>
              <a:sym typeface="Calibri"/>
            </a:endParaRPr>
          </a:p>
        </p:txBody>
      </p:sp>
      <p:sp>
        <p:nvSpPr>
          <p:cNvPr id="630" name="Google Shape;630;p38"/>
          <p:cNvSpPr txBox="1"/>
          <p:nvPr/>
        </p:nvSpPr>
        <p:spPr>
          <a:xfrm>
            <a:off x="6372664" y="5332859"/>
            <a:ext cx="1783052" cy="4247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60">
                <a:solidFill>
                  <a:schemeClr val="dk1"/>
                </a:solidFill>
                <a:latin typeface="Calibri"/>
                <a:ea typeface="Calibri"/>
                <a:cs typeface="Calibri"/>
                <a:sym typeface="Calibri"/>
              </a:rPr>
              <a:t>Data Analytics</a:t>
            </a:r>
            <a:endParaRPr sz="2160">
              <a:solidFill>
                <a:schemeClr val="dk1"/>
              </a:solidFill>
              <a:latin typeface="Calibri"/>
              <a:ea typeface="Calibri"/>
              <a:cs typeface="Calibri"/>
              <a:sym typeface="Calibri"/>
            </a:endParaRPr>
          </a:p>
        </p:txBody>
      </p:sp>
      <p:sp>
        <p:nvSpPr>
          <p:cNvPr id="631" name="Google Shape;631;p38"/>
          <p:cNvSpPr txBox="1"/>
          <p:nvPr/>
        </p:nvSpPr>
        <p:spPr>
          <a:xfrm>
            <a:off x="2863913" y="7786206"/>
            <a:ext cx="8135689" cy="6093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79">
                <a:solidFill>
                  <a:schemeClr val="dk1"/>
                </a:solidFill>
                <a:latin typeface="Calibri"/>
                <a:ea typeface="Calibri"/>
                <a:cs typeface="Calibri"/>
                <a:sym typeface="Calibri"/>
              </a:rPr>
              <a:t>Source: </a:t>
            </a:r>
            <a:r>
              <a:rPr lang="en-US" sz="1679" u="sng">
                <a:solidFill>
                  <a:schemeClr val="dk1"/>
                </a:solidFill>
                <a:latin typeface="Calibri"/>
                <a:ea typeface="Calibri"/>
                <a:cs typeface="Calibri"/>
                <a:sym typeface="Calibri"/>
                <a:hlinkClick r:id="rId3">
                  <a:extLst>
                    <a:ext uri="{A12FA001-AC4F-418D-AE19-62706E023703}">
                      <ahyp:hlinkClr val="tx"/>
                    </a:ext>
                  </a:extLst>
                </a:hlinkClick>
              </a:rPr>
              <a:t>https://corporatefinanceinstitute.com/resources/knowledge/other/data-analytics/</a:t>
            </a:r>
            <a:endParaRPr sz="1679">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79">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9"/>
          <p:cNvSpPr txBox="1"/>
          <p:nvPr/>
        </p:nvSpPr>
        <p:spPr>
          <a:xfrm>
            <a:off x="8751977" y="3100699"/>
            <a:ext cx="5732582" cy="18651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760">
                <a:solidFill>
                  <a:schemeClr val="lt1"/>
                </a:solidFill>
                <a:latin typeface="Calibri"/>
                <a:ea typeface="Calibri"/>
                <a:cs typeface="Calibri"/>
                <a:sym typeface="Calibri"/>
              </a:rPr>
              <a:t>Process of Data Analytics</a:t>
            </a:r>
            <a:endParaRPr b="1" sz="576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4"/>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4"/>
          <p:cNvSpPr/>
          <p:nvPr/>
        </p:nvSpPr>
        <p:spPr>
          <a:xfrm>
            <a:off x="4490799" y="750570"/>
            <a:ext cx="513314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Data</a:t>
            </a:r>
            <a:endParaRPr sz="4374">
              <a:solidFill>
                <a:schemeClr val="dk1"/>
              </a:solidFill>
              <a:latin typeface="Calibri"/>
              <a:ea typeface="Calibri"/>
              <a:cs typeface="Calibri"/>
              <a:sym typeface="Calibri"/>
            </a:endParaRPr>
          </a:p>
        </p:txBody>
      </p:sp>
      <p:pic>
        <p:nvPicPr>
          <p:cNvPr descr="preencoded.png" id="78" name="Google Shape;78;p4"/>
          <p:cNvPicPr preferRelativeResize="0"/>
          <p:nvPr/>
        </p:nvPicPr>
        <p:blipFill rotWithShape="1">
          <a:blip r:embed="rId3">
            <a:alphaModFix/>
          </a:blip>
          <a:srcRect b="0" l="0" r="0" t="0"/>
          <a:stretch/>
        </p:blipFill>
        <p:spPr>
          <a:xfrm>
            <a:off x="0" y="0"/>
            <a:ext cx="3657600" cy="8229600"/>
          </a:xfrm>
          <a:prstGeom prst="rect">
            <a:avLst/>
          </a:prstGeom>
          <a:noFill/>
          <a:ln>
            <a:noFill/>
          </a:ln>
        </p:spPr>
      </p:pic>
      <p:pic>
        <p:nvPicPr>
          <p:cNvPr descr="Bar chart with solid fill" id="79" name="Google Shape;79;p4"/>
          <p:cNvPicPr preferRelativeResize="0"/>
          <p:nvPr/>
        </p:nvPicPr>
        <p:blipFill rotWithShape="1">
          <a:blip r:embed="rId4">
            <a:alphaModFix/>
          </a:blip>
          <a:srcRect b="0" l="0" r="0" t="0"/>
          <a:stretch/>
        </p:blipFill>
        <p:spPr>
          <a:xfrm>
            <a:off x="4490799" y="2496595"/>
            <a:ext cx="914400" cy="914400"/>
          </a:xfrm>
          <a:prstGeom prst="rect">
            <a:avLst/>
          </a:prstGeom>
          <a:noFill/>
          <a:ln>
            <a:noFill/>
          </a:ln>
        </p:spPr>
      </p:pic>
      <p:sp>
        <p:nvSpPr>
          <p:cNvPr id="80" name="Google Shape;80;p4"/>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4"/>
          <p:cNvSpPr txBox="1"/>
          <p:nvPr/>
        </p:nvSpPr>
        <p:spPr>
          <a:xfrm flipH="1">
            <a:off x="5810948" y="2486722"/>
            <a:ext cx="7893900" cy="514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Inter"/>
                <a:ea typeface="Inter"/>
                <a:cs typeface="Inter"/>
                <a:sym typeface="Inter"/>
              </a:rPr>
              <a:t>Examples of data include:</a:t>
            </a:r>
            <a:endParaRPr/>
          </a:p>
          <a:p>
            <a:pPr indent="-457200" lvl="1" marL="914400" marR="0" rtl="0" algn="l">
              <a:spcBef>
                <a:spcPts val="0"/>
              </a:spcBef>
              <a:spcAft>
                <a:spcPts val="0"/>
              </a:spcAft>
              <a:buClr>
                <a:schemeClr val="accent1"/>
              </a:buClr>
              <a:buSzPts val="2800"/>
              <a:buFont typeface="Arial"/>
              <a:buChar char="•"/>
            </a:pPr>
            <a:r>
              <a:rPr b="0" i="0" lang="en-US" sz="2800" u="none" cap="none" strike="noStrike">
                <a:solidFill>
                  <a:schemeClr val="accent1"/>
                </a:solidFill>
                <a:latin typeface="Inter"/>
                <a:ea typeface="Inter"/>
                <a:cs typeface="Inter"/>
                <a:sym typeface="Inter"/>
              </a:rPr>
              <a:t>Facts or observations about people, places, things, and events </a:t>
            </a:r>
            <a:endParaRPr/>
          </a:p>
          <a:p>
            <a:pPr indent="-457200" lvl="1" marL="914400" marR="0" rtl="0" algn="l">
              <a:spcBef>
                <a:spcPts val="0"/>
              </a:spcBef>
              <a:spcAft>
                <a:spcPts val="0"/>
              </a:spcAft>
              <a:buClr>
                <a:schemeClr val="accent1"/>
              </a:buClr>
              <a:buSzPts val="2800"/>
              <a:buFont typeface="Arial"/>
              <a:buChar char="•"/>
            </a:pPr>
            <a:r>
              <a:rPr b="0" i="0" lang="en-US" sz="2800" u="none" cap="none" strike="noStrike">
                <a:solidFill>
                  <a:schemeClr val="accent1"/>
                </a:solidFill>
                <a:latin typeface="Inter"/>
                <a:ea typeface="Inter"/>
                <a:cs typeface="Inter"/>
                <a:sym typeface="Inter"/>
              </a:rPr>
              <a:t>Audio, music, photographs, and video</a:t>
            </a:r>
            <a:endParaRPr/>
          </a:p>
          <a:p>
            <a:pPr indent="0" lvl="0" marL="0" marR="0" rtl="0" algn="l">
              <a:spcBef>
                <a:spcPts val="0"/>
              </a:spcBef>
              <a:spcAft>
                <a:spcPts val="0"/>
              </a:spcAft>
              <a:buNone/>
            </a:pPr>
            <a:r>
              <a:t/>
            </a:r>
            <a:endParaRPr sz="3200">
              <a:solidFill>
                <a:schemeClr val="dk1"/>
              </a:solidFill>
              <a:latin typeface="Inter"/>
              <a:ea typeface="Inter"/>
              <a:cs typeface="Inter"/>
              <a:sym typeface="Inter"/>
            </a:endParaRPr>
          </a:p>
          <a:p>
            <a:pPr indent="0" lvl="0" marL="0" marR="0" rtl="0" algn="l">
              <a:spcBef>
                <a:spcPts val="0"/>
              </a:spcBef>
              <a:spcAft>
                <a:spcPts val="0"/>
              </a:spcAft>
              <a:buNone/>
            </a:pPr>
            <a:r>
              <a:rPr lang="en-US" sz="3200">
                <a:solidFill>
                  <a:schemeClr val="dk1"/>
                </a:solidFill>
                <a:latin typeface="Inter"/>
                <a:ea typeface="Inter"/>
                <a:cs typeface="Inter"/>
                <a:sym typeface="Inter"/>
              </a:rPr>
              <a:t>Type of data</a:t>
            </a:r>
            <a:endParaRPr/>
          </a:p>
          <a:p>
            <a:pPr indent="-457200" lvl="1" marL="914400" marR="0" rtl="0" algn="l">
              <a:spcBef>
                <a:spcPts val="0"/>
              </a:spcBef>
              <a:spcAft>
                <a:spcPts val="0"/>
              </a:spcAft>
              <a:buClr>
                <a:schemeClr val="accent1"/>
              </a:buClr>
              <a:buSzPts val="2800"/>
              <a:buFont typeface="Arial"/>
              <a:buChar char="•"/>
            </a:pPr>
            <a:r>
              <a:rPr lang="en-US" sz="2800">
                <a:solidFill>
                  <a:schemeClr val="accent1"/>
                </a:solidFill>
                <a:latin typeface="Inter"/>
                <a:ea typeface="Inter"/>
                <a:cs typeface="Inter"/>
                <a:sym typeface="Inter"/>
              </a:rPr>
              <a:t>Structured data</a:t>
            </a:r>
            <a:endParaRPr/>
          </a:p>
          <a:p>
            <a:pPr indent="-457200" lvl="1" marL="914400" marR="0" rtl="0" algn="l">
              <a:spcBef>
                <a:spcPts val="0"/>
              </a:spcBef>
              <a:spcAft>
                <a:spcPts val="0"/>
              </a:spcAft>
              <a:buClr>
                <a:schemeClr val="accent1"/>
              </a:buClr>
              <a:buSzPts val="2800"/>
              <a:buFont typeface="Arial"/>
              <a:buChar char="•"/>
            </a:pPr>
            <a:r>
              <a:rPr lang="en-US" sz="2800">
                <a:solidFill>
                  <a:schemeClr val="accent1"/>
                </a:solidFill>
                <a:latin typeface="Inter"/>
                <a:ea typeface="Inter"/>
                <a:cs typeface="Inter"/>
                <a:sym typeface="Inter"/>
              </a:rPr>
              <a:t>Semi structured data</a:t>
            </a:r>
            <a:endParaRPr sz="2800">
              <a:solidFill>
                <a:schemeClr val="accent1"/>
              </a:solidFill>
              <a:latin typeface="Inter"/>
              <a:ea typeface="Inter"/>
              <a:cs typeface="Inter"/>
              <a:sym typeface="Inter"/>
            </a:endParaRPr>
          </a:p>
          <a:p>
            <a:pPr indent="-457200" lvl="1" marL="914400" marR="0" rtl="0" algn="l">
              <a:spcBef>
                <a:spcPts val="0"/>
              </a:spcBef>
              <a:spcAft>
                <a:spcPts val="0"/>
              </a:spcAft>
              <a:buClr>
                <a:schemeClr val="accent1"/>
              </a:buClr>
              <a:buSzPts val="2800"/>
              <a:buFont typeface="Inter"/>
              <a:buChar char="•"/>
            </a:pPr>
            <a:r>
              <a:rPr lang="en-US" sz="2800">
                <a:solidFill>
                  <a:schemeClr val="accent1"/>
                </a:solidFill>
                <a:latin typeface="Inter"/>
                <a:ea typeface="Inter"/>
                <a:cs typeface="Inter"/>
                <a:sym typeface="Inter"/>
              </a:rPr>
              <a:t>Unstructured data</a:t>
            </a:r>
            <a:endParaRPr sz="2800">
              <a:solidFill>
                <a:schemeClr val="accent1"/>
              </a:solidFill>
              <a:latin typeface="Inter"/>
              <a:ea typeface="Inter"/>
              <a:cs typeface="Inter"/>
              <a:sym typeface="Inter"/>
            </a:endParaRPr>
          </a:p>
          <a:p>
            <a:pPr indent="0" lvl="0" marL="0" marR="0" rtl="0" algn="l">
              <a:spcBef>
                <a:spcPts val="0"/>
              </a:spcBef>
              <a:spcAft>
                <a:spcPts val="0"/>
              </a:spcAft>
              <a:buNone/>
            </a:pPr>
            <a:r>
              <a:t/>
            </a:r>
            <a:endParaRPr sz="3200">
              <a:solidFill>
                <a:schemeClr val="dk1"/>
              </a:solidFill>
              <a:latin typeface="Inter"/>
              <a:ea typeface="Inter"/>
              <a:cs typeface="Inter"/>
              <a:sym typeface="Inter"/>
            </a:endParaRPr>
          </a:p>
          <a:p>
            <a:pPr indent="0" lvl="0" marL="0" marR="0" rtl="0" algn="l">
              <a:spcBef>
                <a:spcPts val="0"/>
              </a:spcBef>
              <a:spcAft>
                <a:spcPts val="0"/>
              </a:spcAft>
              <a:buNone/>
            </a:pPr>
            <a:r>
              <a:t/>
            </a:r>
            <a:endParaRPr sz="3200">
              <a:solidFill>
                <a:schemeClr val="dk1"/>
              </a:solidFill>
              <a:latin typeface="Inter"/>
              <a:ea typeface="Inter"/>
              <a:cs typeface="Inter"/>
              <a:sym typeface="Inter"/>
            </a:endParaRPr>
          </a:p>
        </p:txBody>
      </p:sp>
      <p:pic>
        <p:nvPicPr>
          <p:cNvPr descr="Bar graph with upward trend with solid fill" id="82" name="Google Shape;82;p4"/>
          <p:cNvPicPr preferRelativeResize="0"/>
          <p:nvPr/>
        </p:nvPicPr>
        <p:blipFill rotWithShape="1">
          <a:blip r:embed="rId5">
            <a:alphaModFix/>
          </a:blip>
          <a:srcRect b="0" l="0" r="0" t="0"/>
          <a:stretch/>
        </p:blipFill>
        <p:spPr>
          <a:xfrm>
            <a:off x="4524252" y="4773996"/>
            <a:ext cx="914400" cy="914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40"/>
          <p:cNvSpPr txBox="1"/>
          <p:nvPr>
            <p:ph idx="1" type="body"/>
          </p:nvPr>
        </p:nvSpPr>
        <p:spPr>
          <a:xfrm>
            <a:off x="388236" y="407412"/>
            <a:ext cx="13887836" cy="869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280"/>
              <a:buNone/>
            </a:pPr>
            <a:r>
              <a:rPr lang="en-US" sz="5280"/>
              <a:t>Process of Data Analytics</a:t>
            </a:r>
            <a:endParaRPr sz="5280"/>
          </a:p>
        </p:txBody>
      </p:sp>
      <p:cxnSp>
        <p:nvCxnSpPr>
          <p:cNvPr id="642" name="Google Shape;642;p40"/>
          <p:cNvCxnSpPr/>
          <p:nvPr/>
        </p:nvCxnSpPr>
        <p:spPr>
          <a:xfrm flipH="1" rot="10800000">
            <a:off x="1177335" y="5013583"/>
            <a:ext cx="13636" cy="2160000"/>
          </a:xfrm>
          <a:prstGeom prst="straightConnector1">
            <a:avLst/>
          </a:prstGeom>
          <a:noFill/>
          <a:ln cap="flat" cmpd="sng" w="25400">
            <a:solidFill>
              <a:schemeClr val="accent1"/>
            </a:solidFill>
            <a:prstDash val="solid"/>
            <a:miter lim="800000"/>
            <a:headEnd len="sm" w="sm" type="none"/>
            <a:tailEnd len="lg" w="lg" type="oval"/>
          </a:ln>
        </p:spPr>
      </p:cxnSp>
      <p:cxnSp>
        <p:nvCxnSpPr>
          <p:cNvPr id="643" name="Google Shape;643;p40"/>
          <p:cNvCxnSpPr/>
          <p:nvPr/>
        </p:nvCxnSpPr>
        <p:spPr>
          <a:xfrm flipH="1" rot="10800000">
            <a:off x="3961853" y="4240096"/>
            <a:ext cx="13636" cy="2160000"/>
          </a:xfrm>
          <a:prstGeom prst="straightConnector1">
            <a:avLst/>
          </a:prstGeom>
          <a:noFill/>
          <a:ln cap="flat" cmpd="sng" w="25400">
            <a:solidFill>
              <a:schemeClr val="accent2"/>
            </a:solidFill>
            <a:prstDash val="solid"/>
            <a:miter lim="800000"/>
            <a:headEnd len="sm" w="sm" type="none"/>
            <a:tailEnd len="lg" w="lg" type="oval"/>
          </a:ln>
        </p:spPr>
      </p:cxnSp>
      <p:cxnSp>
        <p:nvCxnSpPr>
          <p:cNvPr id="644" name="Google Shape;644;p40"/>
          <p:cNvCxnSpPr/>
          <p:nvPr/>
        </p:nvCxnSpPr>
        <p:spPr>
          <a:xfrm flipH="1" rot="10800000">
            <a:off x="6746372" y="3466609"/>
            <a:ext cx="13636" cy="2160000"/>
          </a:xfrm>
          <a:prstGeom prst="straightConnector1">
            <a:avLst/>
          </a:prstGeom>
          <a:noFill/>
          <a:ln cap="flat" cmpd="sng" w="25400">
            <a:solidFill>
              <a:schemeClr val="accent3"/>
            </a:solidFill>
            <a:prstDash val="solid"/>
            <a:miter lim="800000"/>
            <a:headEnd len="sm" w="sm" type="none"/>
            <a:tailEnd len="lg" w="lg" type="oval"/>
          </a:ln>
        </p:spPr>
      </p:cxnSp>
      <p:cxnSp>
        <p:nvCxnSpPr>
          <p:cNvPr id="645" name="Google Shape;645;p40"/>
          <p:cNvCxnSpPr/>
          <p:nvPr/>
        </p:nvCxnSpPr>
        <p:spPr>
          <a:xfrm flipH="1" rot="10800000">
            <a:off x="9530890" y="2693123"/>
            <a:ext cx="13636" cy="2160000"/>
          </a:xfrm>
          <a:prstGeom prst="straightConnector1">
            <a:avLst/>
          </a:prstGeom>
          <a:noFill/>
          <a:ln cap="flat" cmpd="sng" w="25400">
            <a:solidFill>
              <a:schemeClr val="accent4"/>
            </a:solidFill>
            <a:prstDash val="solid"/>
            <a:miter lim="800000"/>
            <a:headEnd len="sm" w="sm" type="none"/>
            <a:tailEnd len="lg" w="lg" type="oval"/>
          </a:ln>
        </p:spPr>
      </p:cxnSp>
      <p:sp>
        <p:nvSpPr>
          <p:cNvPr id="646" name="Google Shape;646;p40"/>
          <p:cNvSpPr/>
          <p:nvPr/>
        </p:nvSpPr>
        <p:spPr>
          <a:xfrm>
            <a:off x="344921" y="6291650"/>
            <a:ext cx="11955780" cy="1486552"/>
          </a:xfrm>
          <a:custGeom>
            <a:rect b="b" l="l" r="r" t="t"/>
            <a:pathLst>
              <a:path extrusionOk="0" h="890619" w="7028224">
                <a:moveTo>
                  <a:pt x="0" y="516606"/>
                </a:moveTo>
                <a:lnTo>
                  <a:pt x="2031070" y="859867"/>
                </a:lnTo>
                <a:cubicBezTo>
                  <a:pt x="2397613" y="918840"/>
                  <a:pt x="2187777" y="875833"/>
                  <a:pt x="2199260" y="870442"/>
                </a:cubicBezTo>
                <a:lnTo>
                  <a:pt x="7028224" y="150534"/>
                </a:lnTo>
                <a:lnTo>
                  <a:pt x="4835116" y="0"/>
                </a:lnTo>
                <a:lnTo>
                  <a:pt x="0" y="516606"/>
                </a:lnTo>
                <a:close/>
              </a:path>
            </a:pathLst>
          </a:custGeom>
          <a:solidFill>
            <a:srgbClr val="7F7F7F">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647" name="Google Shape;647;p40"/>
          <p:cNvSpPr/>
          <p:nvPr/>
        </p:nvSpPr>
        <p:spPr>
          <a:xfrm>
            <a:off x="2796142" y="7192736"/>
            <a:ext cx="1987421" cy="4320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648" name="Google Shape;648;p40"/>
          <p:cNvSpPr/>
          <p:nvPr/>
        </p:nvSpPr>
        <p:spPr>
          <a:xfrm>
            <a:off x="5580660" y="6415050"/>
            <a:ext cx="1987421" cy="43204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649" name="Google Shape;649;p40"/>
          <p:cNvSpPr/>
          <p:nvPr/>
        </p:nvSpPr>
        <p:spPr>
          <a:xfrm>
            <a:off x="8365178" y="5637364"/>
            <a:ext cx="1987421" cy="43204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650" name="Google Shape;650;p40"/>
          <p:cNvSpPr/>
          <p:nvPr/>
        </p:nvSpPr>
        <p:spPr>
          <a:xfrm>
            <a:off x="11149697" y="4859677"/>
            <a:ext cx="1987421" cy="4320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651" name="Google Shape;651;p40"/>
          <p:cNvSpPr/>
          <p:nvPr/>
        </p:nvSpPr>
        <p:spPr>
          <a:xfrm>
            <a:off x="4063575" y="6908289"/>
            <a:ext cx="2729056" cy="932512"/>
          </a:xfrm>
          <a:prstGeom prst="arc">
            <a:avLst>
              <a:gd fmla="val 20633190" name="adj1"/>
              <a:gd fmla="val 9870224" name="adj2"/>
            </a:avLst>
          </a:prstGeom>
          <a:noFill/>
          <a:ln cap="flat" cmpd="sng" w="12700">
            <a:solidFill>
              <a:srgbClr val="3F3F3F"/>
            </a:solidFill>
            <a:prstDash val="dash"/>
            <a:miter lim="800000"/>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dk1"/>
              </a:solidFill>
              <a:latin typeface="Calibri"/>
              <a:ea typeface="Calibri"/>
              <a:cs typeface="Calibri"/>
              <a:sym typeface="Calibri"/>
            </a:endParaRPr>
          </a:p>
        </p:txBody>
      </p:sp>
      <p:grpSp>
        <p:nvGrpSpPr>
          <p:cNvPr id="652" name="Google Shape;652;p40"/>
          <p:cNvGrpSpPr/>
          <p:nvPr/>
        </p:nvGrpSpPr>
        <p:grpSpPr>
          <a:xfrm>
            <a:off x="1384306" y="4429093"/>
            <a:ext cx="2400799" cy="2404819"/>
            <a:chOff x="4965552" y="1736224"/>
            <a:chExt cx="1374974" cy="2004016"/>
          </a:xfrm>
        </p:grpSpPr>
        <p:sp>
          <p:nvSpPr>
            <p:cNvPr id="653" name="Google Shape;653;p40"/>
            <p:cNvSpPr txBox="1"/>
            <p:nvPr/>
          </p:nvSpPr>
          <p:spPr>
            <a:xfrm>
              <a:off x="4965552" y="2001302"/>
              <a:ext cx="1374974" cy="17389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40">
                  <a:solidFill>
                    <a:srgbClr val="C00000"/>
                  </a:solidFill>
                  <a:latin typeface="Calibri"/>
                  <a:ea typeface="Calibri"/>
                  <a:cs typeface="Calibri"/>
                  <a:sym typeface="Calibri"/>
                </a:rPr>
                <a:t>Determine the criteria for grouping the data</a:t>
              </a:r>
              <a:endParaRPr/>
            </a:p>
            <a:p>
              <a:pPr indent="0" lvl="0" marL="0" marR="0" rtl="0" algn="l">
                <a:spcBef>
                  <a:spcPts val="0"/>
                </a:spcBef>
                <a:spcAft>
                  <a:spcPts val="0"/>
                </a:spcAft>
                <a:buNone/>
              </a:pPr>
              <a:r>
                <a:rPr lang="en-US" sz="1440">
                  <a:solidFill>
                    <a:schemeClr val="dk1"/>
                  </a:solidFill>
                  <a:latin typeface="Calibri"/>
                  <a:ea typeface="Calibri"/>
                  <a:cs typeface="Calibri"/>
                  <a:sym typeface="Calibri"/>
                </a:rPr>
                <a:t>Data can be divided by a range of different criteria such as age, population, income, or gender.  The values of the data can be numerical or categorical data</a:t>
              </a:r>
              <a:endParaRPr sz="144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40">
                <a:solidFill>
                  <a:schemeClr val="dk1"/>
                </a:solidFill>
                <a:latin typeface="Calibri"/>
                <a:ea typeface="Calibri"/>
                <a:cs typeface="Calibri"/>
                <a:sym typeface="Calibri"/>
              </a:endParaRPr>
            </a:p>
          </p:txBody>
        </p:sp>
        <p:sp>
          <p:nvSpPr>
            <p:cNvPr id="654" name="Google Shape;654;p40"/>
            <p:cNvSpPr txBox="1"/>
            <p:nvPr/>
          </p:nvSpPr>
          <p:spPr>
            <a:xfrm>
              <a:off x="4965552" y="1736224"/>
              <a:ext cx="1374974"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79">
                  <a:solidFill>
                    <a:srgbClr val="3F3F3F"/>
                  </a:solidFill>
                  <a:latin typeface="Calibri"/>
                  <a:ea typeface="Calibri"/>
                  <a:cs typeface="Calibri"/>
                  <a:sym typeface="Calibri"/>
                </a:rPr>
                <a:t>Step 1 </a:t>
              </a:r>
              <a:endParaRPr b="1" sz="1679">
                <a:solidFill>
                  <a:srgbClr val="3F3F3F"/>
                </a:solidFill>
                <a:latin typeface="Calibri"/>
                <a:ea typeface="Calibri"/>
                <a:cs typeface="Calibri"/>
                <a:sym typeface="Calibri"/>
              </a:endParaRPr>
            </a:p>
          </p:txBody>
        </p:sp>
      </p:grpSp>
      <p:grpSp>
        <p:nvGrpSpPr>
          <p:cNvPr id="655" name="Google Shape;655;p40"/>
          <p:cNvGrpSpPr/>
          <p:nvPr/>
        </p:nvGrpSpPr>
        <p:grpSpPr>
          <a:xfrm>
            <a:off x="4168824" y="3936958"/>
            <a:ext cx="2400799" cy="1961621"/>
            <a:chOff x="4965552" y="1736224"/>
            <a:chExt cx="1374974" cy="1634684"/>
          </a:xfrm>
        </p:grpSpPr>
        <p:sp>
          <p:nvSpPr>
            <p:cNvPr id="656" name="Google Shape;656;p40"/>
            <p:cNvSpPr txBox="1"/>
            <p:nvPr/>
          </p:nvSpPr>
          <p:spPr>
            <a:xfrm>
              <a:off x="4965552" y="2001302"/>
              <a:ext cx="1374974" cy="13696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40">
                  <a:solidFill>
                    <a:srgbClr val="C00000"/>
                  </a:solidFill>
                  <a:latin typeface="Calibri"/>
                  <a:ea typeface="Calibri"/>
                  <a:cs typeface="Calibri"/>
                  <a:sym typeface="Calibri"/>
                </a:rPr>
                <a:t>Collecting the data</a:t>
              </a:r>
              <a:endParaRPr/>
            </a:p>
            <a:p>
              <a:pPr indent="0" lvl="0" marL="0" marR="0" rtl="0" algn="l">
                <a:spcBef>
                  <a:spcPts val="0"/>
                </a:spcBef>
                <a:spcAft>
                  <a:spcPts val="0"/>
                </a:spcAft>
                <a:buNone/>
              </a:pPr>
              <a:r>
                <a:rPr lang="en-US" sz="1440">
                  <a:solidFill>
                    <a:schemeClr val="dk1"/>
                  </a:solidFill>
                  <a:latin typeface="Calibri"/>
                  <a:ea typeface="Calibri"/>
                  <a:cs typeface="Calibri"/>
                  <a:sym typeface="Calibri"/>
                </a:rPr>
                <a:t>Data can be collected through several sources, including online sources, computers, personnel, and sources from the community</a:t>
              </a:r>
              <a:endParaRPr sz="144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40">
                <a:solidFill>
                  <a:schemeClr val="dk1"/>
                </a:solidFill>
                <a:latin typeface="Calibri"/>
                <a:ea typeface="Calibri"/>
                <a:cs typeface="Calibri"/>
                <a:sym typeface="Calibri"/>
              </a:endParaRPr>
            </a:p>
          </p:txBody>
        </p:sp>
        <p:sp>
          <p:nvSpPr>
            <p:cNvPr id="657" name="Google Shape;657;p40"/>
            <p:cNvSpPr txBox="1"/>
            <p:nvPr/>
          </p:nvSpPr>
          <p:spPr>
            <a:xfrm>
              <a:off x="4965552" y="1736224"/>
              <a:ext cx="1374974" cy="2923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79">
                  <a:solidFill>
                    <a:srgbClr val="3F3F3F"/>
                  </a:solidFill>
                  <a:latin typeface="Calibri"/>
                  <a:ea typeface="Calibri"/>
                  <a:cs typeface="Calibri"/>
                  <a:sym typeface="Calibri"/>
                </a:rPr>
                <a:t>Step 2</a:t>
              </a:r>
              <a:endParaRPr b="1" sz="1679">
                <a:solidFill>
                  <a:srgbClr val="3F3F3F"/>
                </a:solidFill>
                <a:latin typeface="Calibri"/>
                <a:ea typeface="Calibri"/>
                <a:cs typeface="Calibri"/>
                <a:sym typeface="Calibri"/>
              </a:endParaRPr>
            </a:p>
          </p:txBody>
        </p:sp>
      </p:grpSp>
      <p:grpSp>
        <p:nvGrpSpPr>
          <p:cNvPr id="658" name="Google Shape;658;p40"/>
          <p:cNvGrpSpPr/>
          <p:nvPr/>
        </p:nvGrpSpPr>
        <p:grpSpPr>
          <a:xfrm>
            <a:off x="6953343" y="2516362"/>
            <a:ext cx="2400799" cy="2626417"/>
            <a:chOff x="4965552" y="1736224"/>
            <a:chExt cx="1374974" cy="2188681"/>
          </a:xfrm>
        </p:grpSpPr>
        <p:sp>
          <p:nvSpPr>
            <p:cNvPr id="659" name="Google Shape;659;p40"/>
            <p:cNvSpPr txBox="1"/>
            <p:nvPr/>
          </p:nvSpPr>
          <p:spPr>
            <a:xfrm>
              <a:off x="4965552" y="2001302"/>
              <a:ext cx="1374974" cy="19236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40">
                  <a:solidFill>
                    <a:srgbClr val="C00000"/>
                  </a:solidFill>
                  <a:latin typeface="Calibri"/>
                  <a:ea typeface="Calibri"/>
                  <a:cs typeface="Calibri"/>
                  <a:sym typeface="Calibri"/>
                </a:rPr>
                <a:t>Organizing the data</a:t>
              </a:r>
              <a:endParaRPr sz="1440">
                <a:solidFill>
                  <a:schemeClr val="dk1"/>
                </a:solidFill>
                <a:latin typeface="Calibri"/>
                <a:ea typeface="Calibri"/>
                <a:cs typeface="Calibri"/>
                <a:sym typeface="Calibri"/>
              </a:endParaRPr>
            </a:p>
            <a:p>
              <a:pPr indent="0" lvl="0" marL="0" marR="0" rtl="0" algn="l">
                <a:spcBef>
                  <a:spcPts val="0"/>
                </a:spcBef>
                <a:spcAft>
                  <a:spcPts val="0"/>
                </a:spcAft>
                <a:buNone/>
              </a:pPr>
              <a:r>
                <a:rPr lang="en-US" sz="1440">
                  <a:solidFill>
                    <a:schemeClr val="dk1"/>
                  </a:solidFill>
                  <a:latin typeface="Calibri"/>
                  <a:ea typeface="Calibri"/>
                  <a:cs typeface="Calibri"/>
                  <a:sym typeface="Calibri"/>
                </a:rPr>
                <a:t>The data must be organized after it is collected so that it can be examined. Data organization can take place on a spreadsheet or other type of software that is capable of taking statistical data</a:t>
              </a:r>
              <a:endParaRPr sz="1440">
                <a:solidFill>
                  <a:schemeClr val="dk1"/>
                </a:solidFill>
                <a:latin typeface="Calibri"/>
                <a:ea typeface="Calibri"/>
                <a:cs typeface="Calibri"/>
                <a:sym typeface="Calibri"/>
              </a:endParaRPr>
            </a:p>
            <a:p>
              <a:pPr indent="0" lvl="0" marL="0" marR="0" rtl="0" algn="l">
                <a:spcBef>
                  <a:spcPts val="0"/>
                </a:spcBef>
                <a:spcAft>
                  <a:spcPts val="0"/>
                </a:spcAft>
                <a:buNone/>
              </a:pPr>
              <a:r>
                <a:rPr lang="en-US" sz="1440">
                  <a:solidFill>
                    <a:srgbClr val="3F3F3F"/>
                  </a:solidFill>
                  <a:latin typeface="Calibri"/>
                  <a:ea typeface="Calibri"/>
                  <a:cs typeface="Calibri"/>
                  <a:sym typeface="Calibri"/>
                </a:rPr>
                <a:t>  </a:t>
              </a:r>
              <a:endParaRPr sz="1440">
                <a:solidFill>
                  <a:srgbClr val="3F3F3F"/>
                </a:solidFill>
                <a:latin typeface="Calibri"/>
                <a:ea typeface="Calibri"/>
                <a:cs typeface="Calibri"/>
                <a:sym typeface="Calibri"/>
              </a:endParaRPr>
            </a:p>
          </p:txBody>
        </p:sp>
        <p:sp>
          <p:nvSpPr>
            <p:cNvPr id="660" name="Google Shape;660;p40"/>
            <p:cNvSpPr txBox="1"/>
            <p:nvPr/>
          </p:nvSpPr>
          <p:spPr>
            <a:xfrm>
              <a:off x="4965552" y="1736224"/>
              <a:ext cx="1374974"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79">
                  <a:solidFill>
                    <a:srgbClr val="3F3F3F"/>
                  </a:solidFill>
                  <a:latin typeface="Calibri"/>
                  <a:ea typeface="Calibri"/>
                  <a:cs typeface="Calibri"/>
                  <a:sym typeface="Calibri"/>
                </a:rPr>
                <a:t>Step 3</a:t>
              </a:r>
              <a:endParaRPr b="1" sz="1679">
                <a:solidFill>
                  <a:srgbClr val="3F3F3F"/>
                </a:solidFill>
                <a:latin typeface="Calibri"/>
                <a:ea typeface="Calibri"/>
                <a:cs typeface="Calibri"/>
                <a:sym typeface="Calibri"/>
              </a:endParaRPr>
            </a:p>
          </p:txBody>
        </p:sp>
      </p:grpSp>
      <p:grpSp>
        <p:nvGrpSpPr>
          <p:cNvPr id="661" name="Google Shape;661;p40"/>
          <p:cNvGrpSpPr/>
          <p:nvPr/>
        </p:nvGrpSpPr>
        <p:grpSpPr>
          <a:xfrm>
            <a:off x="9737861" y="1461523"/>
            <a:ext cx="2400799" cy="2848016"/>
            <a:chOff x="4965552" y="1736224"/>
            <a:chExt cx="1374974" cy="2373347"/>
          </a:xfrm>
        </p:grpSpPr>
        <p:sp>
          <p:nvSpPr>
            <p:cNvPr id="662" name="Google Shape;662;p40"/>
            <p:cNvSpPr txBox="1"/>
            <p:nvPr/>
          </p:nvSpPr>
          <p:spPr>
            <a:xfrm>
              <a:off x="4965552" y="2001302"/>
              <a:ext cx="1374974" cy="21082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40">
                  <a:solidFill>
                    <a:srgbClr val="C00000"/>
                  </a:solidFill>
                  <a:latin typeface="Calibri"/>
                  <a:ea typeface="Calibri"/>
                  <a:cs typeface="Calibri"/>
                  <a:sym typeface="Calibri"/>
                </a:rPr>
                <a:t>Cleaning the data</a:t>
              </a:r>
              <a:endParaRPr/>
            </a:p>
            <a:p>
              <a:pPr indent="0" lvl="0" marL="0" marR="0" rtl="0" algn="l">
                <a:spcBef>
                  <a:spcPts val="0"/>
                </a:spcBef>
                <a:spcAft>
                  <a:spcPts val="0"/>
                </a:spcAft>
                <a:buNone/>
              </a:pPr>
              <a:r>
                <a:rPr lang="en-US" sz="1440">
                  <a:solidFill>
                    <a:schemeClr val="dk1"/>
                  </a:solidFill>
                  <a:latin typeface="Calibri"/>
                  <a:ea typeface="Calibri"/>
                  <a:cs typeface="Calibri"/>
                  <a:sym typeface="Calibri"/>
                </a:rPr>
                <a:t>The data is first cleaned up to ensure that there is no overlap or mistake. Then, it is reviewed to make sure that it is not incomplete. Cleaning the data helps to fix or eliminate any mistakes before the data goes to a data analyst for analysis</a:t>
              </a:r>
              <a:endParaRPr sz="144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40">
                <a:solidFill>
                  <a:schemeClr val="dk1"/>
                </a:solidFill>
                <a:latin typeface="Calibri"/>
                <a:ea typeface="Calibri"/>
                <a:cs typeface="Calibri"/>
                <a:sym typeface="Calibri"/>
              </a:endParaRPr>
            </a:p>
          </p:txBody>
        </p:sp>
        <p:sp>
          <p:nvSpPr>
            <p:cNvPr id="663" name="Google Shape;663;p40"/>
            <p:cNvSpPr txBox="1"/>
            <p:nvPr/>
          </p:nvSpPr>
          <p:spPr>
            <a:xfrm>
              <a:off x="4965552" y="1736224"/>
              <a:ext cx="1374974" cy="2923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79">
                  <a:solidFill>
                    <a:srgbClr val="3F3F3F"/>
                  </a:solidFill>
                  <a:latin typeface="Calibri"/>
                  <a:ea typeface="Calibri"/>
                  <a:cs typeface="Calibri"/>
                  <a:sym typeface="Calibri"/>
                </a:rPr>
                <a:t>Step 4</a:t>
              </a:r>
              <a:endParaRPr b="1" sz="1679">
                <a:solidFill>
                  <a:srgbClr val="3F3F3F"/>
                </a:solidFill>
                <a:latin typeface="Calibri"/>
                <a:ea typeface="Calibri"/>
                <a:cs typeface="Calibri"/>
                <a:sym typeface="Calibri"/>
              </a:endParaRPr>
            </a:p>
          </p:txBody>
        </p:sp>
      </p:grpSp>
      <p:sp>
        <p:nvSpPr>
          <p:cNvPr id="664" name="Google Shape;664;p40"/>
          <p:cNvSpPr txBox="1"/>
          <p:nvPr/>
        </p:nvSpPr>
        <p:spPr>
          <a:xfrm>
            <a:off x="6948521" y="7424864"/>
            <a:ext cx="1649969" cy="3508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79">
                <a:solidFill>
                  <a:srgbClr val="3F3F3F"/>
                </a:solidFill>
                <a:latin typeface="Calibri"/>
                <a:ea typeface="Calibri"/>
                <a:cs typeface="Calibri"/>
                <a:sym typeface="Calibri"/>
              </a:rPr>
              <a:t>Step</a:t>
            </a:r>
            <a:endParaRPr b="1" sz="1679">
              <a:solidFill>
                <a:srgbClr val="3F3F3F"/>
              </a:solidFill>
              <a:latin typeface="Calibri"/>
              <a:ea typeface="Calibri"/>
              <a:cs typeface="Calibri"/>
              <a:sym typeface="Calibri"/>
            </a:endParaRPr>
          </a:p>
        </p:txBody>
      </p:sp>
      <p:sp>
        <p:nvSpPr>
          <p:cNvPr id="665" name="Google Shape;665;p40"/>
          <p:cNvSpPr txBox="1"/>
          <p:nvPr/>
        </p:nvSpPr>
        <p:spPr>
          <a:xfrm>
            <a:off x="9438823" y="6827624"/>
            <a:ext cx="1649969" cy="3508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79">
                <a:solidFill>
                  <a:srgbClr val="3F3F3F"/>
                </a:solidFill>
                <a:latin typeface="Calibri"/>
                <a:ea typeface="Calibri"/>
                <a:cs typeface="Calibri"/>
                <a:sym typeface="Calibri"/>
              </a:rPr>
              <a:t>By</a:t>
            </a:r>
            <a:endParaRPr b="1" sz="1679">
              <a:solidFill>
                <a:srgbClr val="3F3F3F"/>
              </a:solidFill>
              <a:latin typeface="Calibri"/>
              <a:ea typeface="Calibri"/>
              <a:cs typeface="Calibri"/>
              <a:sym typeface="Calibri"/>
            </a:endParaRPr>
          </a:p>
        </p:txBody>
      </p:sp>
      <p:sp>
        <p:nvSpPr>
          <p:cNvPr id="666" name="Google Shape;666;p40"/>
          <p:cNvSpPr txBox="1"/>
          <p:nvPr/>
        </p:nvSpPr>
        <p:spPr>
          <a:xfrm>
            <a:off x="11929126" y="6230386"/>
            <a:ext cx="1649969" cy="3508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79">
                <a:solidFill>
                  <a:srgbClr val="3F3F3F"/>
                </a:solidFill>
                <a:latin typeface="Calibri"/>
                <a:ea typeface="Calibri"/>
                <a:cs typeface="Calibri"/>
                <a:sym typeface="Calibri"/>
              </a:rPr>
              <a:t>Step</a:t>
            </a:r>
            <a:endParaRPr b="1" sz="1679">
              <a:solidFill>
                <a:srgbClr val="3F3F3F"/>
              </a:solidFill>
              <a:latin typeface="Calibri"/>
              <a:ea typeface="Calibri"/>
              <a:cs typeface="Calibri"/>
              <a:sym typeface="Calibri"/>
            </a:endParaRPr>
          </a:p>
        </p:txBody>
      </p:sp>
      <p:sp>
        <p:nvSpPr>
          <p:cNvPr id="667" name="Google Shape;667;p40"/>
          <p:cNvSpPr/>
          <p:nvPr/>
        </p:nvSpPr>
        <p:spPr>
          <a:xfrm>
            <a:off x="6817610" y="6133011"/>
            <a:ext cx="2729056" cy="932512"/>
          </a:xfrm>
          <a:prstGeom prst="arc">
            <a:avLst>
              <a:gd fmla="val 20633190" name="adj1"/>
              <a:gd fmla="val 9870224" name="adj2"/>
            </a:avLst>
          </a:prstGeom>
          <a:noFill/>
          <a:ln cap="flat" cmpd="sng" w="12700">
            <a:solidFill>
              <a:srgbClr val="3F3F3F"/>
            </a:solidFill>
            <a:prstDash val="dash"/>
            <a:miter lim="800000"/>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dk1"/>
              </a:solidFill>
              <a:latin typeface="Calibri"/>
              <a:ea typeface="Calibri"/>
              <a:cs typeface="Calibri"/>
              <a:sym typeface="Calibri"/>
            </a:endParaRPr>
          </a:p>
        </p:txBody>
      </p:sp>
      <p:sp>
        <p:nvSpPr>
          <p:cNvPr id="668" name="Google Shape;668;p40"/>
          <p:cNvSpPr/>
          <p:nvPr/>
        </p:nvSpPr>
        <p:spPr>
          <a:xfrm>
            <a:off x="9571644" y="5357733"/>
            <a:ext cx="2729056" cy="932512"/>
          </a:xfrm>
          <a:prstGeom prst="arc">
            <a:avLst>
              <a:gd fmla="val 20633190" name="adj1"/>
              <a:gd fmla="val 9870224" name="adj2"/>
            </a:avLst>
          </a:prstGeom>
          <a:noFill/>
          <a:ln cap="flat" cmpd="sng" w="12700">
            <a:solidFill>
              <a:srgbClr val="3F3F3F"/>
            </a:solidFill>
            <a:prstDash val="dash"/>
            <a:miter lim="800000"/>
            <a:headEnd len="med" w="med" type="triangle"/>
            <a:tailEnd len="med" w="med" type="ova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dk1"/>
              </a:solidFill>
              <a:latin typeface="Calibri"/>
              <a:ea typeface="Calibri"/>
              <a:cs typeface="Calibri"/>
              <a:sym typeface="Calibri"/>
            </a:endParaRPr>
          </a:p>
        </p:txBody>
      </p:sp>
      <p:sp>
        <p:nvSpPr>
          <p:cNvPr id="669" name="Google Shape;669;p40"/>
          <p:cNvSpPr/>
          <p:nvPr/>
        </p:nvSpPr>
        <p:spPr>
          <a:xfrm rot="2700000">
            <a:off x="5407549" y="5853028"/>
            <a:ext cx="319104" cy="572094"/>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670" name="Google Shape;670;p40"/>
          <p:cNvSpPr/>
          <p:nvPr/>
        </p:nvSpPr>
        <p:spPr>
          <a:xfrm>
            <a:off x="2575588" y="6737252"/>
            <a:ext cx="395356" cy="370088"/>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671" name="Google Shape;671;p40"/>
          <p:cNvSpPr/>
          <p:nvPr/>
        </p:nvSpPr>
        <p:spPr>
          <a:xfrm>
            <a:off x="8045030" y="5151161"/>
            <a:ext cx="467244" cy="390578"/>
          </a:xfrm>
          <a:custGeom>
            <a:rect b="b" l="l" r="r" t="t"/>
            <a:pathLst>
              <a:path extrusionOk="0" h="2663936" w="3186824">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rgbClr val="3F3F3F"/>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672" name="Google Shape;672;p40"/>
          <p:cNvSpPr/>
          <p:nvPr/>
        </p:nvSpPr>
        <p:spPr>
          <a:xfrm>
            <a:off x="10970159" y="4291800"/>
            <a:ext cx="458286" cy="462113"/>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3F3F3F"/>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673" name="Google Shape;673;p40"/>
          <p:cNvSpPr txBox="1"/>
          <p:nvPr/>
        </p:nvSpPr>
        <p:spPr>
          <a:xfrm>
            <a:off x="3132938" y="7868607"/>
            <a:ext cx="8135689" cy="6093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79">
                <a:solidFill>
                  <a:schemeClr val="dk1"/>
                </a:solidFill>
                <a:latin typeface="Calibri"/>
                <a:ea typeface="Calibri"/>
                <a:cs typeface="Calibri"/>
                <a:sym typeface="Calibri"/>
              </a:rPr>
              <a:t>Source: </a:t>
            </a:r>
            <a:r>
              <a:rPr lang="en-US" sz="1679" u="sng">
                <a:solidFill>
                  <a:schemeClr val="dk1"/>
                </a:solidFill>
                <a:latin typeface="Calibri"/>
                <a:ea typeface="Calibri"/>
                <a:cs typeface="Calibri"/>
                <a:sym typeface="Calibri"/>
                <a:hlinkClick r:id="rId3">
                  <a:extLst>
                    <a:ext uri="{A12FA001-AC4F-418D-AE19-62706E023703}">
                      <ahyp:hlinkClr val="tx"/>
                    </a:ext>
                  </a:extLst>
                </a:hlinkClick>
              </a:rPr>
              <a:t>https://corporatefinanceinstitute.com/resources/knowledge/other/data-analytics/</a:t>
            </a:r>
            <a:endParaRPr sz="1679">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79">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1"/>
          <p:cNvSpPr txBox="1"/>
          <p:nvPr/>
        </p:nvSpPr>
        <p:spPr>
          <a:xfrm>
            <a:off x="7153155" y="3100699"/>
            <a:ext cx="7331406" cy="186512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760">
                <a:solidFill>
                  <a:schemeClr val="lt1"/>
                </a:solidFill>
                <a:latin typeface="Calibri"/>
                <a:ea typeface="Calibri"/>
                <a:cs typeface="Calibri"/>
                <a:sym typeface="Calibri"/>
              </a:rPr>
              <a:t>Data Visualization &amp; Data Warehousing</a:t>
            </a:r>
            <a:endParaRPr b="1" sz="5760">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descr="preencoded.png" id="684" name="Google Shape;684;p42"/>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685" name="Google Shape;685;p42"/>
          <p:cNvSpPr/>
          <p:nvPr/>
        </p:nvSpPr>
        <p:spPr>
          <a:xfrm>
            <a:off x="3929642" y="777750"/>
            <a:ext cx="8900400" cy="698100"/>
          </a:xfrm>
          <a:prstGeom prst="rect">
            <a:avLst/>
          </a:prstGeom>
          <a:noFill/>
          <a:ln>
            <a:noFill/>
          </a:ln>
        </p:spPr>
        <p:txBody>
          <a:bodyPr anchorCtr="0" anchor="t" bIns="45700" lIns="91425" spcFirstLastPara="1" rIns="91425" wrap="square" tIns="45700">
            <a:noAutofit/>
          </a:bodyPr>
          <a:lstStyle/>
          <a:p>
            <a:pPr indent="0" lvl="0" marL="0" marR="0" rtl="0" algn="l">
              <a:lnSpc>
                <a:spcPct val="136700"/>
              </a:lnSpc>
              <a:spcBef>
                <a:spcPts val="0"/>
              </a:spcBef>
              <a:spcAft>
                <a:spcPts val="0"/>
              </a:spcAft>
              <a:buClr>
                <a:srgbClr val="000000"/>
              </a:buClr>
              <a:buSzPts val="4000"/>
              <a:buFont typeface="Inter"/>
              <a:buNone/>
            </a:pPr>
            <a:r>
              <a:rPr b="1" lang="en-US" sz="4000">
                <a:solidFill>
                  <a:srgbClr val="000000"/>
                </a:solidFill>
                <a:latin typeface="Inter"/>
                <a:ea typeface="Inter"/>
                <a:cs typeface="Inter"/>
                <a:sym typeface="Inter"/>
              </a:rPr>
              <a:t>Data Visualization</a:t>
            </a:r>
            <a:endParaRPr sz="4000">
              <a:solidFill>
                <a:schemeClr val="dk1"/>
              </a:solidFill>
              <a:latin typeface="Calibri"/>
              <a:ea typeface="Calibri"/>
              <a:cs typeface="Calibri"/>
              <a:sym typeface="Calibri"/>
            </a:endParaRPr>
          </a:p>
        </p:txBody>
      </p:sp>
      <p:sp>
        <p:nvSpPr>
          <p:cNvPr id="686" name="Google Shape;686;p42"/>
          <p:cNvSpPr/>
          <p:nvPr/>
        </p:nvSpPr>
        <p:spPr>
          <a:xfrm>
            <a:off x="3925930" y="1772022"/>
            <a:ext cx="2215170" cy="349068"/>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2187"/>
              <a:buFont typeface="Inter"/>
              <a:buNone/>
            </a:pPr>
            <a:r>
              <a:rPr b="1" lang="en-US" sz="2187">
                <a:solidFill>
                  <a:srgbClr val="000000"/>
                </a:solidFill>
                <a:latin typeface="Inter"/>
                <a:ea typeface="Inter"/>
                <a:cs typeface="Inter"/>
                <a:sym typeface="Inter"/>
              </a:rPr>
              <a:t>Importance</a:t>
            </a:r>
            <a:endParaRPr sz="2187">
              <a:solidFill>
                <a:schemeClr val="dk1"/>
              </a:solidFill>
              <a:latin typeface="Calibri"/>
              <a:ea typeface="Calibri"/>
              <a:cs typeface="Calibri"/>
              <a:sym typeface="Calibri"/>
            </a:endParaRPr>
          </a:p>
        </p:txBody>
      </p:sp>
      <p:sp>
        <p:nvSpPr>
          <p:cNvPr id="687" name="Google Shape;687;p42"/>
          <p:cNvSpPr/>
          <p:nvPr/>
        </p:nvSpPr>
        <p:spPr>
          <a:xfrm>
            <a:off x="3927356" y="2338467"/>
            <a:ext cx="3146722" cy="1429312"/>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Data visualization helps turn complex data into insights and communicate them effectively to stakeholders.</a:t>
            </a:r>
            <a:endParaRPr sz="1750">
              <a:solidFill>
                <a:schemeClr val="dk1"/>
              </a:solidFill>
              <a:latin typeface="Calibri"/>
              <a:ea typeface="Calibri"/>
              <a:cs typeface="Calibri"/>
              <a:sym typeface="Calibri"/>
            </a:endParaRPr>
          </a:p>
        </p:txBody>
      </p:sp>
      <p:sp>
        <p:nvSpPr>
          <p:cNvPr id="688" name="Google Shape;688;p42"/>
          <p:cNvSpPr/>
          <p:nvPr/>
        </p:nvSpPr>
        <p:spPr>
          <a:xfrm>
            <a:off x="7196975" y="1772022"/>
            <a:ext cx="2215170" cy="349068"/>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2187"/>
              <a:buFont typeface="Inter"/>
              <a:buNone/>
            </a:pPr>
            <a:r>
              <a:rPr b="1" lang="en-US" sz="2187">
                <a:solidFill>
                  <a:srgbClr val="000000"/>
                </a:solidFill>
                <a:latin typeface="Inter"/>
                <a:ea typeface="Inter"/>
                <a:cs typeface="Inter"/>
                <a:sym typeface="Inter"/>
              </a:rPr>
              <a:t>Types of Tools</a:t>
            </a:r>
            <a:endParaRPr sz="2187">
              <a:solidFill>
                <a:schemeClr val="dk1"/>
              </a:solidFill>
              <a:latin typeface="Calibri"/>
              <a:ea typeface="Calibri"/>
              <a:cs typeface="Calibri"/>
              <a:sym typeface="Calibri"/>
            </a:endParaRPr>
          </a:p>
        </p:txBody>
      </p:sp>
      <p:sp>
        <p:nvSpPr>
          <p:cNvPr id="689" name="Google Shape;689;p42"/>
          <p:cNvSpPr/>
          <p:nvPr/>
        </p:nvSpPr>
        <p:spPr>
          <a:xfrm>
            <a:off x="7198401" y="2337504"/>
            <a:ext cx="3146722" cy="178664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Data visualization tools can range from simple charting libraries to more advanced tools that allow for interactive dashboards and storytelling.</a:t>
            </a:r>
            <a:endParaRPr sz="1750">
              <a:solidFill>
                <a:schemeClr val="dk1"/>
              </a:solidFill>
              <a:latin typeface="Calibri"/>
              <a:ea typeface="Calibri"/>
              <a:cs typeface="Calibri"/>
              <a:sym typeface="Calibri"/>
            </a:endParaRPr>
          </a:p>
        </p:txBody>
      </p:sp>
      <p:sp>
        <p:nvSpPr>
          <p:cNvPr id="690" name="Google Shape;690;p42"/>
          <p:cNvSpPr/>
          <p:nvPr/>
        </p:nvSpPr>
        <p:spPr>
          <a:xfrm>
            <a:off x="10902915" y="1772022"/>
            <a:ext cx="2215170" cy="349068"/>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2187"/>
              <a:buFont typeface="Inter"/>
              <a:buNone/>
            </a:pPr>
            <a:r>
              <a:rPr b="1" lang="en-US" sz="2187">
                <a:solidFill>
                  <a:srgbClr val="000000"/>
                </a:solidFill>
                <a:latin typeface="Inter"/>
                <a:ea typeface="Inter"/>
                <a:cs typeface="Inter"/>
                <a:sym typeface="Inter"/>
              </a:rPr>
              <a:t>Best Practices</a:t>
            </a:r>
            <a:endParaRPr sz="2187">
              <a:solidFill>
                <a:schemeClr val="dk1"/>
              </a:solidFill>
              <a:latin typeface="Calibri"/>
              <a:ea typeface="Calibri"/>
              <a:cs typeface="Calibri"/>
              <a:sym typeface="Calibri"/>
            </a:endParaRPr>
          </a:p>
        </p:txBody>
      </p:sp>
      <p:sp>
        <p:nvSpPr>
          <p:cNvPr id="691" name="Google Shape;691;p42"/>
          <p:cNvSpPr/>
          <p:nvPr/>
        </p:nvSpPr>
        <p:spPr>
          <a:xfrm>
            <a:off x="10904341" y="2335579"/>
            <a:ext cx="3146722" cy="2501294"/>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Effective data visualization requires understanding your audience, choosing the right type of visualization, using appropriate colors and labels, and avoiding clutter and complexity.</a:t>
            </a:r>
            <a:endParaRPr sz="1750">
              <a:solidFill>
                <a:schemeClr val="dk1"/>
              </a:solidFill>
              <a:latin typeface="Calibri"/>
              <a:ea typeface="Calibri"/>
              <a:cs typeface="Calibri"/>
              <a:sym typeface="Calibri"/>
            </a:endParaRPr>
          </a:p>
        </p:txBody>
      </p:sp>
      <p:pic>
        <p:nvPicPr>
          <p:cNvPr id="692" name="Google Shape;692;p42"/>
          <p:cNvPicPr preferRelativeResize="0"/>
          <p:nvPr/>
        </p:nvPicPr>
        <p:blipFill rotWithShape="1">
          <a:blip r:embed="rId4">
            <a:alphaModFix/>
          </a:blip>
          <a:srcRect b="0" l="0" r="0" t="0"/>
          <a:stretch/>
        </p:blipFill>
        <p:spPr>
          <a:xfrm>
            <a:off x="4060100" y="4909600"/>
            <a:ext cx="5830680" cy="3141450"/>
          </a:xfrm>
          <a:prstGeom prst="rect">
            <a:avLst/>
          </a:prstGeom>
          <a:noFill/>
          <a:ln>
            <a:noFill/>
          </a:ln>
          <a:effectLst>
            <a:outerShdw blurRad="190500" rotWithShape="0" algn="tl">
              <a:srgbClr val="000000">
                <a:alpha val="69803"/>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3"/>
          <p:cNvSpPr/>
          <p:nvPr/>
        </p:nvSpPr>
        <p:spPr>
          <a:xfrm>
            <a:off x="0" y="-127321"/>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43"/>
          <p:cNvSpPr/>
          <p:nvPr/>
        </p:nvSpPr>
        <p:spPr>
          <a:xfrm>
            <a:off x="3933397" y="427675"/>
            <a:ext cx="8965500" cy="486000"/>
          </a:xfrm>
          <a:prstGeom prst="rect">
            <a:avLst/>
          </a:prstGeom>
          <a:noFill/>
          <a:ln>
            <a:noFill/>
          </a:ln>
        </p:spPr>
        <p:txBody>
          <a:bodyPr anchorCtr="0" anchor="t" bIns="45700" lIns="91425" spcFirstLastPara="1" rIns="91425" wrap="square" tIns="45700">
            <a:noAutofit/>
          </a:bodyPr>
          <a:lstStyle/>
          <a:p>
            <a:pPr indent="0" lvl="0" marL="0" marR="0" rtl="0" algn="l">
              <a:lnSpc>
                <a:spcPct val="95674"/>
              </a:lnSpc>
              <a:spcBef>
                <a:spcPts val="0"/>
              </a:spcBef>
              <a:spcAft>
                <a:spcPts val="0"/>
              </a:spcAft>
              <a:buClr>
                <a:srgbClr val="000000"/>
              </a:buClr>
              <a:buSzPts val="4000"/>
              <a:buFont typeface="Inter"/>
              <a:buNone/>
            </a:pPr>
            <a:r>
              <a:rPr b="1" lang="en-US" sz="4000">
                <a:solidFill>
                  <a:srgbClr val="000000"/>
                </a:solidFill>
                <a:latin typeface="Inter"/>
                <a:ea typeface="Inter"/>
                <a:cs typeface="Inter"/>
                <a:sym typeface="Inter"/>
              </a:rPr>
              <a:t>Data Warehousing</a:t>
            </a:r>
            <a:endParaRPr sz="4000">
              <a:solidFill>
                <a:schemeClr val="dk1"/>
              </a:solidFill>
              <a:latin typeface="Calibri"/>
              <a:ea typeface="Calibri"/>
              <a:cs typeface="Calibri"/>
              <a:sym typeface="Calibri"/>
            </a:endParaRPr>
          </a:p>
        </p:txBody>
      </p:sp>
      <p:pic>
        <p:nvPicPr>
          <p:cNvPr descr="preencoded.png" id="699" name="Google Shape;699;p43"/>
          <p:cNvPicPr preferRelativeResize="0"/>
          <p:nvPr/>
        </p:nvPicPr>
        <p:blipFill rotWithShape="1">
          <a:blip r:embed="rId3">
            <a:alphaModFix/>
          </a:blip>
          <a:srcRect b="0" l="0" r="0" t="0"/>
          <a:stretch/>
        </p:blipFill>
        <p:spPr>
          <a:xfrm>
            <a:off x="4033761" y="1224677"/>
            <a:ext cx="3577352" cy="2210872"/>
          </a:xfrm>
          <a:prstGeom prst="rect">
            <a:avLst/>
          </a:prstGeom>
          <a:noFill/>
          <a:ln>
            <a:noFill/>
          </a:ln>
          <a:effectLst>
            <a:outerShdw blurRad="50800" rotWithShape="0" algn="tl" dir="2700000" dist="38100">
              <a:srgbClr val="000000">
                <a:alpha val="40000"/>
              </a:srgbClr>
            </a:outerShdw>
          </a:effectLst>
        </p:spPr>
      </p:pic>
      <p:sp>
        <p:nvSpPr>
          <p:cNvPr id="700" name="Google Shape;700;p43"/>
          <p:cNvSpPr/>
          <p:nvPr/>
        </p:nvSpPr>
        <p:spPr>
          <a:xfrm>
            <a:off x="3933398" y="3477450"/>
            <a:ext cx="4161900" cy="243000"/>
          </a:xfrm>
          <a:prstGeom prst="rect">
            <a:avLst/>
          </a:prstGeom>
          <a:noFill/>
          <a:ln>
            <a:noFill/>
          </a:ln>
        </p:spPr>
        <p:txBody>
          <a:bodyPr anchorCtr="0" anchor="t" bIns="45700" lIns="91425" spcFirstLastPara="1" rIns="91425" wrap="square" tIns="45700">
            <a:noAutofit/>
          </a:bodyPr>
          <a:lstStyle/>
          <a:p>
            <a:pPr indent="0" lvl="0" marL="0" marR="0" rtl="0" algn="l">
              <a:lnSpc>
                <a:spcPct val="95700"/>
              </a:lnSpc>
              <a:spcBef>
                <a:spcPts val="0"/>
              </a:spcBef>
              <a:spcAft>
                <a:spcPts val="0"/>
              </a:spcAft>
              <a:buClr>
                <a:srgbClr val="000000"/>
              </a:buClr>
              <a:buSzPts val="2000"/>
              <a:buFont typeface="Inter"/>
              <a:buNone/>
            </a:pPr>
            <a:r>
              <a:rPr b="1" lang="en-US" sz="2000">
                <a:solidFill>
                  <a:srgbClr val="000000"/>
                </a:solidFill>
                <a:latin typeface="Inter"/>
                <a:ea typeface="Inter"/>
                <a:cs typeface="Inter"/>
                <a:sym typeface="Inter"/>
              </a:rPr>
              <a:t>Definition and Purpose</a:t>
            </a:r>
            <a:endParaRPr sz="2000">
              <a:solidFill>
                <a:schemeClr val="dk1"/>
              </a:solidFill>
              <a:latin typeface="Calibri"/>
              <a:ea typeface="Calibri"/>
              <a:cs typeface="Calibri"/>
              <a:sym typeface="Calibri"/>
            </a:endParaRPr>
          </a:p>
        </p:txBody>
      </p:sp>
      <p:sp>
        <p:nvSpPr>
          <p:cNvPr id="701" name="Google Shape;701;p43"/>
          <p:cNvSpPr/>
          <p:nvPr/>
        </p:nvSpPr>
        <p:spPr>
          <a:xfrm>
            <a:off x="3933400" y="3875950"/>
            <a:ext cx="3869100" cy="746100"/>
          </a:xfrm>
          <a:prstGeom prst="rect">
            <a:avLst/>
          </a:prstGeom>
          <a:noFill/>
          <a:ln>
            <a:noFill/>
          </a:ln>
        </p:spPr>
        <p:txBody>
          <a:bodyPr anchorCtr="0" anchor="t" bIns="45700" lIns="91425" spcFirstLastPara="1" rIns="91425" wrap="square" tIns="45700">
            <a:noAutofit/>
          </a:bodyPr>
          <a:lstStyle/>
          <a:p>
            <a:pPr indent="0" lvl="0" marL="0" marR="0" rtl="0" algn="l">
              <a:lnSpc>
                <a:spcPct val="98000"/>
              </a:lnSpc>
              <a:spcBef>
                <a:spcPts val="0"/>
              </a:spcBef>
              <a:spcAft>
                <a:spcPts val="0"/>
              </a:spcAft>
              <a:buClr>
                <a:srgbClr val="272525"/>
              </a:buClr>
              <a:buSzPts val="2000"/>
              <a:buFont typeface="Inter"/>
              <a:buNone/>
            </a:pPr>
            <a:r>
              <a:rPr lang="en-US" sz="2000">
                <a:solidFill>
                  <a:srgbClr val="272525"/>
                </a:solidFill>
                <a:latin typeface="Inter"/>
                <a:ea typeface="Inter"/>
                <a:cs typeface="Inter"/>
                <a:sym typeface="Inter"/>
              </a:rPr>
              <a:t>Data warehousing is the process of storing and managing large volumes of data from different sources to support business decision-making.</a:t>
            </a:r>
            <a:endParaRPr sz="2000">
              <a:solidFill>
                <a:schemeClr val="dk1"/>
              </a:solidFill>
              <a:latin typeface="Calibri"/>
              <a:ea typeface="Calibri"/>
              <a:cs typeface="Calibri"/>
              <a:sym typeface="Calibri"/>
            </a:endParaRPr>
          </a:p>
        </p:txBody>
      </p:sp>
      <p:pic>
        <p:nvPicPr>
          <p:cNvPr descr="preencoded.png" id="702" name="Google Shape;702;p43"/>
          <p:cNvPicPr preferRelativeResize="0"/>
          <p:nvPr/>
        </p:nvPicPr>
        <p:blipFill rotWithShape="1">
          <a:blip r:embed="rId4">
            <a:alphaModFix/>
          </a:blip>
          <a:srcRect b="0" l="0" r="0" t="0"/>
          <a:stretch/>
        </p:blipFill>
        <p:spPr>
          <a:xfrm>
            <a:off x="8745744" y="1224677"/>
            <a:ext cx="3577471" cy="2210991"/>
          </a:xfrm>
          <a:prstGeom prst="rect">
            <a:avLst/>
          </a:prstGeom>
          <a:noFill/>
          <a:ln>
            <a:noFill/>
          </a:ln>
          <a:effectLst>
            <a:outerShdw blurRad="50800" rotWithShape="0" algn="l" dist="38100">
              <a:srgbClr val="000000">
                <a:alpha val="40000"/>
              </a:srgbClr>
            </a:outerShdw>
          </a:effectLst>
        </p:spPr>
      </p:pic>
      <p:sp>
        <p:nvSpPr>
          <p:cNvPr id="703" name="Google Shape;703;p43"/>
          <p:cNvSpPr/>
          <p:nvPr/>
        </p:nvSpPr>
        <p:spPr>
          <a:xfrm>
            <a:off x="8680699" y="3629975"/>
            <a:ext cx="4700100" cy="243000"/>
          </a:xfrm>
          <a:prstGeom prst="rect">
            <a:avLst/>
          </a:prstGeom>
          <a:noFill/>
          <a:ln>
            <a:noFill/>
          </a:ln>
        </p:spPr>
        <p:txBody>
          <a:bodyPr anchorCtr="0" anchor="t" bIns="45700" lIns="91425" spcFirstLastPara="1" rIns="91425" wrap="square" tIns="45700">
            <a:noAutofit/>
          </a:bodyPr>
          <a:lstStyle/>
          <a:p>
            <a:pPr indent="0" lvl="0" marL="0" marR="0" rtl="0" algn="l">
              <a:lnSpc>
                <a:spcPct val="95700"/>
              </a:lnSpc>
              <a:spcBef>
                <a:spcPts val="0"/>
              </a:spcBef>
              <a:spcAft>
                <a:spcPts val="0"/>
              </a:spcAft>
              <a:buClr>
                <a:schemeClr val="dk1"/>
              </a:buClr>
              <a:buSzPts val="2000"/>
              <a:buFont typeface="Inter"/>
              <a:buNone/>
            </a:pPr>
            <a:r>
              <a:rPr b="1" lang="en-US" sz="2000">
                <a:solidFill>
                  <a:schemeClr val="dk1"/>
                </a:solidFill>
                <a:latin typeface="Inter"/>
                <a:ea typeface="Inter"/>
                <a:cs typeface="Inter"/>
                <a:sym typeface="Inter"/>
              </a:rPr>
              <a:t>Extract, Transform, and Load (</a:t>
            </a:r>
            <a:r>
              <a:rPr b="1" lang="en-US" sz="2000">
                <a:solidFill>
                  <a:srgbClr val="000000"/>
                </a:solidFill>
                <a:latin typeface="Inter"/>
                <a:ea typeface="Inter"/>
                <a:cs typeface="Inter"/>
                <a:sym typeface="Inter"/>
              </a:rPr>
              <a:t>ETL) Process</a:t>
            </a:r>
            <a:endParaRPr b="1" sz="2000">
              <a:solidFill>
                <a:schemeClr val="dk1"/>
              </a:solidFill>
              <a:latin typeface="Inter"/>
              <a:ea typeface="Inter"/>
              <a:cs typeface="Inter"/>
              <a:sym typeface="Inter"/>
            </a:endParaRPr>
          </a:p>
        </p:txBody>
      </p:sp>
      <p:sp>
        <p:nvSpPr>
          <p:cNvPr id="704" name="Google Shape;704;p43"/>
          <p:cNvSpPr/>
          <p:nvPr/>
        </p:nvSpPr>
        <p:spPr>
          <a:xfrm>
            <a:off x="8680700" y="4257075"/>
            <a:ext cx="4769100" cy="746100"/>
          </a:xfrm>
          <a:prstGeom prst="rect">
            <a:avLst/>
          </a:prstGeom>
          <a:noFill/>
          <a:ln>
            <a:noFill/>
          </a:ln>
        </p:spPr>
        <p:txBody>
          <a:bodyPr anchorCtr="0" anchor="t" bIns="45700" lIns="91425" spcFirstLastPara="1" rIns="91425" wrap="square" tIns="45700">
            <a:noAutofit/>
          </a:bodyPr>
          <a:lstStyle/>
          <a:p>
            <a:pPr indent="0" lvl="0" marL="0" marR="0" rtl="0" algn="l">
              <a:lnSpc>
                <a:spcPct val="98000"/>
              </a:lnSpc>
              <a:spcBef>
                <a:spcPts val="0"/>
              </a:spcBef>
              <a:spcAft>
                <a:spcPts val="0"/>
              </a:spcAft>
              <a:buClr>
                <a:srgbClr val="272525"/>
              </a:buClr>
              <a:buSzPts val="2000"/>
              <a:buFont typeface="Inter"/>
              <a:buNone/>
            </a:pPr>
            <a:r>
              <a:rPr lang="en-US" sz="2000">
                <a:solidFill>
                  <a:srgbClr val="272525"/>
                </a:solidFill>
                <a:latin typeface="Inter"/>
                <a:ea typeface="Inter"/>
                <a:cs typeface="Inter"/>
                <a:sym typeface="Inter"/>
              </a:rPr>
              <a:t>The ETL process involves extracting data from various sources, transforming it into a consistent format, and loading it into a data warehouse.</a:t>
            </a:r>
            <a:endParaRPr sz="2000">
              <a:solidFill>
                <a:schemeClr val="dk1"/>
              </a:solidFill>
              <a:latin typeface="Calibri"/>
              <a:ea typeface="Calibri"/>
              <a:cs typeface="Calibri"/>
              <a:sym typeface="Calibri"/>
            </a:endParaRPr>
          </a:p>
        </p:txBody>
      </p:sp>
      <p:pic>
        <p:nvPicPr>
          <p:cNvPr descr="preencoded.png" id="705" name="Google Shape;705;p43"/>
          <p:cNvPicPr preferRelativeResize="0"/>
          <p:nvPr/>
        </p:nvPicPr>
        <p:blipFill rotWithShape="1">
          <a:blip r:embed="rId5">
            <a:alphaModFix/>
          </a:blip>
          <a:srcRect b="0" l="0" r="0" t="0"/>
          <a:stretch/>
        </p:blipFill>
        <p:spPr>
          <a:xfrm>
            <a:off x="4033761" y="5849807"/>
            <a:ext cx="3577351" cy="2210872"/>
          </a:xfrm>
          <a:prstGeom prst="rect">
            <a:avLst/>
          </a:prstGeom>
          <a:noFill/>
          <a:ln>
            <a:noFill/>
          </a:ln>
          <a:effectLst>
            <a:outerShdw blurRad="50800" rotWithShape="0" algn="tl" dir="2700000" dist="38100">
              <a:srgbClr val="000000">
                <a:alpha val="40000"/>
              </a:srgbClr>
            </a:outerShdw>
          </a:effectLst>
        </p:spPr>
      </p:pic>
      <p:sp>
        <p:nvSpPr>
          <p:cNvPr id="706" name="Google Shape;706;p43"/>
          <p:cNvSpPr/>
          <p:nvPr/>
        </p:nvSpPr>
        <p:spPr>
          <a:xfrm>
            <a:off x="8680705" y="5784425"/>
            <a:ext cx="4493400" cy="243000"/>
          </a:xfrm>
          <a:prstGeom prst="rect">
            <a:avLst/>
          </a:prstGeom>
          <a:noFill/>
          <a:ln>
            <a:noFill/>
          </a:ln>
        </p:spPr>
        <p:txBody>
          <a:bodyPr anchorCtr="0" anchor="t" bIns="45700" lIns="91425" spcFirstLastPara="1" rIns="91425" wrap="square" tIns="45700">
            <a:noAutofit/>
          </a:bodyPr>
          <a:lstStyle/>
          <a:p>
            <a:pPr indent="0" lvl="0" marL="0" marR="0" rtl="0" algn="l">
              <a:lnSpc>
                <a:spcPct val="95700"/>
              </a:lnSpc>
              <a:spcBef>
                <a:spcPts val="0"/>
              </a:spcBef>
              <a:spcAft>
                <a:spcPts val="0"/>
              </a:spcAft>
              <a:buClr>
                <a:srgbClr val="000000"/>
              </a:buClr>
              <a:buSzPts val="2000"/>
              <a:buFont typeface="Inter"/>
              <a:buNone/>
            </a:pPr>
            <a:r>
              <a:rPr b="1" lang="en-US" sz="2000">
                <a:solidFill>
                  <a:srgbClr val="000000"/>
                </a:solidFill>
                <a:latin typeface="Inter"/>
                <a:ea typeface="Inter"/>
                <a:cs typeface="Inter"/>
                <a:sym typeface="Inter"/>
              </a:rPr>
              <a:t>Benefits and Challenges</a:t>
            </a:r>
            <a:endParaRPr sz="2000">
              <a:solidFill>
                <a:schemeClr val="dk1"/>
              </a:solidFill>
              <a:latin typeface="Calibri"/>
              <a:ea typeface="Calibri"/>
              <a:cs typeface="Calibri"/>
              <a:sym typeface="Calibri"/>
            </a:endParaRPr>
          </a:p>
        </p:txBody>
      </p:sp>
      <p:sp>
        <p:nvSpPr>
          <p:cNvPr id="707" name="Google Shape;707;p43"/>
          <p:cNvSpPr/>
          <p:nvPr/>
        </p:nvSpPr>
        <p:spPr>
          <a:xfrm>
            <a:off x="8669679" y="6110425"/>
            <a:ext cx="4900500" cy="1243500"/>
          </a:xfrm>
          <a:prstGeom prst="rect">
            <a:avLst/>
          </a:prstGeom>
          <a:noFill/>
          <a:ln>
            <a:noFill/>
          </a:ln>
        </p:spPr>
        <p:txBody>
          <a:bodyPr anchorCtr="0" anchor="t" bIns="45700" lIns="91425" spcFirstLastPara="1" rIns="91425" wrap="square" tIns="45700">
            <a:noAutofit/>
          </a:bodyPr>
          <a:lstStyle/>
          <a:p>
            <a:pPr indent="0" lvl="0" marL="0" marR="0" rtl="0" algn="l">
              <a:lnSpc>
                <a:spcPct val="98000"/>
              </a:lnSpc>
              <a:spcBef>
                <a:spcPts val="0"/>
              </a:spcBef>
              <a:spcAft>
                <a:spcPts val="0"/>
              </a:spcAft>
              <a:buClr>
                <a:srgbClr val="272525"/>
              </a:buClr>
              <a:buSzPts val="2000"/>
              <a:buFont typeface="Inter"/>
              <a:buNone/>
            </a:pPr>
            <a:r>
              <a:rPr lang="en-US" sz="2000">
                <a:solidFill>
                  <a:srgbClr val="272525"/>
                </a:solidFill>
                <a:latin typeface="Inter"/>
                <a:ea typeface="Inter"/>
                <a:cs typeface="Inter"/>
                <a:sym typeface="Inter"/>
              </a:rPr>
              <a:t>Data warehousing provides a centralized repository of information that can be used for analytics and reporting, but it also comes with challenges such as cost, complexity, and data integration.</a:t>
            </a:r>
            <a:endParaRPr sz="2000">
              <a:solidFill>
                <a:schemeClr val="dk1"/>
              </a:solidFill>
              <a:latin typeface="Calibri"/>
              <a:ea typeface="Calibri"/>
              <a:cs typeface="Calibri"/>
              <a:sym typeface="Calibri"/>
            </a:endParaRPr>
          </a:p>
        </p:txBody>
      </p:sp>
      <p:pic>
        <p:nvPicPr>
          <p:cNvPr descr="preencoded.png" id="708" name="Google Shape;708;p43"/>
          <p:cNvPicPr preferRelativeResize="0"/>
          <p:nvPr/>
        </p:nvPicPr>
        <p:blipFill rotWithShape="1">
          <a:blip r:embed="rId6">
            <a:alphaModFix/>
          </a:blip>
          <a:srcRect b="0" l="0" r="0" t="0"/>
          <a:stretch/>
        </p:blipFill>
        <p:spPr>
          <a:xfrm>
            <a:off x="0" y="0"/>
            <a:ext cx="3657600" cy="8229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44"/>
          <p:cNvSpPr txBox="1"/>
          <p:nvPr/>
        </p:nvSpPr>
        <p:spPr>
          <a:xfrm>
            <a:off x="8751977" y="2657501"/>
            <a:ext cx="5732582" cy="275152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5760">
                <a:solidFill>
                  <a:schemeClr val="lt1"/>
                </a:solidFill>
                <a:latin typeface="Calibri"/>
                <a:ea typeface="Calibri"/>
                <a:cs typeface="Calibri"/>
                <a:sym typeface="Calibri"/>
              </a:rPr>
              <a:t>Role of Data Analyst in the Business</a:t>
            </a:r>
            <a:endParaRPr b="1" sz="576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grpSp>
        <p:nvGrpSpPr>
          <p:cNvPr id="718" name="Google Shape;718;p45"/>
          <p:cNvGrpSpPr/>
          <p:nvPr/>
        </p:nvGrpSpPr>
        <p:grpSpPr>
          <a:xfrm>
            <a:off x="6065529" y="1700625"/>
            <a:ext cx="2496264" cy="6060222"/>
            <a:chOff x="3530607" y="1417185"/>
            <a:chExt cx="2080220" cy="5050185"/>
          </a:xfrm>
        </p:grpSpPr>
        <p:sp>
          <p:nvSpPr>
            <p:cNvPr id="719" name="Google Shape;719;p45"/>
            <p:cNvSpPr/>
            <p:nvPr/>
          </p:nvSpPr>
          <p:spPr>
            <a:xfrm rot="3600000">
              <a:off x="3802210" y="2518620"/>
              <a:ext cx="1484064" cy="1484065"/>
            </a:xfrm>
            <a:custGeom>
              <a:rect b="b" l="l" r="r" t="t"/>
              <a:pathLst>
                <a:path extrusionOk="0" h="1368152" w="1368152">
                  <a:moveTo>
                    <a:pt x="0" y="771505"/>
                  </a:moveTo>
                  <a:lnTo>
                    <a:pt x="771506" y="771505"/>
                  </a:lnTo>
                  <a:lnTo>
                    <a:pt x="771506" y="0"/>
                  </a:lnTo>
                  <a:lnTo>
                    <a:pt x="1368152" y="0"/>
                  </a:lnTo>
                  <a:lnTo>
                    <a:pt x="1368152" y="1368152"/>
                  </a:lnTo>
                  <a:lnTo>
                    <a:pt x="0" y="1368152"/>
                  </a:lnTo>
                  <a:close/>
                </a:path>
              </a:pathLst>
            </a:cu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720" name="Google Shape;720;p45"/>
            <p:cNvSpPr/>
            <p:nvPr/>
          </p:nvSpPr>
          <p:spPr>
            <a:xfrm rot="3600000">
              <a:off x="3775735" y="1734643"/>
              <a:ext cx="1589964" cy="1484065"/>
            </a:xfrm>
            <a:prstGeom prst="rect">
              <a:avLst/>
            </a:prstGeom>
            <a:solidFill>
              <a:srgbClr val="BF9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721" name="Google Shape;721;p45"/>
            <p:cNvSpPr/>
            <p:nvPr/>
          </p:nvSpPr>
          <p:spPr>
            <a:xfrm rot="3600000">
              <a:off x="3802210" y="3249647"/>
              <a:ext cx="1484064" cy="1484065"/>
            </a:xfrm>
            <a:custGeom>
              <a:rect b="b" l="l" r="r" t="t"/>
              <a:pathLst>
                <a:path extrusionOk="0" h="1368152" w="1368152">
                  <a:moveTo>
                    <a:pt x="0" y="771505"/>
                  </a:moveTo>
                  <a:lnTo>
                    <a:pt x="771506" y="771505"/>
                  </a:lnTo>
                  <a:lnTo>
                    <a:pt x="771506" y="0"/>
                  </a:lnTo>
                  <a:lnTo>
                    <a:pt x="1368152" y="0"/>
                  </a:lnTo>
                  <a:lnTo>
                    <a:pt x="1368152" y="1368152"/>
                  </a:lnTo>
                  <a:lnTo>
                    <a:pt x="0" y="1368152"/>
                  </a:lnTo>
                  <a:close/>
                </a:path>
              </a:pathLst>
            </a:cu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722" name="Google Shape;722;p45"/>
            <p:cNvSpPr/>
            <p:nvPr/>
          </p:nvSpPr>
          <p:spPr>
            <a:xfrm rot="3600000">
              <a:off x="3802210" y="3980674"/>
              <a:ext cx="1484064" cy="1484065"/>
            </a:xfrm>
            <a:custGeom>
              <a:rect b="b" l="l" r="r" t="t"/>
              <a:pathLst>
                <a:path extrusionOk="0" h="1368152" w="1368152">
                  <a:moveTo>
                    <a:pt x="0" y="771505"/>
                  </a:moveTo>
                  <a:lnTo>
                    <a:pt x="771506" y="771505"/>
                  </a:lnTo>
                  <a:lnTo>
                    <a:pt x="771506" y="0"/>
                  </a:lnTo>
                  <a:lnTo>
                    <a:pt x="1368152" y="0"/>
                  </a:lnTo>
                  <a:lnTo>
                    <a:pt x="1368152" y="1368152"/>
                  </a:lnTo>
                  <a:lnTo>
                    <a:pt x="0" y="1368152"/>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723" name="Google Shape;723;p45"/>
            <p:cNvSpPr/>
            <p:nvPr/>
          </p:nvSpPr>
          <p:spPr>
            <a:xfrm rot="3600000">
              <a:off x="3802210" y="4711702"/>
              <a:ext cx="1484064" cy="1484065"/>
            </a:xfrm>
            <a:custGeom>
              <a:rect b="b" l="l" r="r" t="t"/>
              <a:pathLst>
                <a:path extrusionOk="0" h="1368152" w="1368152">
                  <a:moveTo>
                    <a:pt x="0" y="771505"/>
                  </a:moveTo>
                  <a:lnTo>
                    <a:pt x="771506" y="771505"/>
                  </a:lnTo>
                  <a:lnTo>
                    <a:pt x="771506" y="0"/>
                  </a:lnTo>
                  <a:lnTo>
                    <a:pt x="1368152" y="0"/>
                  </a:lnTo>
                  <a:lnTo>
                    <a:pt x="1368152" y="1368152"/>
                  </a:lnTo>
                  <a:lnTo>
                    <a:pt x="0" y="1368152"/>
                  </a:lnTo>
                  <a:close/>
                </a:path>
              </a:pathLst>
            </a:cu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grpSp>
      <p:sp>
        <p:nvSpPr>
          <p:cNvPr id="724" name="Google Shape;724;p45"/>
          <p:cNvSpPr txBox="1"/>
          <p:nvPr>
            <p:ph idx="1" type="body"/>
          </p:nvPr>
        </p:nvSpPr>
        <p:spPr>
          <a:xfrm>
            <a:off x="388236" y="407412"/>
            <a:ext cx="13887836" cy="869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280"/>
              <a:buNone/>
            </a:pPr>
            <a:r>
              <a:rPr lang="en-US" sz="5280"/>
              <a:t>Role of Data Analyst in the Business</a:t>
            </a:r>
            <a:endParaRPr/>
          </a:p>
        </p:txBody>
      </p:sp>
      <p:sp>
        <p:nvSpPr>
          <p:cNvPr id="725" name="Google Shape;725;p45"/>
          <p:cNvSpPr/>
          <p:nvPr/>
        </p:nvSpPr>
        <p:spPr>
          <a:xfrm>
            <a:off x="8730912" y="5090923"/>
            <a:ext cx="950506" cy="95050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726" name="Google Shape;726;p45"/>
          <p:cNvSpPr/>
          <p:nvPr/>
        </p:nvSpPr>
        <p:spPr>
          <a:xfrm>
            <a:off x="8730912" y="3249595"/>
            <a:ext cx="950506" cy="95050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727" name="Google Shape;727;p45"/>
          <p:cNvSpPr/>
          <p:nvPr/>
        </p:nvSpPr>
        <p:spPr>
          <a:xfrm>
            <a:off x="4882789" y="6011588"/>
            <a:ext cx="950506" cy="950506"/>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728" name="Google Shape;728;p45"/>
          <p:cNvSpPr/>
          <p:nvPr/>
        </p:nvSpPr>
        <p:spPr>
          <a:xfrm>
            <a:off x="4882789" y="4170259"/>
            <a:ext cx="950506" cy="95050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sp>
        <p:nvSpPr>
          <p:cNvPr id="729" name="Google Shape;729;p45"/>
          <p:cNvSpPr/>
          <p:nvPr/>
        </p:nvSpPr>
        <p:spPr>
          <a:xfrm>
            <a:off x="4882789" y="2328931"/>
            <a:ext cx="950506" cy="95050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40">
              <a:solidFill>
                <a:schemeClr val="lt1"/>
              </a:solidFill>
              <a:latin typeface="Calibri"/>
              <a:ea typeface="Calibri"/>
              <a:cs typeface="Calibri"/>
              <a:sym typeface="Calibri"/>
            </a:endParaRPr>
          </a:p>
        </p:txBody>
      </p:sp>
      <p:grpSp>
        <p:nvGrpSpPr>
          <p:cNvPr id="730" name="Google Shape;730;p45"/>
          <p:cNvGrpSpPr/>
          <p:nvPr/>
        </p:nvGrpSpPr>
        <p:grpSpPr>
          <a:xfrm>
            <a:off x="994361" y="2264489"/>
            <a:ext cx="3772099" cy="673129"/>
            <a:chOff x="1772309" y="4307149"/>
            <a:chExt cx="3116362" cy="560941"/>
          </a:xfrm>
        </p:grpSpPr>
        <p:sp>
          <p:nvSpPr>
            <p:cNvPr id="731" name="Google Shape;731;p45"/>
            <p:cNvSpPr txBox="1"/>
            <p:nvPr/>
          </p:nvSpPr>
          <p:spPr>
            <a:xfrm>
              <a:off x="1794209" y="4560313"/>
              <a:ext cx="3071571"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Study the information</a:t>
              </a:r>
              <a:endParaRPr sz="1800">
                <a:solidFill>
                  <a:schemeClr val="dk1"/>
                </a:solidFill>
                <a:latin typeface="Calibri"/>
                <a:ea typeface="Calibri"/>
                <a:cs typeface="Calibri"/>
                <a:sym typeface="Calibri"/>
              </a:endParaRPr>
            </a:p>
          </p:txBody>
        </p:sp>
        <p:sp>
          <p:nvSpPr>
            <p:cNvPr id="732" name="Google Shape;732;p45"/>
            <p:cNvSpPr txBox="1"/>
            <p:nvPr/>
          </p:nvSpPr>
          <p:spPr>
            <a:xfrm>
              <a:off x="1772309" y="4307149"/>
              <a:ext cx="311636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rgbClr val="C00000"/>
                  </a:solidFill>
                  <a:latin typeface="Calibri"/>
                  <a:ea typeface="Calibri"/>
                  <a:cs typeface="Calibri"/>
                  <a:sym typeface="Calibri"/>
                </a:rPr>
                <a:t>Role 1</a:t>
              </a:r>
              <a:endParaRPr b="1" sz="1800">
                <a:solidFill>
                  <a:srgbClr val="C00000"/>
                </a:solidFill>
                <a:latin typeface="Calibri"/>
                <a:ea typeface="Calibri"/>
                <a:cs typeface="Calibri"/>
                <a:sym typeface="Calibri"/>
              </a:endParaRPr>
            </a:p>
          </p:txBody>
        </p:sp>
      </p:grpSp>
      <p:grpSp>
        <p:nvGrpSpPr>
          <p:cNvPr id="733" name="Google Shape;733;p45"/>
          <p:cNvGrpSpPr/>
          <p:nvPr/>
        </p:nvGrpSpPr>
        <p:grpSpPr>
          <a:xfrm>
            <a:off x="994361" y="5947150"/>
            <a:ext cx="3772099" cy="950128"/>
            <a:chOff x="1772309" y="4307149"/>
            <a:chExt cx="3116362" cy="791773"/>
          </a:xfrm>
        </p:grpSpPr>
        <p:sp>
          <p:nvSpPr>
            <p:cNvPr id="734" name="Google Shape;734;p45"/>
            <p:cNvSpPr txBox="1"/>
            <p:nvPr/>
          </p:nvSpPr>
          <p:spPr>
            <a:xfrm>
              <a:off x="1794209" y="4560313"/>
              <a:ext cx="3071571" cy="53860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Assess the quality of data and its sources</a:t>
              </a:r>
              <a:endParaRPr sz="1800">
                <a:solidFill>
                  <a:schemeClr val="dk1"/>
                </a:solidFill>
                <a:latin typeface="Calibri"/>
                <a:ea typeface="Calibri"/>
                <a:cs typeface="Calibri"/>
                <a:sym typeface="Calibri"/>
              </a:endParaRPr>
            </a:p>
          </p:txBody>
        </p:sp>
        <p:sp>
          <p:nvSpPr>
            <p:cNvPr id="735" name="Google Shape;735;p45"/>
            <p:cNvSpPr txBox="1"/>
            <p:nvPr/>
          </p:nvSpPr>
          <p:spPr>
            <a:xfrm>
              <a:off x="1772309" y="4307149"/>
              <a:ext cx="311636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rgbClr val="C00000"/>
                  </a:solidFill>
                  <a:latin typeface="Calibri"/>
                  <a:ea typeface="Calibri"/>
                  <a:cs typeface="Calibri"/>
                  <a:sym typeface="Calibri"/>
                </a:rPr>
                <a:t>Role 3</a:t>
              </a:r>
              <a:endParaRPr b="1" sz="1800">
                <a:solidFill>
                  <a:srgbClr val="C00000"/>
                </a:solidFill>
                <a:latin typeface="Calibri"/>
                <a:ea typeface="Calibri"/>
                <a:cs typeface="Calibri"/>
                <a:sym typeface="Calibri"/>
              </a:endParaRPr>
            </a:p>
          </p:txBody>
        </p:sp>
      </p:grpSp>
      <p:grpSp>
        <p:nvGrpSpPr>
          <p:cNvPr id="736" name="Google Shape;736;p45"/>
          <p:cNvGrpSpPr/>
          <p:nvPr/>
        </p:nvGrpSpPr>
        <p:grpSpPr>
          <a:xfrm>
            <a:off x="994361" y="4105817"/>
            <a:ext cx="3772099" cy="673129"/>
            <a:chOff x="1772309" y="4307149"/>
            <a:chExt cx="3116362" cy="560941"/>
          </a:xfrm>
        </p:grpSpPr>
        <p:sp>
          <p:nvSpPr>
            <p:cNvPr id="737" name="Google Shape;737;p45"/>
            <p:cNvSpPr txBox="1"/>
            <p:nvPr/>
          </p:nvSpPr>
          <p:spPr>
            <a:xfrm>
              <a:off x="1794209" y="4560313"/>
              <a:ext cx="3071571"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800">
                  <a:solidFill>
                    <a:schemeClr val="dk1"/>
                  </a:solidFill>
                  <a:latin typeface="Calibri"/>
                  <a:ea typeface="Calibri"/>
                  <a:cs typeface="Calibri"/>
                  <a:sym typeface="Calibri"/>
                </a:rPr>
                <a:t>Clean it from noise</a:t>
              </a:r>
              <a:endParaRPr sz="1800">
                <a:solidFill>
                  <a:schemeClr val="dk1"/>
                </a:solidFill>
                <a:latin typeface="Calibri"/>
                <a:ea typeface="Calibri"/>
                <a:cs typeface="Calibri"/>
                <a:sym typeface="Calibri"/>
              </a:endParaRPr>
            </a:p>
          </p:txBody>
        </p:sp>
        <p:sp>
          <p:nvSpPr>
            <p:cNvPr id="738" name="Google Shape;738;p45"/>
            <p:cNvSpPr txBox="1"/>
            <p:nvPr/>
          </p:nvSpPr>
          <p:spPr>
            <a:xfrm>
              <a:off x="1772309" y="4307149"/>
              <a:ext cx="3116362" cy="30777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800">
                  <a:solidFill>
                    <a:srgbClr val="C00000"/>
                  </a:solidFill>
                  <a:latin typeface="Calibri"/>
                  <a:ea typeface="Calibri"/>
                  <a:cs typeface="Calibri"/>
                  <a:sym typeface="Calibri"/>
                </a:rPr>
                <a:t>Role 2</a:t>
              </a:r>
              <a:endParaRPr b="1" sz="1800">
                <a:solidFill>
                  <a:srgbClr val="C00000"/>
                </a:solidFill>
                <a:latin typeface="Calibri"/>
                <a:ea typeface="Calibri"/>
                <a:cs typeface="Calibri"/>
                <a:sym typeface="Calibri"/>
              </a:endParaRPr>
            </a:p>
          </p:txBody>
        </p:sp>
      </p:grpSp>
      <p:grpSp>
        <p:nvGrpSpPr>
          <p:cNvPr id="739" name="Google Shape;739;p45"/>
          <p:cNvGrpSpPr/>
          <p:nvPr/>
        </p:nvGrpSpPr>
        <p:grpSpPr>
          <a:xfrm>
            <a:off x="9795311" y="3185155"/>
            <a:ext cx="3772099" cy="950128"/>
            <a:chOff x="1772309" y="4307149"/>
            <a:chExt cx="3116362" cy="791773"/>
          </a:xfrm>
        </p:grpSpPr>
        <p:sp>
          <p:nvSpPr>
            <p:cNvPr id="740" name="Google Shape;740;p45"/>
            <p:cNvSpPr txBox="1"/>
            <p:nvPr/>
          </p:nvSpPr>
          <p:spPr>
            <a:xfrm>
              <a:off x="1794209" y="4560313"/>
              <a:ext cx="3071571" cy="5386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Develop the scenarios for automation and machine learning</a:t>
              </a:r>
              <a:endParaRPr sz="1800">
                <a:solidFill>
                  <a:schemeClr val="dk1"/>
                </a:solidFill>
                <a:latin typeface="Calibri"/>
                <a:ea typeface="Calibri"/>
                <a:cs typeface="Calibri"/>
                <a:sym typeface="Calibri"/>
              </a:endParaRPr>
            </a:p>
          </p:txBody>
        </p:sp>
        <p:sp>
          <p:nvSpPr>
            <p:cNvPr id="741" name="Google Shape;741;p45"/>
            <p:cNvSpPr txBox="1"/>
            <p:nvPr/>
          </p:nvSpPr>
          <p:spPr>
            <a:xfrm>
              <a:off x="1772309" y="4307149"/>
              <a:ext cx="311636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Role 4</a:t>
              </a:r>
              <a:endParaRPr b="1" sz="1800">
                <a:solidFill>
                  <a:srgbClr val="C00000"/>
                </a:solidFill>
                <a:latin typeface="Calibri"/>
                <a:ea typeface="Calibri"/>
                <a:cs typeface="Calibri"/>
                <a:sym typeface="Calibri"/>
              </a:endParaRPr>
            </a:p>
          </p:txBody>
        </p:sp>
      </p:grpSp>
      <p:grpSp>
        <p:nvGrpSpPr>
          <p:cNvPr id="742" name="Google Shape;742;p45"/>
          <p:cNvGrpSpPr/>
          <p:nvPr/>
        </p:nvGrpSpPr>
        <p:grpSpPr>
          <a:xfrm>
            <a:off x="9789834" y="5026481"/>
            <a:ext cx="3772099" cy="673129"/>
            <a:chOff x="1772309" y="4307149"/>
            <a:chExt cx="3116362" cy="560941"/>
          </a:xfrm>
        </p:grpSpPr>
        <p:sp>
          <p:nvSpPr>
            <p:cNvPr id="743" name="Google Shape;743;p45"/>
            <p:cNvSpPr txBox="1"/>
            <p:nvPr/>
          </p:nvSpPr>
          <p:spPr>
            <a:xfrm>
              <a:off x="1794209" y="4560313"/>
              <a:ext cx="30715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Oversee the proceedings</a:t>
              </a:r>
              <a:endParaRPr sz="1800">
                <a:solidFill>
                  <a:schemeClr val="dk1"/>
                </a:solidFill>
                <a:latin typeface="Calibri"/>
                <a:ea typeface="Calibri"/>
                <a:cs typeface="Calibri"/>
                <a:sym typeface="Calibri"/>
              </a:endParaRPr>
            </a:p>
          </p:txBody>
        </p:sp>
        <p:sp>
          <p:nvSpPr>
            <p:cNvPr id="744" name="Google Shape;744;p45"/>
            <p:cNvSpPr txBox="1"/>
            <p:nvPr/>
          </p:nvSpPr>
          <p:spPr>
            <a:xfrm>
              <a:off x="1772309" y="4307149"/>
              <a:ext cx="311636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Role 5</a:t>
              </a:r>
              <a:endParaRPr b="1" sz="1800">
                <a:solidFill>
                  <a:srgbClr val="C00000"/>
                </a:solidFill>
                <a:latin typeface="Calibri"/>
                <a:ea typeface="Calibri"/>
                <a:cs typeface="Calibri"/>
                <a:sym typeface="Calibri"/>
              </a:endParaRPr>
            </a:p>
          </p:txBody>
        </p:sp>
      </p:grpSp>
      <p:grpSp>
        <p:nvGrpSpPr>
          <p:cNvPr id="745" name="Google Shape;745;p45"/>
          <p:cNvGrpSpPr/>
          <p:nvPr/>
        </p:nvGrpSpPr>
        <p:grpSpPr>
          <a:xfrm>
            <a:off x="6441604" y="2579850"/>
            <a:ext cx="1715660" cy="611245"/>
            <a:chOff x="3233964" y="1954419"/>
            <a:chExt cx="1410044" cy="509371"/>
          </a:xfrm>
        </p:grpSpPr>
        <p:sp>
          <p:nvSpPr>
            <p:cNvPr id="746" name="Google Shape;746;p45"/>
            <p:cNvSpPr txBox="1"/>
            <p:nvPr/>
          </p:nvSpPr>
          <p:spPr>
            <a:xfrm>
              <a:off x="3233964" y="1954419"/>
              <a:ext cx="1400519" cy="2923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79">
                  <a:solidFill>
                    <a:schemeClr val="lt1"/>
                  </a:solidFill>
                  <a:latin typeface="Calibri"/>
                  <a:ea typeface="Calibri"/>
                  <a:cs typeface="Calibri"/>
                  <a:sym typeface="Calibri"/>
                </a:rPr>
                <a:t>Roles of</a:t>
              </a:r>
              <a:endParaRPr b="1" sz="1679">
                <a:solidFill>
                  <a:schemeClr val="lt1"/>
                </a:solidFill>
                <a:latin typeface="Calibri"/>
                <a:ea typeface="Calibri"/>
                <a:cs typeface="Calibri"/>
                <a:sym typeface="Calibri"/>
              </a:endParaRPr>
            </a:p>
          </p:txBody>
        </p:sp>
        <p:sp>
          <p:nvSpPr>
            <p:cNvPr id="747" name="Google Shape;747;p45"/>
            <p:cNvSpPr txBox="1"/>
            <p:nvPr/>
          </p:nvSpPr>
          <p:spPr>
            <a:xfrm>
              <a:off x="3243490" y="2171403"/>
              <a:ext cx="1400518" cy="2923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79">
                  <a:solidFill>
                    <a:schemeClr val="lt1"/>
                  </a:solidFill>
                  <a:latin typeface="Calibri"/>
                  <a:ea typeface="Calibri"/>
                  <a:cs typeface="Calibri"/>
                  <a:sym typeface="Calibri"/>
                </a:rPr>
                <a:t>Data Analyst</a:t>
              </a:r>
              <a:endParaRPr b="1" sz="1679">
                <a:solidFill>
                  <a:schemeClr val="lt1"/>
                </a:solidFill>
                <a:latin typeface="Calibri"/>
                <a:ea typeface="Calibri"/>
                <a:cs typeface="Calibri"/>
                <a:sym typeface="Calibri"/>
              </a:endParaRPr>
            </a:p>
          </p:txBody>
        </p:sp>
      </p:grpSp>
      <p:sp>
        <p:nvSpPr>
          <p:cNvPr id="748" name="Google Shape;748;p45"/>
          <p:cNvSpPr/>
          <p:nvPr/>
        </p:nvSpPr>
        <p:spPr>
          <a:xfrm>
            <a:off x="5164818" y="6279542"/>
            <a:ext cx="386448" cy="386448"/>
          </a:xfrm>
          <a:custGeom>
            <a:rect b="b" l="l" r="r" t="t"/>
            <a:pathLst>
              <a:path extrusionOk="0" h="3240000" w="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lt1"/>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749" name="Google Shape;749;p45"/>
          <p:cNvSpPr/>
          <p:nvPr/>
        </p:nvSpPr>
        <p:spPr>
          <a:xfrm>
            <a:off x="9071808" y="5384561"/>
            <a:ext cx="304992" cy="403622"/>
          </a:xfrm>
          <a:custGeom>
            <a:rect b="b" l="l" r="r" t="t"/>
            <a:pathLst>
              <a:path extrusionOk="0" h="3240000" w="2448272">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lt1"/>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750" name="Google Shape;750;p45"/>
          <p:cNvSpPr/>
          <p:nvPr/>
        </p:nvSpPr>
        <p:spPr>
          <a:xfrm flipH="1">
            <a:off x="5107368" y="4465073"/>
            <a:ext cx="470018" cy="387737"/>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751" name="Google Shape;751;p45"/>
          <p:cNvSpPr/>
          <p:nvPr/>
        </p:nvSpPr>
        <p:spPr>
          <a:xfrm rot="9900000">
            <a:off x="8958833" y="3547265"/>
            <a:ext cx="475200" cy="403591"/>
          </a:xfrm>
          <a:custGeom>
            <a:rect b="b" l="l" r="r" t="t"/>
            <a:pathLst>
              <a:path extrusionOk="0" h="2472345" w="2911009">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lt1"/>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
        <p:nvSpPr>
          <p:cNvPr id="752" name="Google Shape;752;p45"/>
          <p:cNvSpPr txBox="1"/>
          <p:nvPr/>
        </p:nvSpPr>
        <p:spPr>
          <a:xfrm>
            <a:off x="3132938" y="7868607"/>
            <a:ext cx="8135689" cy="6093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79">
                <a:solidFill>
                  <a:schemeClr val="dk1"/>
                </a:solidFill>
                <a:latin typeface="Calibri"/>
                <a:ea typeface="Calibri"/>
                <a:cs typeface="Calibri"/>
                <a:sym typeface="Calibri"/>
              </a:rPr>
              <a:t>Source: </a:t>
            </a:r>
            <a:r>
              <a:rPr lang="en-US" sz="1679" u="sng">
                <a:solidFill>
                  <a:schemeClr val="dk1"/>
                </a:solidFill>
                <a:latin typeface="Calibri"/>
                <a:ea typeface="Calibri"/>
                <a:cs typeface="Calibri"/>
                <a:sym typeface="Calibri"/>
                <a:hlinkClick r:id="rId3">
                  <a:extLst>
                    <a:ext uri="{A12FA001-AC4F-418D-AE19-62706E023703}">
                      <ahyp:hlinkClr val="tx"/>
                    </a:ext>
                  </a:extLst>
                </a:hlinkClick>
              </a:rPr>
              <a:t>https://corporatefinanceinstitute.com/resources/knowledge/other/data-analytics/</a:t>
            </a:r>
            <a:endParaRPr sz="1679">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79">
              <a:solidFill>
                <a:schemeClr val="dk1"/>
              </a:solidFill>
              <a:latin typeface="Calibri"/>
              <a:ea typeface="Calibri"/>
              <a:cs typeface="Calibri"/>
              <a:sym typeface="Calibri"/>
            </a:endParaRPr>
          </a:p>
        </p:txBody>
      </p:sp>
      <p:sp>
        <p:nvSpPr>
          <p:cNvPr id="753" name="Google Shape;753;p45"/>
          <p:cNvSpPr/>
          <p:nvPr/>
        </p:nvSpPr>
        <p:spPr>
          <a:xfrm flipH="1">
            <a:off x="5153453" y="2573057"/>
            <a:ext cx="434119" cy="434119"/>
          </a:xfrm>
          <a:custGeom>
            <a:rect b="b" l="l" r="r" t="t"/>
            <a:pathLst>
              <a:path extrusionOk="0" h="3227814" w="3242753">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txBody>
          <a:bodyPr anchorCtr="0" anchor="ctr" bIns="54850" lIns="109725" spcFirstLastPara="1" rIns="109725" wrap="square" tIns="54850">
            <a:noAutofit/>
          </a:bodyPr>
          <a:lstStyle/>
          <a:p>
            <a:pPr indent="0" lvl="0" marL="0" marR="0" rtl="0" algn="ctr">
              <a:spcBef>
                <a:spcPts val="0"/>
              </a:spcBef>
              <a:spcAft>
                <a:spcPts val="0"/>
              </a:spcAft>
              <a:buNone/>
            </a:pPr>
            <a:r>
              <a:t/>
            </a:r>
            <a:endParaRPr sz="2160">
              <a:solidFill>
                <a:schemeClr val="lt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6"/>
          <p:cNvSpPr txBox="1"/>
          <p:nvPr>
            <p:ph idx="1" type="body"/>
          </p:nvPr>
        </p:nvSpPr>
        <p:spPr>
          <a:xfrm>
            <a:off x="388236" y="407412"/>
            <a:ext cx="13887836" cy="86909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262626"/>
              </a:buClr>
              <a:buSzPts val="5280"/>
              <a:buNone/>
            </a:pPr>
            <a:r>
              <a:rPr lang="en-US" sz="5280"/>
              <a:t>Data Scientist vs Data Analyst</a:t>
            </a:r>
            <a:endParaRPr sz="5280"/>
          </a:p>
        </p:txBody>
      </p:sp>
      <p:sp>
        <p:nvSpPr>
          <p:cNvPr id="759" name="Google Shape;759;p46"/>
          <p:cNvSpPr txBox="1"/>
          <p:nvPr/>
        </p:nvSpPr>
        <p:spPr>
          <a:xfrm>
            <a:off x="3780047" y="7756067"/>
            <a:ext cx="6340390" cy="6093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79">
                <a:solidFill>
                  <a:schemeClr val="dk1"/>
                </a:solidFill>
                <a:latin typeface="Calibri"/>
                <a:ea typeface="Calibri"/>
                <a:cs typeface="Calibri"/>
                <a:sym typeface="Calibri"/>
              </a:rPr>
              <a:t>Source: </a:t>
            </a:r>
            <a:r>
              <a:rPr lang="en-US" sz="1679" u="sng">
                <a:solidFill>
                  <a:schemeClr val="dk1"/>
                </a:solidFill>
                <a:latin typeface="Calibri"/>
                <a:ea typeface="Calibri"/>
                <a:cs typeface="Calibri"/>
                <a:sym typeface="Calibri"/>
                <a:hlinkClick r:id="rId3">
                  <a:extLst>
                    <a:ext uri="{A12FA001-AC4F-418D-AE19-62706E023703}">
                      <ahyp:hlinkClr val="tx"/>
                    </a:ext>
                  </a:extLst>
                </a:hlinkClick>
              </a:rPr>
              <a:t>https://data-flair.training/blogs/data-scientist-vs-data-analyst/</a:t>
            </a:r>
            <a:endParaRPr sz="1679">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79">
              <a:solidFill>
                <a:schemeClr val="dk1"/>
              </a:solidFill>
              <a:latin typeface="Calibri"/>
              <a:ea typeface="Calibri"/>
              <a:cs typeface="Calibri"/>
              <a:sym typeface="Calibri"/>
            </a:endParaRPr>
          </a:p>
        </p:txBody>
      </p:sp>
      <p:pic>
        <p:nvPicPr>
          <p:cNvPr id="760" name="Google Shape;760;p46"/>
          <p:cNvPicPr preferRelativeResize="0"/>
          <p:nvPr/>
        </p:nvPicPr>
        <p:blipFill rotWithShape="1">
          <a:blip r:embed="rId4">
            <a:alphaModFix/>
          </a:blip>
          <a:srcRect b="0" l="0" r="0" t="0"/>
          <a:stretch/>
        </p:blipFill>
        <p:spPr>
          <a:xfrm>
            <a:off x="1350490" y="1420838"/>
            <a:ext cx="11744234" cy="615034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47"/>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47"/>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47"/>
          <p:cNvSpPr/>
          <p:nvPr/>
        </p:nvSpPr>
        <p:spPr>
          <a:xfrm>
            <a:off x="2037993" y="654129"/>
            <a:ext cx="4443889"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4374"/>
              <a:buFont typeface="Inter"/>
              <a:buNone/>
            </a:pPr>
            <a:r>
              <a:rPr b="1" lang="en-US" sz="4374">
                <a:solidFill>
                  <a:srgbClr val="000000"/>
                </a:solidFill>
                <a:latin typeface="Inter"/>
                <a:ea typeface="Inter"/>
                <a:cs typeface="Inter"/>
                <a:sym typeface="Inter"/>
              </a:rPr>
              <a:t>Conclusion</a:t>
            </a:r>
            <a:endParaRPr sz="4374">
              <a:solidFill>
                <a:schemeClr val="dk1"/>
              </a:solidFill>
              <a:latin typeface="Calibri"/>
              <a:ea typeface="Calibri"/>
              <a:cs typeface="Calibri"/>
              <a:sym typeface="Calibri"/>
            </a:endParaRPr>
          </a:p>
        </p:txBody>
      </p:sp>
      <p:pic>
        <p:nvPicPr>
          <p:cNvPr descr="preencoded.png" id="769" name="Google Shape;769;p47"/>
          <p:cNvPicPr preferRelativeResize="0"/>
          <p:nvPr/>
        </p:nvPicPr>
        <p:blipFill rotWithShape="1">
          <a:blip r:embed="rId3">
            <a:alphaModFix/>
          </a:blip>
          <a:srcRect b="0" l="0" r="0" t="0"/>
          <a:stretch/>
        </p:blipFill>
        <p:spPr>
          <a:xfrm>
            <a:off x="2037993" y="1792843"/>
            <a:ext cx="5110520" cy="3158490"/>
          </a:xfrm>
          <a:prstGeom prst="rect">
            <a:avLst/>
          </a:prstGeom>
          <a:noFill/>
          <a:ln>
            <a:noFill/>
          </a:ln>
        </p:spPr>
      </p:pic>
      <p:sp>
        <p:nvSpPr>
          <p:cNvPr id="770" name="Google Shape;770;p47"/>
          <p:cNvSpPr/>
          <p:nvPr/>
        </p:nvSpPr>
        <p:spPr>
          <a:xfrm>
            <a:off x="2037993" y="5228987"/>
            <a:ext cx="2221944"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2187"/>
              <a:buFont typeface="Inter"/>
              <a:buNone/>
            </a:pPr>
            <a:r>
              <a:rPr b="1" lang="en-US" sz="2187">
                <a:solidFill>
                  <a:srgbClr val="000000"/>
                </a:solidFill>
                <a:latin typeface="Inter"/>
                <a:ea typeface="Inter"/>
                <a:cs typeface="Inter"/>
                <a:sym typeface="Inter"/>
              </a:rPr>
              <a:t>Key Points</a:t>
            </a:r>
            <a:endParaRPr sz="2187">
              <a:solidFill>
                <a:schemeClr val="dk1"/>
              </a:solidFill>
              <a:latin typeface="Calibri"/>
              <a:ea typeface="Calibri"/>
              <a:cs typeface="Calibri"/>
              <a:sym typeface="Calibri"/>
            </a:endParaRPr>
          </a:p>
        </p:txBody>
      </p:sp>
      <p:sp>
        <p:nvSpPr>
          <p:cNvPr id="771" name="Google Shape;771;p47"/>
          <p:cNvSpPr/>
          <p:nvPr/>
        </p:nvSpPr>
        <p:spPr>
          <a:xfrm>
            <a:off x="2037993" y="5798344"/>
            <a:ext cx="5110520"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Databases and data analytics are essential for modern businesses to make informed decisions. Data warehousing, visualization, and big data analytics are important components of data analytics.</a:t>
            </a:r>
            <a:endParaRPr sz="1750">
              <a:solidFill>
                <a:schemeClr val="dk1"/>
              </a:solidFill>
              <a:latin typeface="Calibri"/>
              <a:ea typeface="Calibri"/>
              <a:cs typeface="Calibri"/>
              <a:sym typeface="Calibri"/>
            </a:endParaRPr>
          </a:p>
        </p:txBody>
      </p:sp>
      <p:pic>
        <p:nvPicPr>
          <p:cNvPr descr="preencoded.png" id="772" name="Google Shape;772;p47"/>
          <p:cNvPicPr preferRelativeResize="0"/>
          <p:nvPr/>
        </p:nvPicPr>
        <p:blipFill rotWithShape="1">
          <a:blip r:embed="rId4">
            <a:alphaModFix/>
          </a:blip>
          <a:srcRect b="0" l="0" r="0" t="0"/>
          <a:stretch/>
        </p:blipFill>
        <p:spPr>
          <a:xfrm>
            <a:off x="7481768" y="1792843"/>
            <a:ext cx="5110639" cy="3158609"/>
          </a:xfrm>
          <a:prstGeom prst="rect">
            <a:avLst/>
          </a:prstGeom>
          <a:noFill/>
          <a:ln>
            <a:noFill/>
          </a:ln>
        </p:spPr>
      </p:pic>
      <p:sp>
        <p:nvSpPr>
          <p:cNvPr id="773" name="Google Shape;773;p47"/>
          <p:cNvSpPr/>
          <p:nvPr/>
        </p:nvSpPr>
        <p:spPr>
          <a:xfrm>
            <a:off x="7481768" y="5229106"/>
            <a:ext cx="2221944"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000000"/>
              </a:buClr>
              <a:buSzPts val="2187"/>
              <a:buFont typeface="Inter"/>
              <a:buNone/>
            </a:pPr>
            <a:r>
              <a:rPr b="1" lang="en-US" sz="2187">
                <a:solidFill>
                  <a:srgbClr val="000000"/>
                </a:solidFill>
                <a:latin typeface="Inter"/>
                <a:ea typeface="Inter"/>
                <a:cs typeface="Inter"/>
                <a:sym typeface="Inter"/>
              </a:rPr>
              <a:t>Importance</a:t>
            </a:r>
            <a:endParaRPr sz="2187">
              <a:solidFill>
                <a:schemeClr val="dk1"/>
              </a:solidFill>
              <a:latin typeface="Calibri"/>
              <a:ea typeface="Calibri"/>
              <a:cs typeface="Calibri"/>
              <a:sym typeface="Calibri"/>
            </a:endParaRPr>
          </a:p>
        </p:txBody>
      </p:sp>
      <p:sp>
        <p:nvSpPr>
          <p:cNvPr id="774" name="Google Shape;774;p47"/>
          <p:cNvSpPr/>
          <p:nvPr/>
        </p:nvSpPr>
        <p:spPr>
          <a:xfrm>
            <a:off x="7481768" y="5798463"/>
            <a:ext cx="5110639"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The ability to effectively manage and analyze data is critical for success in today's world of information overload.</a:t>
            </a:r>
            <a:endParaRPr sz="175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5"/>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5"/>
          <p:cNvSpPr/>
          <p:nvPr/>
        </p:nvSpPr>
        <p:spPr>
          <a:xfrm>
            <a:off x="4490799" y="750570"/>
            <a:ext cx="513314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Data Organization</a:t>
            </a:r>
            <a:endParaRPr sz="4374">
              <a:solidFill>
                <a:schemeClr val="dk1"/>
              </a:solidFill>
              <a:latin typeface="Calibri"/>
              <a:ea typeface="Calibri"/>
              <a:cs typeface="Calibri"/>
              <a:sym typeface="Calibri"/>
            </a:endParaRPr>
          </a:p>
        </p:txBody>
      </p:sp>
      <p:pic>
        <p:nvPicPr>
          <p:cNvPr descr="preencoded.png" id="91" name="Google Shape;91;p5"/>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92" name="Google Shape;92;p5"/>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5"/>
          <p:cNvSpPr txBox="1"/>
          <p:nvPr/>
        </p:nvSpPr>
        <p:spPr>
          <a:xfrm>
            <a:off x="4540563" y="1972698"/>
            <a:ext cx="713105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980"/>
              <a:buFont typeface="Arial"/>
              <a:buChar char="▪"/>
            </a:pPr>
            <a:r>
              <a:rPr lang="en-US" sz="3200">
                <a:solidFill>
                  <a:schemeClr val="accent1"/>
                </a:solidFill>
                <a:latin typeface="Inter"/>
                <a:ea typeface="Inter"/>
                <a:cs typeface="Inter"/>
                <a:sym typeface="Inter"/>
              </a:rPr>
              <a:t>Character</a:t>
            </a:r>
            <a:endParaRPr sz="3200">
              <a:solidFill>
                <a:schemeClr val="dk1"/>
              </a:solidFill>
              <a:latin typeface="Inter"/>
              <a:ea typeface="Inter"/>
              <a:cs typeface="Inter"/>
              <a:sym typeface="Inter"/>
            </a:endParaRPr>
          </a:p>
          <a:p>
            <a:pPr indent="-342900" lvl="0" marL="342900" marR="0" rtl="0" algn="l">
              <a:lnSpc>
                <a:spcPct val="90000"/>
              </a:lnSpc>
              <a:spcBef>
                <a:spcPts val="1000"/>
              </a:spcBef>
              <a:spcAft>
                <a:spcPts val="0"/>
              </a:spcAft>
              <a:buClr>
                <a:schemeClr val="accent1"/>
              </a:buClr>
              <a:buSzPts val="1980"/>
              <a:buFont typeface="Arial"/>
              <a:buChar char="▪"/>
            </a:pPr>
            <a:r>
              <a:rPr lang="en-US" sz="3200">
                <a:solidFill>
                  <a:schemeClr val="accent1"/>
                </a:solidFill>
                <a:latin typeface="Inter"/>
                <a:ea typeface="Inter"/>
                <a:cs typeface="Inter"/>
                <a:sym typeface="Inter"/>
              </a:rPr>
              <a:t>Field</a:t>
            </a:r>
            <a:endParaRPr sz="3200">
              <a:solidFill>
                <a:schemeClr val="dk1"/>
              </a:solidFill>
              <a:latin typeface="Inter"/>
              <a:ea typeface="Inter"/>
              <a:cs typeface="Inter"/>
              <a:sym typeface="Inter"/>
            </a:endParaRPr>
          </a:p>
          <a:p>
            <a:pPr indent="-342900" lvl="0" marL="342900" marR="0" rtl="0" algn="l">
              <a:lnSpc>
                <a:spcPct val="90000"/>
              </a:lnSpc>
              <a:spcBef>
                <a:spcPts val="1000"/>
              </a:spcBef>
              <a:spcAft>
                <a:spcPts val="0"/>
              </a:spcAft>
              <a:buClr>
                <a:schemeClr val="accent1"/>
              </a:buClr>
              <a:buSzPts val="1980"/>
              <a:buFont typeface="Arial"/>
              <a:buChar char="▪"/>
            </a:pPr>
            <a:r>
              <a:rPr lang="en-US" sz="3200">
                <a:solidFill>
                  <a:schemeClr val="accent1"/>
                </a:solidFill>
                <a:latin typeface="Inter"/>
                <a:ea typeface="Inter"/>
                <a:cs typeface="Inter"/>
                <a:sym typeface="Inter"/>
              </a:rPr>
              <a:t>Record</a:t>
            </a:r>
            <a:endParaRPr sz="3200">
              <a:solidFill>
                <a:schemeClr val="dk1"/>
              </a:solidFill>
              <a:latin typeface="Inter"/>
              <a:ea typeface="Inter"/>
              <a:cs typeface="Inter"/>
              <a:sym typeface="Inter"/>
            </a:endParaRPr>
          </a:p>
          <a:p>
            <a:pPr indent="-342900" lvl="0" marL="342900" marR="0" rtl="0" algn="l">
              <a:lnSpc>
                <a:spcPct val="90000"/>
              </a:lnSpc>
              <a:spcBef>
                <a:spcPts val="1000"/>
              </a:spcBef>
              <a:spcAft>
                <a:spcPts val="0"/>
              </a:spcAft>
              <a:buClr>
                <a:schemeClr val="accent1"/>
              </a:buClr>
              <a:buSzPts val="1980"/>
              <a:buFont typeface="Arial"/>
              <a:buChar char="▪"/>
            </a:pPr>
            <a:r>
              <a:rPr lang="en-US" sz="3200">
                <a:solidFill>
                  <a:schemeClr val="accent1"/>
                </a:solidFill>
                <a:latin typeface="Inter"/>
                <a:ea typeface="Inter"/>
                <a:cs typeface="Inter"/>
                <a:sym typeface="Inter"/>
              </a:rPr>
              <a:t>Table</a:t>
            </a:r>
            <a:endParaRPr sz="3200">
              <a:solidFill>
                <a:schemeClr val="dk1"/>
              </a:solidFill>
              <a:latin typeface="Inter"/>
              <a:ea typeface="Inter"/>
              <a:cs typeface="Inter"/>
              <a:sym typeface="Inter"/>
            </a:endParaRPr>
          </a:p>
          <a:p>
            <a:pPr indent="-342900" lvl="0" marL="342900" marR="0" rtl="0" algn="l">
              <a:lnSpc>
                <a:spcPct val="90000"/>
              </a:lnSpc>
              <a:spcBef>
                <a:spcPts val="1000"/>
              </a:spcBef>
              <a:spcAft>
                <a:spcPts val="0"/>
              </a:spcAft>
              <a:buClr>
                <a:schemeClr val="accent1"/>
              </a:buClr>
              <a:buSzPts val="1980"/>
              <a:buFont typeface="Arial"/>
              <a:buChar char="▪"/>
            </a:pPr>
            <a:r>
              <a:rPr lang="en-US" sz="3200">
                <a:solidFill>
                  <a:schemeClr val="accent1"/>
                </a:solidFill>
                <a:latin typeface="Inter"/>
                <a:ea typeface="Inter"/>
                <a:cs typeface="Inter"/>
                <a:sym typeface="Inter"/>
              </a:rPr>
              <a:t>Database</a:t>
            </a:r>
            <a:endParaRPr sz="3200">
              <a:solidFill>
                <a:schemeClr val="dk1"/>
              </a:solidFill>
              <a:latin typeface="Inter"/>
              <a:ea typeface="Inter"/>
              <a:cs typeface="Inter"/>
              <a:sym typeface="Inter"/>
            </a:endParaRPr>
          </a:p>
          <a:p>
            <a:pPr indent="0" lvl="0" marL="0" marR="0" rtl="0" algn="l">
              <a:lnSpc>
                <a:spcPct val="90000"/>
              </a:lnSpc>
              <a:spcBef>
                <a:spcPts val="1000"/>
              </a:spcBef>
              <a:spcAft>
                <a:spcPts val="0"/>
              </a:spcAft>
              <a:buClr>
                <a:schemeClr val="dk1"/>
              </a:buClr>
              <a:buSzPts val="1980"/>
              <a:buFont typeface="Arial"/>
              <a:buNone/>
            </a:pPr>
            <a:r>
              <a:t/>
            </a:r>
            <a:endParaRPr sz="3200">
              <a:solidFill>
                <a:schemeClr val="dk1"/>
              </a:solidFill>
              <a:latin typeface="Inter"/>
              <a:ea typeface="Inter"/>
              <a:cs typeface="Inter"/>
              <a:sym typeface="Inter"/>
            </a:endParaRPr>
          </a:p>
        </p:txBody>
      </p:sp>
      <p:grpSp>
        <p:nvGrpSpPr>
          <p:cNvPr id="94" name="Google Shape;94;p5"/>
          <p:cNvGrpSpPr/>
          <p:nvPr/>
        </p:nvGrpSpPr>
        <p:grpSpPr>
          <a:xfrm>
            <a:off x="7030995" y="3289610"/>
            <a:ext cx="7131051" cy="4189420"/>
            <a:chOff x="3267075" y="1228725"/>
            <a:chExt cx="5600700" cy="3190875"/>
          </a:xfrm>
        </p:grpSpPr>
        <p:sp>
          <p:nvSpPr>
            <p:cNvPr id="95" name="Google Shape;95;p5"/>
            <p:cNvSpPr/>
            <p:nvPr/>
          </p:nvSpPr>
          <p:spPr>
            <a:xfrm>
              <a:off x="3267075" y="1228725"/>
              <a:ext cx="5600700" cy="319087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p:txBody>
        </p:sp>
        <p:pic>
          <p:nvPicPr>
            <p:cNvPr descr="C:\Users\Glen\Documents\McGraw-Hill\OLeary-CE2012\ART\ole16805_ch12\ole16805_1202.jpg" id="96" name="Google Shape;96;p5"/>
            <p:cNvPicPr preferRelativeResize="0"/>
            <p:nvPr/>
          </p:nvPicPr>
          <p:blipFill rotWithShape="1">
            <a:blip r:embed="rId4">
              <a:alphaModFix/>
            </a:blip>
            <a:srcRect b="0" l="0" r="0" t="0"/>
            <a:stretch/>
          </p:blipFill>
          <p:spPr>
            <a:xfrm>
              <a:off x="3371850" y="1351475"/>
              <a:ext cx="5376863" cy="2976049"/>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6"/>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6"/>
          <p:cNvSpPr/>
          <p:nvPr/>
        </p:nvSpPr>
        <p:spPr>
          <a:xfrm>
            <a:off x="4490799" y="750570"/>
            <a:ext cx="513314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Key Field</a:t>
            </a:r>
            <a:endParaRPr sz="4374">
              <a:solidFill>
                <a:schemeClr val="dk1"/>
              </a:solidFill>
              <a:latin typeface="Calibri"/>
              <a:ea typeface="Calibri"/>
              <a:cs typeface="Calibri"/>
              <a:sym typeface="Calibri"/>
            </a:endParaRPr>
          </a:p>
        </p:txBody>
      </p:sp>
      <p:pic>
        <p:nvPicPr>
          <p:cNvPr descr="preencoded.png" id="105" name="Google Shape;105;p6"/>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106" name="Google Shape;106;p6"/>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6"/>
          <p:cNvSpPr txBox="1"/>
          <p:nvPr/>
        </p:nvSpPr>
        <p:spPr>
          <a:xfrm>
            <a:off x="4540562" y="2028454"/>
            <a:ext cx="9208891"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Unique identifier also known as </a:t>
            </a:r>
            <a:r>
              <a:rPr b="1" lang="en-US" sz="3200">
                <a:solidFill>
                  <a:srgbClr val="C00000"/>
                </a:solidFill>
                <a:latin typeface="Inter"/>
                <a:ea typeface="Inter"/>
                <a:cs typeface="Inter"/>
                <a:sym typeface="Inter"/>
              </a:rPr>
              <a:t>primary key</a:t>
            </a:r>
            <a:endParaRPr b="1" sz="3200">
              <a:solidFill>
                <a:srgbClr val="C00000"/>
              </a:solidFill>
              <a:latin typeface="Inter"/>
              <a:ea typeface="Inter"/>
              <a:cs typeface="Inter"/>
              <a:sym typeface="Inter"/>
            </a:endParaRPr>
          </a:p>
          <a:p>
            <a:pPr indent="-342900" lvl="0" marL="342900" marR="0" rtl="0" algn="l">
              <a:lnSpc>
                <a:spcPct val="90000"/>
              </a:lnSpc>
              <a:spcBef>
                <a:spcPts val="1000"/>
              </a:spcBef>
              <a:spcAft>
                <a:spcPts val="0"/>
              </a:spcAft>
              <a:buClr>
                <a:srgbClr val="376092"/>
              </a:buClr>
              <a:buSzPts val="1980"/>
              <a:buFont typeface="Arial"/>
              <a:buChar char="▪"/>
            </a:pPr>
            <a:r>
              <a:rPr lang="en-US" sz="3200">
                <a:solidFill>
                  <a:schemeClr val="dk1"/>
                </a:solidFill>
                <a:latin typeface="Inter"/>
                <a:ea typeface="Inter"/>
                <a:cs typeface="Inter"/>
                <a:sym typeface="Inter"/>
              </a:rPr>
              <a:t>Common examples:</a:t>
            </a:r>
            <a:endParaRPr sz="3200">
              <a:solidFill>
                <a:schemeClr val="dk1"/>
              </a:solidFill>
              <a:latin typeface="Inter"/>
              <a:ea typeface="Inter"/>
              <a:cs typeface="Inter"/>
              <a:sym typeface="Inter"/>
            </a:endParaRPr>
          </a:p>
          <a:p>
            <a:pPr indent="-228600" lvl="1" marL="685800" marR="0" rtl="0" algn="l">
              <a:lnSpc>
                <a:spcPct val="90000"/>
              </a:lnSpc>
              <a:spcBef>
                <a:spcPts val="500"/>
              </a:spcBef>
              <a:spcAft>
                <a:spcPts val="0"/>
              </a:spcAft>
              <a:buClr>
                <a:srgbClr val="262626"/>
              </a:buClr>
              <a:buSzPts val="1600"/>
              <a:buFont typeface="Arial"/>
              <a:buChar char="•"/>
            </a:pPr>
            <a:r>
              <a:rPr b="0" i="0" lang="en-US" sz="2800" u="none" cap="none" strike="noStrike">
                <a:solidFill>
                  <a:schemeClr val="accent1"/>
                </a:solidFill>
                <a:latin typeface="Inter"/>
                <a:ea typeface="Inter"/>
                <a:cs typeface="Inter"/>
                <a:sym typeface="Inter"/>
              </a:rPr>
              <a:t>Social Security Numbers</a:t>
            </a:r>
            <a:endParaRPr b="0" i="0" sz="2800" u="none" cap="none" strike="noStrike">
              <a:solidFill>
                <a:schemeClr val="accent1"/>
              </a:solidFill>
              <a:latin typeface="Inter"/>
              <a:ea typeface="Inter"/>
              <a:cs typeface="Inter"/>
              <a:sym typeface="Inter"/>
            </a:endParaRPr>
          </a:p>
          <a:p>
            <a:pPr indent="-228600" lvl="1" marL="685800" marR="0" rtl="0" algn="l">
              <a:lnSpc>
                <a:spcPct val="90000"/>
              </a:lnSpc>
              <a:spcBef>
                <a:spcPts val="500"/>
              </a:spcBef>
              <a:spcAft>
                <a:spcPts val="0"/>
              </a:spcAft>
              <a:buClr>
                <a:srgbClr val="262626"/>
              </a:buClr>
              <a:buSzPts val="1600"/>
              <a:buFont typeface="Arial"/>
              <a:buChar char="•"/>
            </a:pPr>
            <a:r>
              <a:rPr b="0" i="0" lang="en-US" sz="2800" u="none" cap="none" strike="noStrike">
                <a:solidFill>
                  <a:schemeClr val="accent1"/>
                </a:solidFill>
                <a:latin typeface="Inter"/>
                <a:ea typeface="Inter"/>
                <a:cs typeface="Inter"/>
                <a:sym typeface="Inter"/>
              </a:rPr>
              <a:t>Student Identification Numbers</a:t>
            </a:r>
            <a:endParaRPr b="0" i="0" sz="2800" u="none" cap="none" strike="noStrike">
              <a:solidFill>
                <a:schemeClr val="accent1"/>
              </a:solidFill>
              <a:latin typeface="Inter"/>
              <a:ea typeface="Inter"/>
              <a:cs typeface="Inter"/>
              <a:sym typeface="Inter"/>
            </a:endParaRPr>
          </a:p>
          <a:p>
            <a:pPr indent="-228600" lvl="1" marL="685800" marR="0" rtl="0" algn="l">
              <a:lnSpc>
                <a:spcPct val="90000"/>
              </a:lnSpc>
              <a:spcBef>
                <a:spcPts val="500"/>
              </a:spcBef>
              <a:spcAft>
                <a:spcPts val="0"/>
              </a:spcAft>
              <a:buClr>
                <a:srgbClr val="262626"/>
              </a:buClr>
              <a:buSzPts val="1600"/>
              <a:buFont typeface="Arial"/>
              <a:buChar char="•"/>
            </a:pPr>
            <a:r>
              <a:rPr b="0" i="0" lang="en-US" sz="2800" u="none" cap="none" strike="noStrike">
                <a:solidFill>
                  <a:schemeClr val="accent1"/>
                </a:solidFill>
                <a:latin typeface="Inter"/>
                <a:ea typeface="Inter"/>
                <a:cs typeface="Inter"/>
                <a:sym typeface="Inter"/>
              </a:rPr>
              <a:t>Employee Identification Numbers</a:t>
            </a:r>
            <a:endParaRPr b="0" i="0" sz="2800" u="none" cap="none" strike="noStrike">
              <a:solidFill>
                <a:schemeClr val="accent1"/>
              </a:solidFill>
              <a:latin typeface="Inter"/>
              <a:ea typeface="Inter"/>
              <a:cs typeface="Inter"/>
              <a:sym typeface="Inter"/>
            </a:endParaRPr>
          </a:p>
          <a:p>
            <a:pPr indent="-228600" lvl="1" marL="685800" marR="0" rtl="0" algn="l">
              <a:lnSpc>
                <a:spcPct val="90000"/>
              </a:lnSpc>
              <a:spcBef>
                <a:spcPts val="500"/>
              </a:spcBef>
              <a:spcAft>
                <a:spcPts val="0"/>
              </a:spcAft>
              <a:buClr>
                <a:srgbClr val="262626"/>
              </a:buClr>
              <a:buSzPts val="1600"/>
              <a:buFont typeface="Arial"/>
              <a:buChar char="•"/>
            </a:pPr>
            <a:r>
              <a:rPr b="0" i="0" lang="en-US" sz="2800" u="none" cap="none" strike="noStrike">
                <a:solidFill>
                  <a:schemeClr val="accent1"/>
                </a:solidFill>
                <a:latin typeface="Inter"/>
                <a:ea typeface="Inter"/>
                <a:cs typeface="Inter"/>
                <a:sym typeface="Inter"/>
              </a:rPr>
              <a:t>Part Numbers</a:t>
            </a:r>
            <a:endParaRPr b="0" i="0" sz="2800" u="none" cap="none" strike="noStrike">
              <a:solidFill>
                <a:schemeClr val="accent1"/>
              </a:solidFill>
              <a:latin typeface="Inter"/>
              <a:ea typeface="Inter"/>
              <a:cs typeface="Inter"/>
              <a:sym typeface="Inter"/>
            </a:endParaRPr>
          </a:p>
          <a:p>
            <a:pPr indent="-228600" lvl="1" marL="685800" marR="0" rtl="0" algn="l">
              <a:lnSpc>
                <a:spcPct val="90000"/>
              </a:lnSpc>
              <a:spcBef>
                <a:spcPts val="500"/>
              </a:spcBef>
              <a:spcAft>
                <a:spcPts val="0"/>
              </a:spcAft>
              <a:buClr>
                <a:srgbClr val="262626"/>
              </a:buClr>
              <a:buSzPts val="1600"/>
              <a:buFont typeface="Arial"/>
              <a:buChar char="•"/>
            </a:pPr>
            <a:r>
              <a:rPr b="0" i="0" lang="en-US" sz="2800" u="none" cap="none" strike="noStrike">
                <a:solidFill>
                  <a:schemeClr val="accent1"/>
                </a:solidFill>
                <a:latin typeface="Inter"/>
                <a:ea typeface="Inter"/>
                <a:cs typeface="Inter"/>
                <a:sym typeface="Inter"/>
              </a:rPr>
              <a:t>Inventory Numbers</a:t>
            </a:r>
            <a:endParaRPr b="0" i="0" sz="2800" u="none" cap="none" strike="noStrike">
              <a:solidFill>
                <a:schemeClr val="accent1"/>
              </a:solidFill>
              <a:latin typeface="Inter"/>
              <a:ea typeface="Inter"/>
              <a:cs typeface="Inter"/>
              <a:sym typeface="Inter"/>
            </a:endParaRPr>
          </a:p>
          <a:p>
            <a:pPr indent="0" lvl="0" marL="0" marR="0" rtl="0" algn="l">
              <a:lnSpc>
                <a:spcPct val="90000"/>
              </a:lnSpc>
              <a:spcBef>
                <a:spcPts val="1000"/>
              </a:spcBef>
              <a:spcAft>
                <a:spcPts val="0"/>
              </a:spcAft>
              <a:buClr>
                <a:schemeClr val="dk1"/>
              </a:buClr>
              <a:buSzPts val="1980"/>
              <a:buFont typeface="Arial"/>
              <a:buNone/>
            </a:pPr>
            <a:r>
              <a:t/>
            </a:r>
            <a:endParaRPr sz="3200">
              <a:solidFill>
                <a:schemeClr val="dk1"/>
              </a:solidFill>
              <a:latin typeface="Inter"/>
              <a:ea typeface="Inter"/>
              <a:cs typeface="Inter"/>
              <a:sym typeface="Inter"/>
            </a:endParaRPr>
          </a:p>
        </p:txBody>
      </p:sp>
      <p:pic>
        <p:nvPicPr>
          <p:cNvPr descr="Angel face outline with solid fill" id="108" name="Google Shape;108;p6"/>
          <p:cNvPicPr preferRelativeResize="0"/>
          <p:nvPr/>
        </p:nvPicPr>
        <p:blipFill rotWithShape="1">
          <a:blip r:embed="rId4">
            <a:alphaModFix/>
          </a:blip>
          <a:srcRect b="0" l="0" r="0" t="0"/>
          <a:stretch/>
        </p:blipFill>
        <p:spPr>
          <a:xfrm flipH="1">
            <a:off x="4427032" y="2036739"/>
            <a:ext cx="491591" cy="491591"/>
          </a:xfrm>
          <a:prstGeom prst="rect">
            <a:avLst/>
          </a:prstGeom>
          <a:noFill/>
          <a:ln>
            <a:noFill/>
          </a:ln>
        </p:spPr>
      </p:pic>
      <p:pic>
        <p:nvPicPr>
          <p:cNvPr descr="Angel face outline with solid fill" id="109" name="Google Shape;109;p6"/>
          <p:cNvPicPr preferRelativeResize="0"/>
          <p:nvPr/>
        </p:nvPicPr>
        <p:blipFill rotWithShape="1">
          <a:blip r:embed="rId4">
            <a:alphaModFix/>
          </a:blip>
          <a:srcRect b="0" l="0" r="0" t="0"/>
          <a:stretch/>
        </p:blipFill>
        <p:spPr>
          <a:xfrm flipH="1">
            <a:off x="4434469" y="2612881"/>
            <a:ext cx="491591" cy="4915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7"/>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7"/>
          <p:cNvSpPr/>
          <p:nvPr/>
        </p:nvSpPr>
        <p:spPr>
          <a:xfrm>
            <a:off x="4490799" y="750570"/>
            <a:ext cx="513314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Batch Processing</a:t>
            </a:r>
            <a:endParaRPr sz="4374">
              <a:solidFill>
                <a:schemeClr val="dk1"/>
              </a:solidFill>
              <a:latin typeface="Calibri"/>
              <a:ea typeface="Calibri"/>
              <a:cs typeface="Calibri"/>
              <a:sym typeface="Calibri"/>
            </a:endParaRPr>
          </a:p>
        </p:txBody>
      </p:sp>
      <p:pic>
        <p:nvPicPr>
          <p:cNvPr descr="preencoded.png" id="118" name="Google Shape;118;p7"/>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119" name="Google Shape;119;p7"/>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7"/>
          <p:cNvSpPr txBox="1"/>
          <p:nvPr/>
        </p:nvSpPr>
        <p:spPr>
          <a:xfrm>
            <a:off x="4540562" y="1972698"/>
            <a:ext cx="9208891"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Twentieth Century"/>
                <a:ea typeface="Twentieth Century"/>
                <a:cs typeface="Twentieth Century"/>
                <a:sym typeface="Twentieth Century"/>
              </a:rPr>
              <a:t>Batch processing:</a:t>
            </a:r>
            <a:endParaRPr/>
          </a:p>
          <a:p>
            <a:pPr indent="-342899" lvl="1" marL="742950" marR="0" rtl="0" algn="l">
              <a:lnSpc>
                <a:spcPct val="90000"/>
              </a:lnSpc>
              <a:spcBef>
                <a:spcPts val="0"/>
              </a:spcBef>
              <a:spcAft>
                <a:spcPts val="0"/>
              </a:spcAft>
              <a:buClr>
                <a:srgbClr val="376092"/>
              </a:buClr>
              <a:buSzPts val="1980"/>
              <a:buFont typeface="Arial"/>
              <a:buChar char="▪"/>
            </a:pPr>
            <a:r>
              <a:rPr b="0" i="0" lang="en-US" sz="2800" u="none" cap="none" strike="noStrike">
                <a:solidFill>
                  <a:schemeClr val="dk1"/>
                </a:solidFill>
                <a:latin typeface="Twentieth Century"/>
                <a:ea typeface="Twentieth Century"/>
                <a:cs typeface="Twentieth Century"/>
                <a:sym typeface="Twentieth Century"/>
              </a:rPr>
              <a:t>Data is </a:t>
            </a:r>
            <a:r>
              <a:rPr b="0" i="0" lang="en-US" sz="2800" u="none" cap="none" strike="noStrike">
                <a:solidFill>
                  <a:srgbClr val="C00000"/>
                </a:solidFill>
                <a:latin typeface="Twentieth Century"/>
                <a:ea typeface="Twentieth Century"/>
                <a:cs typeface="Twentieth Century"/>
                <a:sym typeface="Twentieth Century"/>
              </a:rPr>
              <a:t>collected over a period of time </a:t>
            </a:r>
            <a:r>
              <a:rPr b="0" i="0" lang="en-US" sz="2800" u="none" cap="none" strike="noStrike">
                <a:solidFill>
                  <a:schemeClr val="dk1"/>
                </a:solidFill>
                <a:latin typeface="Twentieth Century"/>
                <a:ea typeface="Twentieth Century"/>
                <a:cs typeface="Twentieth Century"/>
                <a:sym typeface="Twentieth Century"/>
              </a:rPr>
              <a:t>and the processing happens </a:t>
            </a:r>
            <a:r>
              <a:rPr b="0" i="0" lang="en-US" sz="2800" u="none" cap="none" strike="noStrike">
                <a:solidFill>
                  <a:srgbClr val="C00000"/>
                </a:solidFill>
                <a:latin typeface="Twentieth Century"/>
                <a:ea typeface="Twentieth Century"/>
                <a:cs typeface="Twentieth Century"/>
                <a:sym typeface="Twentieth Century"/>
              </a:rPr>
              <a:t>later all at one time</a:t>
            </a:r>
            <a:endParaRPr/>
          </a:p>
        </p:txBody>
      </p:sp>
      <p:pic>
        <p:nvPicPr>
          <p:cNvPr descr="C:\Users\Glen\Documents\McGraw-Hill\OLeary-CE2012\ART\ole16805_ch12\ole16805_1203b.jpg" id="121" name="Google Shape;121;p7"/>
          <p:cNvPicPr preferRelativeResize="0"/>
          <p:nvPr/>
        </p:nvPicPr>
        <p:blipFill rotWithShape="1">
          <a:blip r:embed="rId4">
            <a:alphaModFix/>
          </a:blip>
          <a:srcRect b="0" l="0" r="0" t="0"/>
          <a:stretch/>
        </p:blipFill>
        <p:spPr>
          <a:xfrm>
            <a:off x="4673477" y="3335652"/>
            <a:ext cx="9310152" cy="4525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8"/>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8"/>
          <p:cNvSpPr/>
          <p:nvPr/>
        </p:nvSpPr>
        <p:spPr>
          <a:xfrm>
            <a:off x="4490800" y="750575"/>
            <a:ext cx="87351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Real-time Processing</a:t>
            </a:r>
            <a:endParaRPr sz="4374">
              <a:solidFill>
                <a:schemeClr val="dk1"/>
              </a:solidFill>
              <a:latin typeface="Calibri"/>
              <a:ea typeface="Calibri"/>
              <a:cs typeface="Calibri"/>
              <a:sym typeface="Calibri"/>
            </a:endParaRPr>
          </a:p>
        </p:txBody>
      </p:sp>
      <p:pic>
        <p:nvPicPr>
          <p:cNvPr descr="preencoded.png" id="130" name="Google Shape;130;p8"/>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131" name="Google Shape;131;p8"/>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8"/>
          <p:cNvSpPr txBox="1"/>
          <p:nvPr/>
        </p:nvSpPr>
        <p:spPr>
          <a:xfrm>
            <a:off x="4540562" y="1972698"/>
            <a:ext cx="9208891"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Twentieth Century"/>
                <a:ea typeface="Twentieth Century"/>
                <a:cs typeface="Twentieth Century"/>
                <a:sym typeface="Twentieth Century"/>
              </a:rPr>
              <a:t>Real-time processing:</a:t>
            </a:r>
            <a:endParaRPr/>
          </a:p>
          <a:p>
            <a:pPr indent="-342899" lvl="1" marL="742950" marR="0" rtl="0" algn="l">
              <a:lnSpc>
                <a:spcPct val="90000"/>
              </a:lnSpc>
              <a:spcBef>
                <a:spcPts val="0"/>
              </a:spcBef>
              <a:spcAft>
                <a:spcPts val="0"/>
              </a:spcAft>
              <a:buClr>
                <a:srgbClr val="376092"/>
              </a:buClr>
              <a:buSzPts val="1980"/>
              <a:buFont typeface="Arial"/>
              <a:buChar char="▪"/>
            </a:pPr>
            <a:r>
              <a:rPr b="0" i="0" lang="en-US" sz="2800" u="none" cap="none" strike="noStrike">
                <a:solidFill>
                  <a:schemeClr val="dk1"/>
                </a:solidFill>
                <a:latin typeface="Twentieth Century"/>
                <a:ea typeface="Twentieth Century"/>
                <a:cs typeface="Twentieth Century"/>
                <a:sym typeface="Twentieth Century"/>
              </a:rPr>
              <a:t>Also known as </a:t>
            </a:r>
            <a:r>
              <a:rPr b="0" i="0" lang="en-US" sz="2800" u="none" cap="none" strike="noStrike">
                <a:solidFill>
                  <a:srgbClr val="C00000"/>
                </a:solidFill>
                <a:latin typeface="Twentieth Century"/>
                <a:ea typeface="Twentieth Century"/>
                <a:cs typeface="Twentieth Century"/>
                <a:sym typeface="Twentieth Century"/>
              </a:rPr>
              <a:t>online processing </a:t>
            </a:r>
            <a:r>
              <a:rPr b="0" i="0" lang="en-US" sz="2800" u="none" cap="none" strike="noStrike">
                <a:solidFill>
                  <a:schemeClr val="dk1"/>
                </a:solidFill>
                <a:latin typeface="Twentieth Century"/>
                <a:ea typeface="Twentieth Century"/>
                <a:cs typeface="Twentieth Century"/>
                <a:sym typeface="Twentieth Century"/>
              </a:rPr>
              <a:t>because it happens immediately during the transaction</a:t>
            </a:r>
            <a:endParaRPr b="0" i="0" sz="2800" u="none" cap="none" strike="noStrike">
              <a:solidFill>
                <a:srgbClr val="C00000"/>
              </a:solidFill>
              <a:latin typeface="Twentieth Century"/>
              <a:ea typeface="Twentieth Century"/>
              <a:cs typeface="Twentieth Century"/>
              <a:sym typeface="Twentieth Century"/>
            </a:endParaRPr>
          </a:p>
        </p:txBody>
      </p:sp>
      <p:pic>
        <p:nvPicPr>
          <p:cNvPr id="133" name="Google Shape;133;p8"/>
          <p:cNvPicPr preferRelativeResize="0"/>
          <p:nvPr/>
        </p:nvPicPr>
        <p:blipFill rotWithShape="1">
          <a:blip r:embed="rId4">
            <a:alphaModFix/>
          </a:blip>
          <a:srcRect b="0" l="0" r="0" t="0"/>
          <a:stretch/>
        </p:blipFill>
        <p:spPr>
          <a:xfrm>
            <a:off x="4728355" y="3417641"/>
            <a:ext cx="8831289" cy="44234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p:nvPr/>
        </p:nvSpPr>
        <p:spPr>
          <a:xfrm>
            <a:off x="0" y="0"/>
            <a:ext cx="14630400" cy="8229600"/>
          </a:xfrm>
          <a:prstGeom prst="rect">
            <a:avLst/>
          </a:prstGeom>
          <a:solidFill>
            <a:srgbClr val="F6F4F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9"/>
          <p:cNvSpPr/>
          <p:nvPr/>
        </p:nvSpPr>
        <p:spPr>
          <a:xfrm>
            <a:off x="0" y="0"/>
            <a:ext cx="14630400" cy="8229600"/>
          </a:xfrm>
          <a:prstGeom prst="rect">
            <a:avLst/>
          </a:prstGeom>
          <a:solidFill>
            <a:srgbClr val="FFFFFF"/>
          </a:solidFill>
          <a:ln cap="flat" cmpd="sng" w="13800">
            <a:solidFill>
              <a:srgbClr val="E5E0D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9"/>
          <p:cNvSpPr/>
          <p:nvPr/>
        </p:nvSpPr>
        <p:spPr>
          <a:xfrm>
            <a:off x="4490799" y="750570"/>
            <a:ext cx="5133142"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4374"/>
              <a:buFont typeface="Inter"/>
              <a:buNone/>
            </a:pPr>
            <a:r>
              <a:rPr b="1" lang="en-US" sz="4374">
                <a:solidFill>
                  <a:schemeClr val="dk1"/>
                </a:solidFill>
                <a:latin typeface="Inter"/>
                <a:ea typeface="Inter"/>
                <a:cs typeface="Inter"/>
                <a:sym typeface="Inter"/>
              </a:rPr>
              <a:t>Databases</a:t>
            </a:r>
            <a:endParaRPr sz="4374">
              <a:solidFill>
                <a:schemeClr val="dk1"/>
              </a:solidFill>
              <a:latin typeface="Calibri"/>
              <a:ea typeface="Calibri"/>
              <a:cs typeface="Calibri"/>
              <a:sym typeface="Calibri"/>
            </a:endParaRPr>
          </a:p>
        </p:txBody>
      </p:sp>
      <p:pic>
        <p:nvPicPr>
          <p:cNvPr descr="preencoded.png" id="142" name="Google Shape;142;p9"/>
          <p:cNvPicPr preferRelativeResize="0"/>
          <p:nvPr/>
        </p:nvPicPr>
        <p:blipFill rotWithShape="1">
          <a:blip r:embed="rId3">
            <a:alphaModFix/>
          </a:blip>
          <a:srcRect b="0" l="0" r="0" t="0"/>
          <a:stretch/>
        </p:blipFill>
        <p:spPr>
          <a:xfrm>
            <a:off x="0" y="0"/>
            <a:ext cx="3657600" cy="8229600"/>
          </a:xfrm>
          <a:prstGeom prst="rect">
            <a:avLst/>
          </a:prstGeom>
          <a:noFill/>
          <a:ln>
            <a:noFill/>
          </a:ln>
        </p:spPr>
      </p:pic>
      <p:sp>
        <p:nvSpPr>
          <p:cNvPr id="143" name="Google Shape;143;p9"/>
          <p:cNvSpPr txBox="1"/>
          <p:nvPr/>
        </p:nvSpPr>
        <p:spPr>
          <a:xfrm>
            <a:off x="5765180" y="2587083"/>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9"/>
          <p:cNvSpPr txBox="1"/>
          <p:nvPr/>
        </p:nvSpPr>
        <p:spPr>
          <a:xfrm>
            <a:off x="4540562" y="1972698"/>
            <a:ext cx="9208891"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Collection of integrated data</a:t>
            </a:r>
            <a:endParaRPr/>
          </a:p>
          <a:p>
            <a:pPr indent="-342899" lvl="1" marL="742950" marR="0" rtl="0" algn="l">
              <a:lnSpc>
                <a:spcPct val="90000"/>
              </a:lnSpc>
              <a:spcBef>
                <a:spcPts val="0"/>
              </a:spcBef>
              <a:spcAft>
                <a:spcPts val="0"/>
              </a:spcAft>
              <a:buClr>
                <a:srgbClr val="376092"/>
              </a:buClr>
              <a:buSzPts val="1980"/>
              <a:buFont typeface="Arial"/>
              <a:buChar char="▪"/>
            </a:pPr>
            <a:r>
              <a:rPr b="0" i="0" lang="en-US" sz="2800" u="none" cap="none" strike="noStrike">
                <a:solidFill>
                  <a:schemeClr val="dk1"/>
                </a:solidFill>
                <a:latin typeface="Inter"/>
                <a:ea typeface="Inter"/>
                <a:cs typeface="Inter"/>
                <a:sym typeface="Inter"/>
              </a:rPr>
              <a:t>Logically related files and records </a:t>
            </a:r>
            <a:endParaRPr/>
          </a:p>
          <a:p>
            <a:pPr indent="-342900" lvl="0" marL="342900" marR="0" rtl="0" algn="l">
              <a:lnSpc>
                <a:spcPct val="90000"/>
              </a:lnSpc>
              <a:spcBef>
                <a:spcPts val="0"/>
              </a:spcBef>
              <a:spcAft>
                <a:spcPts val="0"/>
              </a:spcAft>
              <a:buClr>
                <a:srgbClr val="376092"/>
              </a:buClr>
              <a:buSzPts val="1980"/>
              <a:buFont typeface="Arial"/>
              <a:buChar char="▪"/>
            </a:pPr>
            <a:r>
              <a:rPr lang="en-US" sz="3200">
                <a:solidFill>
                  <a:schemeClr val="dk1"/>
                </a:solidFill>
                <a:latin typeface="Inter"/>
                <a:ea typeface="Inter"/>
                <a:cs typeface="Inter"/>
                <a:sym typeface="Inter"/>
              </a:rPr>
              <a:t>Databases address </a:t>
            </a:r>
            <a:r>
              <a:rPr lang="en-US" sz="3200">
                <a:solidFill>
                  <a:srgbClr val="C00000"/>
                </a:solidFill>
                <a:latin typeface="Inter"/>
                <a:ea typeface="Inter"/>
                <a:cs typeface="Inter"/>
                <a:sym typeface="Inter"/>
              </a:rPr>
              <a:t>data redundancy and data integrity</a:t>
            </a:r>
            <a:endParaRPr/>
          </a:p>
          <a:p>
            <a:pPr indent="-217170" lvl="0" marL="342900" marR="0" rtl="0" algn="l">
              <a:lnSpc>
                <a:spcPct val="90000"/>
              </a:lnSpc>
              <a:spcBef>
                <a:spcPts val="0"/>
              </a:spcBef>
              <a:spcAft>
                <a:spcPts val="0"/>
              </a:spcAft>
              <a:buClr>
                <a:srgbClr val="376092"/>
              </a:buClr>
              <a:buSzPts val="1980"/>
              <a:buFont typeface="Arial"/>
              <a:buNone/>
            </a:pPr>
            <a:r>
              <a:t/>
            </a:r>
            <a:endParaRPr sz="3200">
              <a:solidFill>
                <a:schemeClr val="dk1"/>
              </a:solidFill>
              <a:latin typeface="Inter"/>
              <a:ea typeface="Inter"/>
              <a:cs typeface="Inter"/>
              <a:sym typeface="Inter"/>
            </a:endParaRPr>
          </a:p>
          <a:p>
            <a:pPr indent="-217170" lvl="0" marL="342900" marR="0" rtl="0" algn="l">
              <a:lnSpc>
                <a:spcPct val="90000"/>
              </a:lnSpc>
              <a:spcBef>
                <a:spcPts val="0"/>
              </a:spcBef>
              <a:spcAft>
                <a:spcPts val="0"/>
              </a:spcAft>
              <a:buClr>
                <a:srgbClr val="376092"/>
              </a:buClr>
              <a:buSzPts val="1980"/>
              <a:buFont typeface="Arial"/>
              <a:buNone/>
            </a:pPr>
            <a:r>
              <a:t/>
            </a:r>
            <a:endParaRPr sz="3200">
              <a:solidFill>
                <a:schemeClr val="dk1"/>
              </a:solidFill>
              <a:latin typeface="Inter"/>
              <a:ea typeface="Inter"/>
              <a:cs typeface="Inter"/>
              <a:sym typeface="Inter"/>
            </a:endParaRPr>
          </a:p>
          <a:p>
            <a:pPr indent="-217170" lvl="0" marL="342900" marR="0" rtl="0" algn="l">
              <a:lnSpc>
                <a:spcPct val="90000"/>
              </a:lnSpc>
              <a:spcBef>
                <a:spcPts val="0"/>
              </a:spcBef>
              <a:spcAft>
                <a:spcPts val="0"/>
              </a:spcAft>
              <a:buClr>
                <a:srgbClr val="376092"/>
              </a:buClr>
              <a:buSzPts val="1980"/>
              <a:buFont typeface="Arial"/>
              <a:buNone/>
            </a:pPr>
            <a:r>
              <a:t/>
            </a:r>
            <a:endParaRPr sz="3200">
              <a:solidFill>
                <a:schemeClr val="dk1"/>
              </a:solidFill>
              <a:latin typeface="Inter"/>
              <a:ea typeface="Inter"/>
              <a:cs typeface="Inter"/>
              <a:sym typeface="Inter"/>
            </a:endParaRPr>
          </a:p>
        </p:txBody>
      </p:sp>
      <p:pic>
        <p:nvPicPr>
          <p:cNvPr id="145" name="Google Shape;145;p9"/>
          <p:cNvPicPr preferRelativeResize="0"/>
          <p:nvPr/>
        </p:nvPicPr>
        <p:blipFill rotWithShape="1">
          <a:blip r:embed="rId4">
            <a:alphaModFix/>
          </a:blip>
          <a:srcRect b="0" l="0" r="0" t="0"/>
          <a:stretch/>
        </p:blipFill>
        <p:spPr>
          <a:xfrm>
            <a:off x="5018052" y="3914078"/>
            <a:ext cx="7835738" cy="39178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2023-10-30T05:52:16Z</dcterms:created>
  <dc:creator>PptxGenJS</dc:creator>
</cp:coreProperties>
</file>