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46" autoAdjust="0"/>
  </p:normalViewPr>
  <p:slideViewPr>
    <p:cSldViewPr snapToGrid="0">
      <p:cViewPr>
        <p:scale>
          <a:sx n="97" d="100"/>
          <a:sy n="97" d="100"/>
        </p:scale>
        <p:origin x="2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82204-54AF-471E-B444-06B32FF4AC0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3BDB3-B96D-475C-BC49-8B0170D64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8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good afternoon. my project is a reproduction of the paper </a:t>
            </a:r>
            <a:r>
              <a:rPr lang="en-US" i="1" dirty="0"/>
              <a:t>“T0: Multitask Prompted Training Enables Zero-Shot Task Generalization.”</a:t>
            </a:r>
            <a:br>
              <a:rPr lang="en-US" dirty="0"/>
            </a:br>
            <a:r>
              <a:rPr lang="en-US" dirty="0"/>
              <a:t>Before diving into my work, I’d like to give a quick recap of what this paper is 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3BDB3-B96D-475C-BC49-8B0170D647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5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First the research question.</a:t>
            </a:r>
          </a:p>
          <a:p>
            <a:pPr>
              <a:buNone/>
            </a:pPr>
            <a:r>
              <a:rPr lang="en-US" dirty="0"/>
              <a:t>The research question the authors want to explore is:</a:t>
            </a:r>
            <a:br>
              <a:rPr lang="en-US" dirty="0"/>
            </a:br>
            <a:r>
              <a:rPr lang="en-US" b="1" dirty="0"/>
              <a:t>“Can zero-shot generalization be directly induced by explicit multitask learning instead of implicit multitask learning?”</a:t>
            </a:r>
            <a:endParaRPr lang="en-US" dirty="0"/>
          </a:p>
          <a:p>
            <a:pPr>
              <a:buNone/>
            </a:pPr>
            <a:r>
              <a:rPr lang="en-US" dirty="0"/>
              <a:t>As you know, the success of large language models has been largely attributed to </a:t>
            </a:r>
            <a:r>
              <a:rPr lang="en-US" b="1" dirty="0"/>
              <a:t>implicit multitask learning</a:t>
            </a:r>
            <a:r>
              <a:rPr lang="en-US" dirty="0"/>
              <a:t>, right? So here, the authors want to find out whether </a:t>
            </a:r>
            <a:r>
              <a:rPr lang="en-US" b="1" dirty="0"/>
              <a:t>explicit multitask learning</a:t>
            </a:r>
            <a:r>
              <a:rPr lang="en-US" dirty="0"/>
              <a:t> can achieve the same kind of generalization.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To test this, they fine-tuned a </a:t>
            </a:r>
            <a:r>
              <a:rPr lang="en-US" b="1" dirty="0"/>
              <a:t>T5 model</a:t>
            </a:r>
            <a:r>
              <a:rPr lang="en-US" dirty="0"/>
              <a:t> on a mixture of tasks and then evaluated its zero-shot performance on tasks it hadn’t seen during training.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3BDB3-B96D-475C-BC49-8B0170D647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77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This is the conceptual diagram from the paper.</a:t>
            </a:r>
          </a:p>
          <a:p>
            <a:pPr>
              <a:buNone/>
            </a:pPr>
            <a:r>
              <a:rPr lang="en-US" dirty="0"/>
              <a:t>Left side is the model authors use. They started with a LM adapted T5 model, and fine-tuned it using a </a:t>
            </a:r>
            <a:r>
              <a:rPr lang="en-US" b="1" dirty="0"/>
              <a:t>multitask mixture</a:t>
            </a:r>
            <a:r>
              <a:rPr lang="en-US" dirty="0"/>
              <a:t> combined with </a:t>
            </a:r>
            <a:r>
              <a:rPr lang="en-US" b="1" dirty="0"/>
              <a:t>multiple prompts</a:t>
            </a:r>
            <a:r>
              <a:rPr lang="en-US" dirty="0"/>
              <a:t>—to encourage diverse understanding.</a:t>
            </a:r>
          </a:p>
          <a:p>
            <a:pPr>
              <a:buNone/>
            </a:pPr>
            <a:r>
              <a:rPr lang="en-US" dirty="0"/>
              <a:t>On the right, you can see the resulting models: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T0</a:t>
            </a:r>
            <a:r>
              <a:rPr lang="en-US" dirty="0"/>
              <a:t>, </a:t>
            </a:r>
            <a:r>
              <a:rPr lang="en-US" b="1" dirty="0"/>
              <a:t>T0+</a:t>
            </a:r>
            <a:r>
              <a:rPr lang="en-US" dirty="0"/>
              <a:t>, and </a:t>
            </a:r>
            <a:r>
              <a:rPr lang="en-US" b="1" dirty="0"/>
              <a:t>T0++</a:t>
            </a:r>
            <a:r>
              <a:rPr lang="en-US" dirty="0"/>
              <a:t> are all 11-billion parameter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T0_3B</a:t>
            </a:r>
            <a:r>
              <a:rPr lang="en-US" dirty="0"/>
              <a:t> is a smaller distilled version with </a:t>
            </a:r>
            <a:r>
              <a:rPr lang="en-US" b="1" dirty="0"/>
              <a:t>3 billion parameters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3BDB3-B96D-475C-BC49-8B0170D647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73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A large set of supervised datasets are converted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such that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 each sample is with multiple prompts with diverse wording.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These prompted datasets allow for benchmarking the ability of a model to perform completely held-out tasks.</a:t>
            </a:r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endParaRPr lang="en-US" dirty="0"/>
          </a:p>
          <a:p>
            <a:r>
              <a:rPr lang="en-US" dirty="0"/>
              <a:t>To standardize inputs, they developed a system of prompt templates and also encouraged community contributions to diversify prompt styles.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3BDB3-B96D-475C-BC49-8B0170D647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7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Training Data: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used 12 NLP tasks encompassing 62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Excludes non-English and specialized domain datasets.</a:t>
            </a:r>
          </a:p>
          <a:p>
            <a:pPr>
              <a:buNone/>
            </a:pPr>
            <a:r>
              <a:rPr lang="en-US" b="1" dirty="0"/>
              <a:t>Evaluation Strategy: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Held out entire tasks like NLI, coreference resolution, sentence completion, and word sense disambiguation to test zero-shot generalization.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3BDB3-B96D-475C-BC49-8B0170D647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One of the main challenges I ran into was the environment setup.</a:t>
            </a:r>
            <a:br>
              <a:rPr lang="en-US" dirty="0"/>
            </a:br>
            <a:r>
              <a:rPr lang="en-US" dirty="0"/>
              <a:t>The original paper was developed in Python 3.7, but if you're using Python 3.11 — which is what </a:t>
            </a:r>
            <a:r>
              <a:rPr lang="en-US" dirty="0" err="1"/>
              <a:t>Colab</a:t>
            </a:r>
            <a:r>
              <a:rPr lang="en-US" dirty="0"/>
              <a:t> uses now — you’ll run into compatibility issues. On top of that, Python 3.7 isn’t fully compatible with the latest versions of </a:t>
            </a:r>
            <a:r>
              <a:rPr lang="en-US" dirty="0" err="1"/>
              <a:t>PyTorch</a:t>
            </a:r>
            <a:r>
              <a:rPr lang="en-US" dirty="0"/>
              <a:t> and CUDA. So for my local setup, I went with </a:t>
            </a:r>
            <a:r>
              <a:rPr lang="en-US" b="1" dirty="0"/>
              <a:t>Python 3.9</a:t>
            </a:r>
            <a:r>
              <a:rPr lang="en-US" dirty="0"/>
              <a:t> to balance compatibility.</a:t>
            </a:r>
          </a:p>
          <a:p>
            <a:pPr>
              <a:buNone/>
            </a:pPr>
            <a:r>
              <a:rPr lang="en-US" dirty="0"/>
              <a:t>What’s even more confusing is that some </a:t>
            </a:r>
            <a:r>
              <a:rPr lang="en-US" dirty="0" err="1"/>
              <a:t>Colab</a:t>
            </a:r>
            <a:r>
              <a:rPr lang="en-US" dirty="0"/>
              <a:t> runtimes, like those with L4 GPUs, can install the </a:t>
            </a:r>
            <a:r>
              <a:rPr lang="en-US" dirty="0" err="1"/>
              <a:t>promptsource</a:t>
            </a:r>
            <a:r>
              <a:rPr lang="en-US" dirty="0"/>
              <a:t> package successfully... but sometimes they just don’t. It’s pretty inconsistent.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So for the first part of my project, I decided to reproduce the inference and evaluation portion of the paper on my local computer.</a:t>
            </a:r>
            <a:br>
              <a:rPr lang="en-US" dirty="0"/>
            </a:br>
            <a:r>
              <a:rPr lang="en-US" dirty="0"/>
              <a:t>My GPU is an RTX 4050, so I used the T0_3B model, which is a distilled version created by the authors.</a:t>
            </a:r>
            <a:br>
              <a:rPr lang="en-US" dirty="0"/>
            </a:br>
            <a:r>
              <a:rPr lang="en-US" dirty="0"/>
              <a:t>The full T0 model is too large — it can’t even run on my machine.</a:t>
            </a:r>
          </a:p>
          <a:p>
            <a:pPr>
              <a:buNone/>
            </a:pPr>
            <a:r>
              <a:rPr lang="en-US" dirty="0"/>
              <a:t>[Run the inference part in virtual environment] [Show the result of evaluation]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Even with the smaller model, the evaluation took around 3 hours in total,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buNone/>
            </a:pPr>
            <a:r>
              <a:rPr lang="en-US" dirty="0"/>
              <a:t>For the second part — finetune with </a:t>
            </a:r>
            <a:r>
              <a:rPr lang="en-US" dirty="0" err="1"/>
              <a:t>promt</a:t>
            </a:r>
            <a:r>
              <a:rPr lang="en-US" dirty="0"/>
              <a:t> templates— it’s not really feasible to train a model as large as T0, which has 11 billion parameters.</a:t>
            </a:r>
            <a:br>
              <a:rPr lang="en-US" dirty="0"/>
            </a:br>
            <a:r>
              <a:rPr lang="en-US" dirty="0"/>
              <a:t>So I switched to T5-small, which only has about 60 million parameters. It’s much more manageable.</a:t>
            </a:r>
          </a:p>
          <a:p>
            <a:r>
              <a:rPr lang="en-US" dirty="0"/>
              <a:t>Even then, training it on Google </a:t>
            </a:r>
            <a:r>
              <a:rPr lang="en-US" dirty="0" err="1"/>
              <a:t>Colab</a:t>
            </a:r>
            <a:r>
              <a:rPr lang="en-US" dirty="0"/>
              <a:t> with an L4 GPU took nearly 4 hours to complete.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3BDB3-B96D-475C-BC49-8B0170D647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9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D5A6-0BC0-2970-F012-21754E162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507AF-6C90-7C46-5D7F-24BDD31D3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81F74-1588-81B6-F5C3-C9F0FE1E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D8B9-5F85-4B69-B20C-0624148B84B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4D86F-DCBC-1FF1-71AD-8622BB96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7249-3575-D588-E8FF-D6266EF5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5DA0-ABEC-467D-B814-D6BC8639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9D3F-2B40-853E-8328-B08D62FD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618F9-ECE6-20A8-F7E4-8EDD80206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3B1FA-913A-9D95-7FA1-C3CD54B2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D8B9-5F85-4B69-B20C-0624148B84B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0325D-9C08-1902-A99F-E3CC6741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62931-FFC4-7183-36E9-43A04E94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5DA0-ABEC-467D-B814-D6BC8639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96C5A-561F-2E93-74E5-F5CC70CC3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6275E-B67D-B0A9-22AC-26F55B13A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78128-70AB-6DEA-6A70-AB8B6B38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D8B9-5F85-4B69-B20C-0624148B84B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628A7-4517-8213-F95B-F4194B4F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B3E9-F28C-8E6D-E85F-7E491D85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5DA0-ABEC-467D-B814-D6BC8639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9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D56A-F217-4DEA-30FB-0BA8A20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A38A-8ED4-64A8-0803-479B12376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41301-582F-D4CE-9FD1-E3AE9685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D8B9-5F85-4B69-B20C-0624148B84B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D143-4015-08B3-14C1-109DF16F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2E5CE-88A7-7F37-723A-6675F246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5DA0-ABEC-467D-B814-D6BC8639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E1BE-F27C-44E7-CDA2-46EA07E1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9A2AD-0120-5024-4CF1-5EF36EBB4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04292-0057-4E50-A1D9-7706706F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D8B9-5F85-4B69-B20C-0624148B84B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04676-7534-2B16-720F-D8D96DB6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3519B-A530-B416-D466-82F53847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5DA0-ABEC-467D-B814-D6BC8639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3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327F-C250-A5B1-ABAC-40EB81C2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478BC-C89A-097A-2696-F35022094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5CA4D-2ED2-20F1-58A6-2A6C7DEBD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B45D2-6D5A-D8C4-C138-EC2B5AD9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D8B9-5F85-4B69-B20C-0624148B84B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2818A-4203-EA9E-82FF-74B740AF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DED3A-AD87-B0DD-F9A7-CCC2380D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5DA0-ABEC-467D-B814-D6BC8639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01A1-6ADD-B3F4-E410-2BDA75BF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05BD6-B8B8-1151-4AFE-0199DA0CA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90B18-F001-6DA0-6D66-FF54A030E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E5EFD-61EB-372C-058B-2CB8B29E8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BFD22-C953-699B-A0EB-252CE0166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4D122-9C27-2452-44AC-7816C1BC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D8B9-5F85-4B69-B20C-0624148B84B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87AA5-BCC6-E0F7-AB63-08770D89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8EE56-F638-A5AE-48F0-C07DDD48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5DA0-ABEC-467D-B814-D6BC8639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1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A8AE-1202-8210-6219-A353091F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6E060-A8B3-BBDD-8EED-CF3EC461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D8B9-5F85-4B69-B20C-0624148B84B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356C7-1724-E733-4AF3-66623D54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1A81E-F224-406D-1338-5FB7BE3A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5DA0-ABEC-467D-B814-D6BC8639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7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944C0-AD5E-B2DE-E92B-3110F53A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D8B9-5F85-4B69-B20C-0624148B84B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C09E2-87D2-3AB5-C218-7BFCCEF0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CF45B-6FA1-E1D4-A0C3-BB0222FE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5DA0-ABEC-467D-B814-D6BC8639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B470-7A38-5EA5-7305-17442194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6143C-93ED-0B8E-6EFD-5C1AEB591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837A2-7E54-88D6-9D00-500785845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56402-6EC6-2571-8543-69225581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D8B9-5F85-4B69-B20C-0624148B84B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FEFCD-1ACF-D038-F2D8-1A014057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07F8-0B4A-6813-12CD-5AAD5210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5DA0-ABEC-467D-B814-D6BC8639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93A3-4760-FC16-61FB-B689EB01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0AE65-4986-B154-5B63-A095BF66E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58AE3-F33B-50F4-5925-FB6EF8166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A8840-FF65-E7D5-5273-1A0983E8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D8B9-5F85-4B69-B20C-0624148B84B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528F7-A7B9-0C9C-BF3D-60DEBCAC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C5A05-4EBD-4FC0-59BE-851F9E9A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5DA0-ABEC-467D-B814-D6BC8639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7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DDD0C-5B2B-66DA-BBD6-CBA844BC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54350-85D5-98A2-B19F-40427C590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EFD4-A310-5AF6-C946-26D9ACCC0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CD8B9-5F85-4B69-B20C-0624148B84B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7E3D0-0739-2330-D542-F2AC69D17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6F70B-5E02-F3CD-16D8-29C3F681C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C5DA0-ABEC-467D-B814-D6BC8639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9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h-tsang.medium.com/review-t5-text-to-text-transfer-transformer-b3f0f3c07295" TargetMode="External"/><Relationship Id="rId2" Type="http://schemas.openxmlformats.org/officeDocument/2006/relationships/hyperlink" Target="https://arxiv.org/abs/2110.0820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-tsang.medium.com/brief-review-t0-multitask-prompted-training-enables-zero-shot-task-generalization-f97a7972eb4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0B76-6000-9EEC-909F-DE326D08E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4177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Reproduce the “T0: Multitask Prompted Training Enables Zero-Shot Task Generalization”</a:t>
            </a: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 2022 ICLR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95E33-8C0C-5D82-E80F-0D18AD155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6647" y="4164137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Fengye</a:t>
            </a:r>
            <a:r>
              <a:rPr lang="en-US" dirty="0"/>
              <a:t> Tao</a:t>
            </a:r>
          </a:p>
          <a:p>
            <a:r>
              <a:rPr lang="en-US" dirty="0"/>
              <a:t>fxt200001</a:t>
            </a:r>
          </a:p>
        </p:txBody>
      </p:sp>
    </p:spTree>
    <p:extLst>
      <p:ext uri="{BB962C8B-B14F-4D97-AF65-F5344CB8AC3E}">
        <p14:creationId xmlns:p14="http://schemas.microsoft.com/office/powerpoint/2010/main" val="88254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1A8C-A7C5-C27E-8E95-12D71B2D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1CB7F-EF5E-06E4-FF00-ADA967E65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32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zero-shot generalization </a:t>
            </a:r>
            <a:r>
              <a:rPr lang="en-US" sz="32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instead be directly induced by </a:t>
            </a:r>
            <a:r>
              <a:rPr lang="en-US" sz="32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explicit multitask learning </a:t>
            </a:r>
            <a:r>
              <a:rPr lang="en-US" sz="32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instead of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multitask learning ?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this, A pretrained encoder-decoder model,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T5(</a:t>
            </a:r>
            <a:r>
              <a:rPr lang="en-US" sz="32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Text-to-Text Transfer Transformer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is then fine-tuned on this multitask mixture.</a:t>
            </a:r>
          </a:p>
        </p:txBody>
      </p:sp>
    </p:spTree>
    <p:extLst>
      <p:ext uri="{BB962C8B-B14F-4D97-AF65-F5344CB8AC3E}">
        <p14:creationId xmlns:p14="http://schemas.microsoft.com/office/powerpoint/2010/main" val="356819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9528-69D3-8626-CA5F-75DE8E2F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2758-5278-36C9-8F9A-8EA29E223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6EF6D-F057-7574-6FCF-BA79DFA94FC5}"/>
              </a:ext>
            </a:extLst>
          </p:cNvPr>
          <p:cNvSpPr/>
          <p:nvPr/>
        </p:nvSpPr>
        <p:spPr>
          <a:xfrm>
            <a:off x="305962" y="2764792"/>
            <a:ext cx="2227427" cy="1064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T5+LM(11B)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AF91D4D-DAEF-8841-2CA1-DB123F4E5F94}"/>
              </a:ext>
            </a:extLst>
          </p:cNvPr>
          <p:cNvSpPr/>
          <p:nvPr/>
        </p:nvSpPr>
        <p:spPr>
          <a:xfrm>
            <a:off x="2617940" y="3128092"/>
            <a:ext cx="4991622" cy="3382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6F6210-9F92-3E37-2E0F-523D22CA9B88}"/>
              </a:ext>
            </a:extLst>
          </p:cNvPr>
          <p:cNvSpPr/>
          <p:nvPr/>
        </p:nvSpPr>
        <p:spPr>
          <a:xfrm>
            <a:off x="7778663" y="2862196"/>
            <a:ext cx="3162822" cy="1171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200" dirty="0"/>
              <a:t>T0,T0p,T0pp(11B)</a:t>
            </a:r>
          </a:p>
          <a:p>
            <a:pPr lvl="0"/>
            <a:r>
              <a:rPr lang="en-US" sz="3200" dirty="0"/>
              <a:t>T0_3B 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D2663B-016E-DA36-95AB-8BB4D5C96FBA}"/>
              </a:ext>
            </a:extLst>
          </p:cNvPr>
          <p:cNvSpPr/>
          <p:nvPr/>
        </p:nvSpPr>
        <p:spPr>
          <a:xfrm>
            <a:off x="3023295" y="1437474"/>
            <a:ext cx="4082724" cy="1690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Multitasks, Prompts with diverse wording</a:t>
            </a:r>
          </a:p>
        </p:txBody>
      </p:sp>
    </p:spTree>
    <p:extLst>
      <p:ext uri="{BB962C8B-B14F-4D97-AF65-F5344CB8AC3E}">
        <p14:creationId xmlns:p14="http://schemas.microsoft.com/office/powerpoint/2010/main" val="266884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1E18-C07C-013E-35F6-01DBE89C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171D-F3D0-1091-9BBE-5CEA67F83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A large set of supervised datasets are converted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such that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 each sample is with multiple prompts with diverse wording.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These prompted datasets allow for benchmarking the ability of a model to perform completely held-out tasks.</a:t>
            </a:r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Prompt Templates, </a:t>
            </a:r>
            <a:r>
              <a:rPr lang="en-US" b="1" dirty="0" err="1"/>
              <a:t>promptsource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Utilized multiple prompt formats per dataset to enhance robustness.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Developed a templating system for converting datasets into natural language prompts.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Public Pool of Prompts (P3):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Collected 2,073 prompts across 177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Encouraged community contributions to diversify prompt styles.</a:t>
            </a:r>
          </a:p>
          <a:p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0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A5147-B4F3-ACE5-F263-EC226268B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4154" y="919565"/>
            <a:ext cx="9272626" cy="583009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86FDF-BF00-5D24-8FB9-F9217D7D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60" y="108341"/>
            <a:ext cx="10515600" cy="1325563"/>
          </a:xfrm>
        </p:spPr>
        <p:txBody>
          <a:bodyPr/>
          <a:lstStyle/>
          <a:p>
            <a:r>
              <a:rPr lang="en-US" dirty="0"/>
              <a:t>Datasets &amp; Evaluation Strategy</a:t>
            </a:r>
          </a:p>
        </p:txBody>
      </p:sp>
    </p:spTree>
    <p:extLst>
      <p:ext uri="{BB962C8B-B14F-4D97-AF65-F5344CB8AC3E}">
        <p14:creationId xmlns:p14="http://schemas.microsoft.com/office/powerpoint/2010/main" val="46677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8834-2A58-F728-1766-933D8014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8729-69DB-852C-7C28-ACC305F5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1: Reproduce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locally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NVIDIA RTX 4050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T0_3B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distilled model from the original paper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2: Reproduce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3 Datasets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T5-small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(60 million)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 on </a:t>
            </a:r>
            <a:r>
              <a:rPr lang="en-US" b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super_glue (co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pa, </a:t>
            </a:r>
            <a:r>
              <a:rPr lang="en-US" b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wsc.fixed),winogrande(winogrande_xl)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finetuned T5-small vs. T0_3B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8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60E7-05F2-0B2D-53DD-8484CB75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9B7AE-D2BD-A928-04CF-5DD0CF8B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>
                <a:effectLst/>
                <a:latin typeface="source-serif-pro"/>
                <a:hlinkClick r:id="rId2"/>
              </a:rPr>
              <a:t>Multitask Prompted Training Enables Zero-Shot Task Generalization</a:t>
            </a:r>
            <a:b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T0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, by Numerous Organizations</a:t>
            </a:r>
            <a:br>
              <a:rPr lang="en-US" dirty="0"/>
            </a:b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2022 ICLR, Over 500 Citations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Review — T5: Text-to-Text Transfer Transformer | by Sik-Ho Tsang | Medium</a:t>
            </a:r>
            <a:endParaRPr lang="en-US" dirty="0"/>
          </a:p>
          <a:p>
            <a:r>
              <a:rPr lang="en-US" dirty="0">
                <a:hlinkClick r:id="rId4"/>
              </a:rPr>
              <a:t>Brief Review — T0: Multitask Prompted Training Enables Zero-Shot Task Generalization | by Sik-Ho Tsang | 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8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903</Words>
  <Application>Microsoft Office PowerPoint</Application>
  <PresentationFormat>Widescreen</PresentationFormat>
  <Paragraphs>67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sohne</vt:lpstr>
      <vt:lpstr>source-serif-pro</vt:lpstr>
      <vt:lpstr>Arial</vt:lpstr>
      <vt:lpstr>Calibri</vt:lpstr>
      <vt:lpstr>Calibri Light</vt:lpstr>
      <vt:lpstr>Times New Roman</vt:lpstr>
      <vt:lpstr>Office Theme</vt:lpstr>
      <vt:lpstr>Reproduce the “T0: Multitask Prompted Training Enables Zero-Shot Task Generalization” 2022 ICLR</vt:lpstr>
      <vt:lpstr>The Research Question</vt:lpstr>
      <vt:lpstr>PowerPoint Presentation</vt:lpstr>
      <vt:lpstr>Prompting Strategy</vt:lpstr>
      <vt:lpstr>Datasets &amp; Evaluation Strategy</vt:lpstr>
      <vt:lpstr>My work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丰烨 陶</dc:creator>
  <cp:lastModifiedBy>丰烨 陶</cp:lastModifiedBy>
  <cp:revision>11</cp:revision>
  <dcterms:created xsi:type="dcterms:W3CDTF">2025-05-04T05:03:18Z</dcterms:created>
  <dcterms:modified xsi:type="dcterms:W3CDTF">2025-05-05T19:04:11Z</dcterms:modified>
</cp:coreProperties>
</file>