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Source Sans Pr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SourceSansPro-italic.fntdata"/><Relationship Id="rId10" Type="http://schemas.openxmlformats.org/officeDocument/2006/relationships/font" Target="fonts/SourceSansPro-bold.fntdata"/><Relationship Id="rId12" Type="http://schemas.openxmlformats.org/officeDocument/2006/relationships/font" Target="fonts/SourceSansPro-boldItalic.fntdata"/><Relationship Id="rId9" Type="http://schemas.openxmlformats.org/officeDocument/2006/relationships/font" Target="fonts/SourceSans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4429f3a2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4429f3a2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785ccbc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785ccbc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71300" y="-64300"/>
            <a:ext cx="8520600" cy="996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900"/>
              <a:t>Multi-objective optimization</a:t>
            </a:r>
            <a:endParaRPr sz="4900"/>
          </a:p>
        </p:txBody>
      </p:sp>
      <p:sp>
        <p:nvSpPr>
          <p:cNvPr id="55" name="Google Shape;55;p13"/>
          <p:cNvSpPr txBox="1"/>
          <p:nvPr/>
        </p:nvSpPr>
        <p:spPr>
          <a:xfrm>
            <a:off x="0" y="941700"/>
            <a:ext cx="8860800" cy="3914400"/>
          </a:xfrm>
          <a:prstGeom prst="rect">
            <a:avLst/>
          </a:prstGeom>
          <a:noFill/>
          <a:ln>
            <a:noFill/>
          </a:ln>
        </p:spPr>
        <p:txBody>
          <a:bodyPr anchorCtr="0" anchor="t" bIns="91425" lIns="91425" spcFirstLastPara="1" rIns="91425" wrap="square" tIns="91425">
            <a:spAutoFit/>
          </a:bodyPr>
          <a:lstStyle/>
          <a:p>
            <a:pPr indent="-314325" lvl="0" marL="457200" rtl="0" algn="l">
              <a:lnSpc>
                <a:spcPct val="115000"/>
              </a:lnSpc>
              <a:spcBef>
                <a:spcPts val="1100"/>
              </a:spcBef>
              <a:spcAft>
                <a:spcPts val="0"/>
              </a:spcAft>
              <a:buClr>
                <a:schemeClr val="dk2"/>
              </a:buClr>
              <a:buSzPts val="1350"/>
              <a:buFont typeface="Source Sans Pro"/>
              <a:buChar char="●"/>
            </a:pPr>
            <a:r>
              <a:rPr lang="en" sz="1350">
                <a:solidFill>
                  <a:schemeClr val="dk2"/>
                </a:solidFill>
                <a:highlight>
                  <a:srgbClr val="FFFFFF"/>
                </a:highlight>
                <a:latin typeface="Source Sans Pro"/>
                <a:ea typeface="Source Sans Pro"/>
                <a:cs typeface="Source Sans Pro"/>
                <a:sym typeface="Source Sans Pro"/>
              </a:rPr>
              <a:t>Method to optimize a function that might be composed of multiple parameters which might conflict with each other (i.e. optimizing one parameter might lead to an increase in another one). The paper is concerned with this in the context of </a:t>
            </a:r>
            <a:r>
              <a:rPr i="1" lang="en" sz="1350">
                <a:solidFill>
                  <a:schemeClr val="dk2"/>
                </a:solidFill>
                <a:highlight>
                  <a:srgbClr val="FFFFFF"/>
                </a:highlight>
                <a:latin typeface="Source Sans Pro"/>
                <a:ea typeface="Source Sans Pro"/>
                <a:cs typeface="Source Sans Pro"/>
                <a:sym typeface="Source Sans Pro"/>
              </a:rPr>
              <a:t>material choice</a:t>
            </a:r>
            <a:r>
              <a:rPr lang="en" sz="1350">
                <a:solidFill>
                  <a:schemeClr val="dk2"/>
                </a:solidFill>
                <a:highlight>
                  <a:srgbClr val="FFFFFF"/>
                </a:highlight>
                <a:latin typeface="Source Sans Pro"/>
                <a:ea typeface="Source Sans Pro"/>
                <a:cs typeface="Source Sans Pro"/>
                <a:sym typeface="Source Sans Pro"/>
              </a:rPr>
              <a:t>, although the methods can be extrapolated to material design and material selection.</a:t>
            </a:r>
            <a:endParaRPr sz="1350">
              <a:solidFill>
                <a:schemeClr val="dk2"/>
              </a:solidFill>
              <a:highlight>
                <a:srgbClr val="FFFFFF"/>
              </a:highlight>
              <a:latin typeface="Source Sans Pro"/>
              <a:ea typeface="Source Sans Pro"/>
              <a:cs typeface="Source Sans Pro"/>
              <a:sym typeface="Source Sans Pro"/>
            </a:endParaRPr>
          </a:p>
          <a:p>
            <a:pPr indent="-314325" lvl="0" marL="457200" rtl="0" algn="l">
              <a:lnSpc>
                <a:spcPct val="115000"/>
              </a:lnSpc>
              <a:spcBef>
                <a:spcPts val="1000"/>
              </a:spcBef>
              <a:spcAft>
                <a:spcPts val="0"/>
              </a:spcAft>
              <a:buClr>
                <a:schemeClr val="dk2"/>
              </a:buClr>
              <a:buSzPts val="1350"/>
              <a:buFont typeface="Source Sans Pro"/>
              <a:buChar char="●"/>
            </a:pPr>
            <a:r>
              <a:rPr lang="en" sz="1350">
                <a:solidFill>
                  <a:schemeClr val="dk2"/>
                </a:solidFill>
                <a:latin typeface="Source Sans Pro"/>
                <a:ea typeface="Source Sans Pro"/>
                <a:cs typeface="Source Sans Pro"/>
                <a:sym typeface="Source Sans Pro"/>
              </a:rPr>
              <a:t>By optimization in multi-objective functions, it is implicitly assumed to there be a </a:t>
            </a:r>
            <a:r>
              <a:rPr i="1" lang="en" sz="1350">
                <a:solidFill>
                  <a:schemeClr val="dk2"/>
                </a:solidFill>
                <a:latin typeface="Source Sans Pro"/>
                <a:ea typeface="Source Sans Pro"/>
                <a:cs typeface="Source Sans Pro"/>
                <a:sym typeface="Source Sans Pro"/>
              </a:rPr>
              <a:t>compromise</a:t>
            </a:r>
            <a:r>
              <a:rPr lang="en" sz="1350">
                <a:solidFill>
                  <a:schemeClr val="dk2"/>
                </a:solidFill>
                <a:latin typeface="Source Sans Pro"/>
                <a:ea typeface="Source Sans Pro"/>
                <a:cs typeface="Source Sans Pro"/>
                <a:sym typeface="Source Sans Pro"/>
              </a:rPr>
              <a:t>; that is, none of the parameters are optimized, but they are all collectively pushed to their optima as interdependence allows.</a:t>
            </a:r>
            <a:endParaRPr sz="1350">
              <a:solidFill>
                <a:schemeClr val="dk2"/>
              </a:solidFill>
              <a:latin typeface="Source Sans Pro"/>
              <a:ea typeface="Source Sans Pro"/>
              <a:cs typeface="Source Sans Pro"/>
              <a:sym typeface="Source Sans Pro"/>
            </a:endParaRPr>
          </a:p>
          <a:p>
            <a:pPr indent="-314325" lvl="0" marL="457200" rtl="0" algn="l">
              <a:lnSpc>
                <a:spcPct val="115000"/>
              </a:lnSpc>
              <a:spcBef>
                <a:spcPts val="1000"/>
              </a:spcBef>
              <a:spcAft>
                <a:spcPts val="0"/>
              </a:spcAft>
              <a:buClr>
                <a:schemeClr val="dk2"/>
              </a:buClr>
              <a:buSzPts val="1350"/>
              <a:buFont typeface="Source Sans Pro"/>
              <a:buChar char="●"/>
            </a:pPr>
            <a:r>
              <a:rPr b="1" lang="en" sz="1350">
                <a:solidFill>
                  <a:schemeClr val="dk2"/>
                </a:solidFill>
                <a:latin typeface="Source Sans Pro"/>
                <a:ea typeface="Source Sans Pro"/>
                <a:cs typeface="Source Sans Pro"/>
                <a:sym typeface="Source Sans Pro"/>
              </a:rPr>
              <a:t>Objectives:</a:t>
            </a:r>
            <a:r>
              <a:rPr lang="en" sz="1350">
                <a:solidFill>
                  <a:schemeClr val="dk2"/>
                </a:solidFill>
                <a:latin typeface="Source Sans Pro"/>
                <a:ea typeface="Source Sans Pro"/>
                <a:cs typeface="Source Sans Pro"/>
                <a:sym typeface="Source Sans Pro"/>
              </a:rPr>
              <a:t> make the design as cheap as possible, etc.</a:t>
            </a:r>
            <a:endParaRPr sz="1350">
              <a:solidFill>
                <a:schemeClr val="dk2"/>
              </a:solidFill>
              <a:latin typeface="Source Sans Pro"/>
              <a:ea typeface="Source Sans Pro"/>
              <a:cs typeface="Source Sans Pro"/>
              <a:sym typeface="Source Sans Pro"/>
            </a:endParaRPr>
          </a:p>
          <a:p>
            <a:pPr indent="-314325" lvl="0" marL="457200" rtl="0" algn="l">
              <a:lnSpc>
                <a:spcPct val="115000"/>
              </a:lnSpc>
              <a:spcBef>
                <a:spcPts val="1000"/>
              </a:spcBef>
              <a:spcAft>
                <a:spcPts val="0"/>
              </a:spcAft>
              <a:buClr>
                <a:schemeClr val="dk2"/>
              </a:buClr>
              <a:buSzPts val="1350"/>
              <a:buFont typeface="Source Sans Pro"/>
              <a:buChar char="●"/>
            </a:pPr>
            <a:r>
              <a:rPr b="1" lang="en" sz="1350">
                <a:solidFill>
                  <a:schemeClr val="dk2"/>
                </a:solidFill>
                <a:latin typeface="Source Sans Pro"/>
                <a:ea typeface="Source Sans Pro"/>
                <a:cs typeface="Source Sans Pro"/>
                <a:sym typeface="Source Sans Pro"/>
              </a:rPr>
              <a:t>Constraints: </a:t>
            </a:r>
            <a:r>
              <a:rPr lang="en" sz="1350">
                <a:solidFill>
                  <a:schemeClr val="dk2"/>
                </a:solidFill>
                <a:latin typeface="Source Sans Pro"/>
                <a:ea typeface="Source Sans Pro"/>
                <a:cs typeface="Source Sans Pro"/>
                <a:sym typeface="Source Sans Pro"/>
              </a:rPr>
              <a:t>certain dimensions must be fixed, the design must function in a certain range of temperature, etc.</a:t>
            </a:r>
            <a:endParaRPr sz="1350">
              <a:solidFill>
                <a:schemeClr val="dk2"/>
              </a:solidFill>
              <a:latin typeface="Source Sans Pro"/>
              <a:ea typeface="Source Sans Pro"/>
              <a:cs typeface="Source Sans Pro"/>
              <a:sym typeface="Source Sans Pro"/>
            </a:endParaRPr>
          </a:p>
          <a:p>
            <a:pPr indent="-314325" lvl="0" marL="457200" rtl="0" algn="l">
              <a:lnSpc>
                <a:spcPct val="115000"/>
              </a:lnSpc>
              <a:spcBef>
                <a:spcPts val="1000"/>
              </a:spcBef>
              <a:spcAft>
                <a:spcPts val="0"/>
              </a:spcAft>
              <a:buClr>
                <a:schemeClr val="dk2"/>
              </a:buClr>
              <a:buSzPts val="1350"/>
              <a:buFont typeface="Source Sans Pro"/>
              <a:buChar char="●"/>
            </a:pPr>
            <a:r>
              <a:rPr lang="en" sz="1350">
                <a:solidFill>
                  <a:schemeClr val="dk2"/>
                </a:solidFill>
                <a:latin typeface="Source Sans Pro"/>
                <a:ea typeface="Source Sans Pro"/>
                <a:cs typeface="Source Sans Pro"/>
                <a:sym typeface="Source Sans Pro"/>
              </a:rPr>
              <a:t>In the selection of a material we are concerned with their </a:t>
            </a:r>
            <a:r>
              <a:rPr b="1" lang="en" sz="1350">
                <a:solidFill>
                  <a:schemeClr val="dk2"/>
                </a:solidFill>
                <a:latin typeface="Source Sans Pro"/>
                <a:ea typeface="Source Sans Pro"/>
                <a:cs typeface="Source Sans Pro"/>
                <a:sym typeface="Source Sans Pro"/>
              </a:rPr>
              <a:t>performance metrics</a:t>
            </a:r>
            <a:r>
              <a:rPr lang="en" sz="1350">
                <a:solidFill>
                  <a:schemeClr val="dk2"/>
                </a:solidFill>
                <a:latin typeface="Source Sans Pro"/>
                <a:ea typeface="Source Sans Pro"/>
                <a:cs typeface="Source Sans Pro"/>
                <a:sym typeface="Source Sans Pro"/>
              </a:rPr>
              <a:t>, denoted by </a:t>
            </a:r>
            <a:r>
              <a:rPr i="1" lang="en" sz="1350">
                <a:solidFill>
                  <a:schemeClr val="dk2"/>
                </a:solidFill>
                <a:latin typeface="Source Sans Pro"/>
                <a:ea typeface="Source Sans Pro"/>
                <a:cs typeface="Source Sans Pro"/>
                <a:sym typeface="Source Sans Pro"/>
              </a:rPr>
              <a:t>P</a:t>
            </a:r>
            <a:r>
              <a:rPr baseline="-25000" i="1" lang="en" sz="1350">
                <a:solidFill>
                  <a:schemeClr val="dk2"/>
                </a:solidFill>
                <a:latin typeface="Source Sans Pro"/>
                <a:ea typeface="Source Sans Pro"/>
                <a:cs typeface="Source Sans Pro"/>
                <a:sym typeface="Source Sans Pro"/>
              </a:rPr>
              <a:t>j</a:t>
            </a:r>
            <a:r>
              <a:rPr lang="en" sz="1350">
                <a:solidFill>
                  <a:schemeClr val="dk2"/>
                </a:solidFill>
                <a:latin typeface="Source Sans Pro"/>
                <a:ea typeface="Source Sans Pro"/>
                <a:cs typeface="Source Sans Pro"/>
                <a:sym typeface="Source Sans Pro"/>
              </a:rPr>
              <a:t>. These are related to the </a:t>
            </a:r>
            <a:r>
              <a:rPr b="1" lang="en" sz="1350">
                <a:solidFill>
                  <a:schemeClr val="dk2"/>
                </a:solidFill>
                <a:latin typeface="Source Sans Pro"/>
                <a:ea typeface="Source Sans Pro"/>
                <a:cs typeface="Source Sans Pro"/>
                <a:sym typeface="Source Sans Pro"/>
              </a:rPr>
              <a:t>control variables</a:t>
            </a:r>
            <a:r>
              <a:rPr lang="en" sz="1350">
                <a:solidFill>
                  <a:schemeClr val="dk2"/>
                </a:solidFill>
                <a:latin typeface="Source Sans Pro"/>
                <a:ea typeface="Source Sans Pro"/>
                <a:cs typeface="Source Sans Pro"/>
                <a:sym typeface="Source Sans Pro"/>
              </a:rPr>
              <a:t> (e.g. dimensions of the component, properties, etc.) </a:t>
            </a:r>
            <a:r>
              <a:rPr i="1" lang="en" sz="1350">
                <a:solidFill>
                  <a:schemeClr val="dk2"/>
                </a:solidFill>
                <a:latin typeface="Source Sans Pro"/>
                <a:ea typeface="Source Sans Pro"/>
                <a:cs typeface="Source Sans Pro"/>
                <a:sym typeface="Source Sans Pro"/>
              </a:rPr>
              <a:t>x</a:t>
            </a:r>
            <a:r>
              <a:rPr baseline="-25000" i="1" lang="en" sz="1350">
                <a:solidFill>
                  <a:schemeClr val="dk2"/>
                </a:solidFill>
                <a:latin typeface="Source Sans Pro"/>
                <a:ea typeface="Source Sans Pro"/>
                <a:cs typeface="Source Sans Pro"/>
                <a:sym typeface="Source Sans Pro"/>
              </a:rPr>
              <a:t>i</a:t>
            </a:r>
            <a:r>
              <a:rPr lang="en" sz="1350">
                <a:solidFill>
                  <a:schemeClr val="dk2"/>
                </a:solidFill>
                <a:latin typeface="Source Sans Pro"/>
                <a:ea typeface="Source Sans Pro"/>
                <a:cs typeface="Source Sans Pro"/>
                <a:sym typeface="Source Sans Pro"/>
              </a:rPr>
              <a:t> by </a:t>
            </a:r>
            <a:r>
              <a:rPr b="1" lang="en" sz="1350">
                <a:solidFill>
                  <a:schemeClr val="dk2"/>
                </a:solidFill>
                <a:latin typeface="Source Sans Pro"/>
                <a:ea typeface="Source Sans Pro"/>
                <a:cs typeface="Source Sans Pro"/>
                <a:sym typeface="Source Sans Pro"/>
              </a:rPr>
              <a:t>objective functions</a:t>
            </a:r>
            <a:r>
              <a:rPr lang="en" sz="1350">
                <a:solidFill>
                  <a:schemeClr val="dk2"/>
                </a:solidFill>
                <a:latin typeface="Source Sans Pro"/>
                <a:ea typeface="Source Sans Pro"/>
                <a:cs typeface="Source Sans Pro"/>
                <a:sym typeface="Source Sans Pro"/>
              </a:rPr>
              <a:t>. These objective functions are such that the performance is inversely proportional to its value. An example could be: </a:t>
            </a:r>
            <a:r>
              <a:rPr i="1" lang="en" sz="1350">
                <a:solidFill>
                  <a:schemeClr val="dk2"/>
                </a:solidFill>
                <a:latin typeface="Source Sans Pro"/>
                <a:ea typeface="Source Sans Pro"/>
                <a:cs typeface="Source Sans Pro"/>
                <a:sym typeface="Source Sans Pro"/>
              </a:rPr>
              <a:t>P</a:t>
            </a:r>
            <a:r>
              <a:rPr baseline="-25000" i="1" lang="en" sz="1350">
                <a:solidFill>
                  <a:schemeClr val="dk2"/>
                </a:solidFill>
                <a:latin typeface="Source Sans Pro"/>
                <a:ea typeface="Source Sans Pro"/>
                <a:cs typeface="Source Sans Pro"/>
                <a:sym typeface="Source Sans Pro"/>
              </a:rPr>
              <a:t>j</a:t>
            </a:r>
            <a:r>
              <a:rPr i="1" lang="en" sz="1350">
                <a:solidFill>
                  <a:schemeClr val="dk2"/>
                </a:solidFill>
                <a:latin typeface="Source Sans Pro"/>
                <a:ea typeface="Source Sans Pro"/>
                <a:cs typeface="Source Sans Pro"/>
                <a:sym typeface="Source Sans Pro"/>
              </a:rPr>
              <a:t>   =  f</a:t>
            </a:r>
            <a:r>
              <a:rPr baseline="-25000" i="1" lang="en" sz="1350">
                <a:solidFill>
                  <a:schemeClr val="dk2"/>
                </a:solidFill>
                <a:latin typeface="Source Sans Pro"/>
                <a:ea typeface="Source Sans Pro"/>
                <a:cs typeface="Source Sans Pro"/>
                <a:sym typeface="Source Sans Pro"/>
              </a:rPr>
              <a:t>j</a:t>
            </a:r>
            <a:r>
              <a:rPr i="1" lang="en" sz="1350">
                <a:solidFill>
                  <a:schemeClr val="dk2"/>
                </a:solidFill>
                <a:latin typeface="Source Sans Pro"/>
                <a:ea typeface="Source Sans Pro"/>
                <a:cs typeface="Source Sans Pro"/>
                <a:sym typeface="Source Sans Pro"/>
              </a:rPr>
              <a:t> [(Loads, F), (Geometry, G), (Material, M)].</a:t>
            </a:r>
            <a:endParaRPr i="1" sz="1350">
              <a:solidFill>
                <a:schemeClr val="dk2"/>
              </a:solidFill>
              <a:latin typeface="Source Sans Pro"/>
              <a:ea typeface="Source Sans Pro"/>
              <a:cs typeface="Source Sans Pro"/>
              <a:sym typeface="Source Sans Pro"/>
            </a:endParaRPr>
          </a:p>
          <a:p>
            <a:pPr indent="-314325" lvl="0" marL="457200" rtl="0" algn="l">
              <a:lnSpc>
                <a:spcPct val="115000"/>
              </a:lnSpc>
              <a:spcBef>
                <a:spcPts val="1100"/>
              </a:spcBef>
              <a:spcAft>
                <a:spcPts val="1000"/>
              </a:spcAft>
              <a:buClr>
                <a:schemeClr val="dk2"/>
              </a:buClr>
              <a:buSzPts val="1350"/>
              <a:buFont typeface="Source Sans Pro"/>
              <a:buChar char="●"/>
            </a:pPr>
            <a:r>
              <a:rPr b="1" lang="en" sz="1350">
                <a:solidFill>
                  <a:schemeClr val="dk2"/>
                </a:solidFill>
                <a:latin typeface="Source Sans Pro"/>
                <a:ea typeface="Source Sans Pro"/>
                <a:cs typeface="Source Sans Pro"/>
                <a:sym typeface="Source Sans Pro"/>
              </a:rPr>
              <a:t>Multi-objective optimization aims to optimize multiple performance metrics </a:t>
            </a:r>
            <a:r>
              <a:rPr b="1" i="1" lang="en" sz="1350">
                <a:solidFill>
                  <a:schemeClr val="dk2"/>
                </a:solidFill>
                <a:latin typeface="Source Sans Pro"/>
                <a:ea typeface="Source Sans Pro"/>
                <a:cs typeface="Source Sans Pro"/>
                <a:sym typeface="Source Sans Pro"/>
              </a:rPr>
              <a:t>P</a:t>
            </a:r>
            <a:r>
              <a:rPr b="1" baseline="-25000" i="1" lang="en" sz="1350">
                <a:solidFill>
                  <a:schemeClr val="dk2"/>
                </a:solidFill>
                <a:latin typeface="Source Sans Pro"/>
                <a:ea typeface="Source Sans Pro"/>
                <a:cs typeface="Source Sans Pro"/>
                <a:sym typeface="Source Sans Pro"/>
              </a:rPr>
              <a:t>1</a:t>
            </a:r>
            <a:r>
              <a:rPr b="1" i="1" lang="en" sz="1350">
                <a:solidFill>
                  <a:schemeClr val="dk2"/>
                </a:solidFill>
                <a:latin typeface="Source Sans Pro"/>
                <a:ea typeface="Source Sans Pro"/>
                <a:cs typeface="Source Sans Pro"/>
                <a:sym typeface="Source Sans Pro"/>
              </a:rPr>
              <a:t> , P</a:t>
            </a:r>
            <a:r>
              <a:rPr b="1" baseline="-25000" i="1" lang="en" sz="1350">
                <a:solidFill>
                  <a:schemeClr val="dk2"/>
                </a:solidFill>
                <a:latin typeface="Source Sans Pro"/>
                <a:ea typeface="Source Sans Pro"/>
                <a:cs typeface="Source Sans Pro"/>
                <a:sym typeface="Source Sans Pro"/>
              </a:rPr>
              <a:t>2</a:t>
            </a:r>
            <a:r>
              <a:rPr b="1" i="1" lang="en" sz="1350">
                <a:solidFill>
                  <a:schemeClr val="dk2"/>
                </a:solidFill>
                <a:latin typeface="Source Sans Pro"/>
                <a:ea typeface="Source Sans Pro"/>
                <a:cs typeface="Source Sans Pro"/>
                <a:sym typeface="Source Sans Pro"/>
              </a:rPr>
              <a:t> , …, P</a:t>
            </a:r>
            <a:r>
              <a:rPr b="1" baseline="-25000" i="1" lang="en" sz="1350">
                <a:solidFill>
                  <a:schemeClr val="dk2"/>
                </a:solidFill>
                <a:latin typeface="Source Sans Pro"/>
                <a:ea typeface="Source Sans Pro"/>
                <a:cs typeface="Source Sans Pro"/>
                <a:sym typeface="Source Sans Pro"/>
              </a:rPr>
              <a:t>j</a:t>
            </a:r>
            <a:r>
              <a:rPr b="1" i="1" lang="en" sz="1350">
                <a:solidFill>
                  <a:schemeClr val="dk2"/>
                </a:solidFill>
                <a:latin typeface="Source Sans Pro"/>
                <a:ea typeface="Source Sans Pro"/>
                <a:cs typeface="Source Sans Pro"/>
                <a:sym typeface="Source Sans Pro"/>
              </a:rPr>
              <a:t> </a:t>
            </a:r>
            <a:r>
              <a:rPr b="1" lang="en" sz="1350">
                <a:solidFill>
                  <a:schemeClr val="dk2"/>
                </a:solidFill>
                <a:latin typeface="Source Sans Pro"/>
                <a:ea typeface="Source Sans Pro"/>
                <a:cs typeface="Source Sans Pro"/>
                <a:sym typeface="Source Sans Pro"/>
              </a:rPr>
              <a:t> simultaneously given some constraints.</a:t>
            </a:r>
            <a:endParaRPr b="1" sz="135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3436150" y="1653650"/>
            <a:ext cx="618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1" name="Google Shape;61;p14"/>
          <p:cNvSpPr txBox="1"/>
          <p:nvPr>
            <p:ph type="ctrTitle"/>
          </p:nvPr>
        </p:nvSpPr>
        <p:spPr>
          <a:xfrm>
            <a:off x="172325" y="-203875"/>
            <a:ext cx="8520600" cy="996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Trade-off surfaces</a:t>
            </a:r>
            <a:endParaRPr sz="3600"/>
          </a:p>
        </p:txBody>
      </p:sp>
      <p:pic>
        <p:nvPicPr>
          <p:cNvPr id="62" name="Google Shape;62;p14"/>
          <p:cNvPicPr preferRelativeResize="0"/>
          <p:nvPr/>
        </p:nvPicPr>
        <p:blipFill>
          <a:blip r:embed="rId3">
            <a:alphaModFix/>
          </a:blip>
          <a:stretch>
            <a:fillRect/>
          </a:stretch>
        </p:blipFill>
        <p:spPr>
          <a:xfrm>
            <a:off x="1310800" y="629800"/>
            <a:ext cx="2924625" cy="2167000"/>
          </a:xfrm>
          <a:prstGeom prst="rect">
            <a:avLst/>
          </a:prstGeom>
          <a:noFill/>
          <a:ln>
            <a:noFill/>
          </a:ln>
        </p:spPr>
      </p:pic>
      <p:pic>
        <p:nvPicPr>
          <p:cNvPr id="63" name="Google Shape;63;p14"/>
          <p:cNvPicPr preferRelativeResize="0"/>
          <p:nvPr/>
        </p:nvPicPr>
        <p:blipFill>
          <a:blip r:embed="rId4">
            <a:alphaModFix/>
          </a:blip>
          <a:stretch>
            <a:fillRect/>
          </a:stretch>
        </p:blipFill>
        <p:spPr>
          <a:xfrm>
            <a:off x="4670125" y="661950"/>
            <a:ext cx="2765500" cy="2102700"/>
          </a:xfrm>
          <a:prstGeom prst="rect">
            <a:avLst/>
          </a:prstGeom>
          <a:noFill/>
          <a:ln>
            <a:noFill/>
          </a:ln>
        </p:spPr>
      </p:pic>
      <p:sp>
        <p:nvSpPr>
          <p:cNvPr id="64" name="Google Shape;64;p14"/>
          <p:cNvSpPr txBox="1"/>
          <p:nvPr/>
        </p:nvSpPr>
        <p:spPr>
          <a:xfrm>
            <a:off x="172325" y="2796800"/>
            <a:ext cx="8118000" cy="2225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Source Sans Pro"/>
              <a:buChar char="●"/>
            </a:pPr>
            <a:r>
              <a:rPr i="1" lang="en" sz="1300">
                <a:solidFill>
                  <a:schemeClr val="dk1"/>
                </a:solidFill>
                <a:highlight>
                  <a:srgbClr val="FFFFFF"/>
                </a:highlight>
                <a:latin typeface="Source Sans Pro"/>
                <a:ea typeface="Source Sans Pro"/>
                <a:cs typeface="Source Sans Pro"/>
                <a:sym typeface="Source Sans Pro"/>
              </a:rPr>
              <a:t>In the case of multiple objectives</a:t>
            </a:r>
            <a:r>
              <a:rPr lang="en" sz="1300">
                <a:solidFill>
                  <a:schemeClr val="dk1"/>
                </a:solidFill>
                <a:highlight>
                  <a:srgbClr val="FFFFFF"/>
                </a:highlight>
                <a:latin typeface="Source Sans Pro"/>
                <a:ea typeface="Source Sans Pro"/>
                <a:cs typeface="Source Sans Pro"/>
                <a:sym typeface="Source Sans Pro"/>
              </a:rPr>
              <a:t>, we need to consider </a:t>
            </a:r>
            <a:r>
              <a:rPr i="1" lang="en" sz="1300">
                <a:solidFill>
                  <a:schemeClr val="dk1"/>
                </a:solidFill>
                <a:highlight>
                  <a:srgbClr val="FFFFFF"/>
                </a:highlight>
                <a:latin typeface="Source Sans Pro"/>
                <a:ea typeface="Source Sans Pro"/>
                <a:cs typeface="Source Sans Pro"/>
                <a:sym typeface="Source Sans Pro"/>
              </a:rPr>
              <a:t>trade-off surfaces</a:t>
            </a:r>
            <a:r>
              <a:rPr lang="en" sz="1300">
                <a:solidFill>
                  <a:schemeClr val="dk1"/>
                </a:solidFill>
                <a:highlight>
                  <a:srgbClr val="FFFFFF"/>
                </a:highlight>
                <a:latin typeface="Source Sans Pro"/>
                <a:ea typeface="Source Sans Pro"/>
                <a:cs typeface="Source Sans Pro"/>
                <a:sym typeface="Source Sans Pro"/>
              </a:rPr>
              <a:t>. We have solutions that are optimal or </a:t>
            </a:r>
            <a:r>
              <a:rPr i="1" lang="en" sz="1300">
                <a:solidFill>
                  <a:schemeClr val="dk1"/>
                </a:solidFill>
                <a:highlight>
                  <a:srgbClr val="FFFFFF"/>
                </a:highlight>
                <a:latin typeface="Source Sans Pro"/>
                <a:ea typeface="Source Sans Pro"/>
                <a:cs typeface="Source Sans Pro"/>
                <a:sym typeface="Source Sans Pro"/>
              </a:rPr>
              <a:t>non-dominated</a:t>
            </a:r>
            <a:r>
              <a:rPr lang="en" sz="1300">
                <a:solidFill>
                  <a:schemeClr val="dk1"/>
                </a:solidFill>
                <a:highlight>
                  <a:srgbClr val="FFFFFF"/>
                </a:highlight>
                <a:latin typeface="Source Sans Pro"/>
                <a:ea typeface="Source Sans Pro"/>
                <a:cs typeface="Source Sans Pro"/>
                <a:sym typeface="Source Sans Pro"/>
              </a:rPr>
              <a:t>, such as B; and solutions that are non-optimal or </a:t>
            </a:r>
            <a:r>
              <a:rPr i="1" lang="en" sz="1300">
                <a:solidFill>
                  <a:schemeClr val="dk1"/>
                </a:solidFill>
                <a:highlight>
                  <a:srgbClr val="FFFFFF"/>
                </a:highlight>
                <a:latin typeface="Source Sans Pro"/>
                <a:ea typeface="Source Sans Pro"/>
                <a:cs typeface="Source Sans Pro"/>
                <a:sym typeface="Source Sans Pro"/>
              </a:rPr>
              <a:t>dominated</a:t>
            </a:r>
            <a:r>
              <a:rPr lang="en" sz="1300">
                <a:solidFill>
                  <a:schemeClr val="dk1"/>
                </a:solidFill>
                <a:highlight>
                  <a:srgbClr val="FFFFFF"/>
                </a:highlight>
                <a:latin typeface="Source Sans Pro"/>
                <a:ea typeface="Source Sans Pro"/>
                <a:cs typeface="Source Sans Pro"/>
                <a:sym typeface="Source Sans Pro"/>
              </a:rPr>
              <a:t>, such as A. The set of values for the parameters </a:t>
            </a:r>
            <a:r>
              <a:rPr i="1" lang="en" sz="1300">
                <a:solidFill>
                  <a:schemeClr val="dk1"/>
                </a:solidFill>
                <a:highlight>
                  <a:srgbClr val="FFFFFF"/>
                </a:highlight>
                <a:latin typeface="Source Sans Pro"/>
                <a:ea typeface="Source Sans Pro"/>
                <a:cs typeface="Source Sans Pro"/>
                <a:sym typeface="Source Sans Pro"/>
              </a:rPr>
              <a:t>P</a:t>
            </a:r>
            <a:r>
              <a:rPr baseline="-25000" i="1" lang="en" sz="1300">
                <a:solidFill>
                  <a:schemeClr val="dk1"/>
                </a:solidFill>
                <a:highlight>
                  <a:srgbClr val="FFFFFF"/>
                </a:highlight>
                <a:latin typeface="Source Sans Pro"/>
                <a:ea typeface="Source Sans Pro"/>
                <a:cs typeface="Source Sans Pro"/>
                <a:sym typeface="Source Sans Pro"/>
              </a:rPr>
              <a:t>j</a:t>
            </a:r>
            <a:r>
              <a:rPr i="1" lang="en" sz="1300">
                <a:solidFill>
                  <a:schemeClr val="dk1"/>
                </a:solidFill>
                <a:highlight>
                  <a:srgbClr val="FFFFFF"/>
                </a:highlight>
                <a:latin typeface="Source Sans Pro"/>
                <a:ea typeface="Source Sans Pro"/>
                <a:cs typeface="Source Sans Pro"/>
                <a:sym typeface="Source Sans Pro"/>
              </a:rPr>
              <a:t> </a:t>
            </a:r>
            <a:r>
              <a:rPr lang="en" sz="1300">
                <a:solidFill>
                  <a:schemeClr val="dk1"/>
                </a:solidFill>
                <a:highlight>
                  <a:srgbClr val="FFFFFF"/>
                </a:highlight>
                <a:latin typeface="Source Sans Pro"/>
                <a:ea typeface="Source Sans Pro"/>
                <a:cs typeface="Source Sans Pro"/>
                <a:sym typeface="Source Sans Pro"/>
              </a:rPr>
              <a:t>that are optimal is called the Pareto set. </a:t>
            </a:r>
            <a:endParaRPr sz="1300">
              <a:solidFill>
                <a:schemeClr val="dk1"/>
              </a:solidFill>
              <a:highlight>
                <a:srgbClr val="FFFFFF"/>
              </a:highlight>
              <a:latin typeface="Source Sans Pro"/>
              <a:ea typeface="Source Sans Pro"/>
              <a:cs typeface="Source Sans Pro"/>
              <a:sym typeface="Source Sans Pro"/>
            </a:endParaRPr>
          </a:p>
          <a:p>
            <a:pPr indent="-311150" lvl="0" marL="457200" rtl="0" algn="l">
              <a:lnSpc>
                <a:spcPct val="115000"/>
              </a:lnSpc>
              <a:spcBef>
                <a:spcPts val="0"/>
              </a:spcBef>
              <a:spcAft>
                <a:spcPts val="0"/>
              </a:spcAft>
              <a:buClr>
                <a:schemeClr val="dk1"/>
              </a:buClr>
              <a:buSzPts val="1300"/>
              <a:buFont typeface="Source Sans Pro"/>
              <a:buChar char="●"/>
            </a:pPr>
            <a:r>
              <a:rPr lang="en" sz="1300">
                <a:solidFill>
                  <a:schemeClr val="dk1"/>
                </a:solidFill>
                <a:highlight>
                  <a:srgbClr val="FFFFFF"/>
                </a:highlight>
                <a:latin typeface="Source Sans Pro"/>
                <a:ea typeface="Source Sans Pro"/>
                <a:cs typeface="Source Sans Pro"/>
                <a:sym typeface="Source Sans Pro"/>
              </a:rPr>
              <a:t>We can set constraints in the performance metrics for an “absolute” optimization solution.</a:t>
            </a:r>
            <a:endParaRPr sz="1300">
              <a:solidFill>
                <a:schemeClr val="dk1"/>
              </a:solidFill>
              <a:highlight>
                <a:srgbClr val="FFFFFF"/>
              </a:highlight>
              <a:latin typeface="Source Sans Pro"/>
              <a:ea typeface="Source Sans Pro"/>
              <a:cs typeface="Source Sans Pro"/>
              <a:sym typeface="Source Sans Pro"/>
            </a:endParaRPr>
          </a:p>
          <a:p>
            <a:pPr indent="-311150" lvl="0" marL="457200" rtl="0" algn="l">
              <a:lnSpc>
                <a:spcPct val="115000"/>
              </a:lnSpc>
              <a:spcBef>
                <a:spcPts val="0"/>
              </a:spcBef>
              <a:spcAft>
                <a:spcPts val="0"/>
              </a:spcAft>
              <a:buClr>
                <a:schemeClr val="dk1"/>
              </a:buClr>
              <a:buSzPts val="1300"/>
              <a:buFont typeface="Source Sans Pro"/>
              <a:buChar char="●"/>
            </a:pPr>
            <a:r>
              <a:rPr b="1" lang="en" sz="1300">
                <a:latin typeface="Source Sans Pro"/>
                <a:ea typeface="Source Sans Pro"/>
                <a:cs typeface="Source Sans Pro"/>
                <a:sym typeface="Source Sans Pro"/>
              </a:rPr>
              <a:t>Value function </a:t>
            </a:r>
            <a:r>
              <a:rPr lang="en" sz="1300">
                <a:latin typeface="Source Sans Pro"/>
                <a:ea typeface="Source Sans Pro"/>
                <a:cs typeface="Source Sans Pro"/>
                <a:sym typeface="Source Sans Pro"/>
              </a:rPr>
              <a:t>of the form </a:t>
            </a:r>
            <a:r>
              <a:rPr i="1" lang="en" sz="1300">
                <a:latin typeface="Source Sans Pro"/>
                <a:ea typeface="Source Sans Pro"/>
                <a:cs typeface="Source Sans Pro"/>
                <a:sym typeface="Source Sans Pro"/>
              </a:rPr>
              <a:t>V = α</a:t>
            </a:r>
            <a:r>
              <a:rPr baseline="-25000" i="1" lang="en" sz="1300">
                <a:latin typeface="Source Sans Pro"/>
                <a:ea typeface="Source Sans Pro"/>
                <a:cs typeface="Source Sans Pro"/>
                <a:sym typeface="Source Sans Pro"/>
              </a:rPr>
              <a:t>1</a:t>
            </a:r>
            <a:r>
              <a:rPr i="1" lang="en" sz="1300">
                <a:latin typeface="Source Sans Pro"/>
                <a:ea typeface="Source Sans Pro"/>
                <a:cs typeface="Source Sans Pro"/>
                <a:sym typeface="Source Sans Pro"/>
              </a:rPr>
              <a:t>P</a:t>
            </a:r>
            <a:r>
              <a:rPr baseline="-25000" i="1" lang="en" sz="1300">
                <a:latin typeface="Source Sans Pro"/>
                <a:ea typeface="Source Sans Pro"/>
                <a:cs typeface="Source Sans Pro"/>
                <a:sym typeface="Source Sans Pro"/>
              </a:rPr>
              <a:t>1</a:t>
            </a:r>
            <a:r>
              <a:rPr i="1" lang="en" sz="1300">
                <a:latin typeface="Source Sans Pro"/>
                <a:ea typeface="Source Sans Pro"/>
                <a:cs typeface="Source Sans Pro"/>
                <a:sym typeface="Source Sans Pro"/>
              </a:rPr>
              <a:t> + α</a:t>
            </a:r>
            <a:r>
              <a:rPr baseline="-25000" i="1" lang="en" sz="1300">
                <a:latin typeface="Source Sans Pro"/>
                <a:ea typeface="Source Sans Pro"/>
                <a:cs typeface="Source Sans Pro"/>
                <a:sym typeface="Source Sans Pro"/>
              </a:rPr>
              <a:t>2</a:t>
            </a:r>
            <a:r>
              <a:rPr i="1" lang="en" sz="1300">
                <a:latin typeface="Source Sans Pro"/>
                <a:ea typeface="Source Sans Pro"/>
                <a:cs typeface="Source Sans Pro"/>
                <a:sym typeface="Source Sans Pro"/>
              </a:rPr>
              <a:t>P</a:t>
            </a:r>
            <a:r>
              <a:rPr baseline="-25000" i="1" lang="en" sz="1300">
                <a:latin typeface="Source Sans Pro"/>
                <a:ea typeface="Source Sans Pro"/>
                <a:cs typeface="Source Sans Pro"/>
                <a:sym typeface="Source Sans Pro"/>
              </a:rPr>
              <a:t>2</a:t>
            </a:r>
            <a:r>
              <a:rPr i="1" lang="en" sz="1300">
                <a:latin typeface="Source Sans Pro"/>
                <a:ea typeface="Source Sans Pro"/>
                <a:cs typeface="Source Sans Pro"/>
                <a:sym typeface="Source Sans Pro"/>
              </a:rPr>
              <a:t> + ... + α</a:t>
            </a:r>
            <a:r>
              <a:rPr baseline="-25000" i="1" lang="en" sz="1300">
                <a:latin typeface="Source Sans Pro"/>
                <a:ea typeface="Source Sans Pro"/>
                <a:cs typeface="Source Sans Pro"/>
                <a:sym typeface="Source Sans Pro"/>
              </a:rPr>
              <a:t>j</a:t>
            </a:r>
            <a:r>
              <a:rPr i="1" lang="en" sz="1300">
                <a:latin typeface="Source Sans Pro"/>
                <a:ea typeface="Source Sans Pro"/>
                <a:cs typeface="Source Sans Pro"/>
                <a:sym typeface="Source Sans Pro"/>
              </a:rPr>
              <a:t>P</a:t>
            </a:r>
            <a:r>
              <a:rPr baseline="-25000" i="1" lang="en" sz="1300">
                <a:latin typeface="Source Sans Pro"/>
                <a:ea typeface="Source Sans Pro"/>
                <a:cs typeface="Source Sans Pro"/>
                <a:sym typeface="Source Sans Pro"/>
              </a:rPr>
              <a:t>j </a:t>
            </a:r>
            <a:r>
              <a:rPr lang="en" sz="1300">
                <a:latin typeface="Source Sans Pro"/>
                <a:ea typeface="Source Sans Pro"/>
                <a:cs typeface="Source Sans Pro"/>
                <a:sym typeface="Source Sans Pro"/>
              </a:rPr>
              <a:t> such that the minimum value for </a:t>
            </a:r>
            <a:r>
              <a:rPr i="1" lang="en" sz="1300">
                <a:latin typeface="Source Sans Pro"/>
                <a:ea typeface="Source Sans Pro"/>
                <a:cs typeface="Source Sans Pro"/>
                <a:sym typeface="Source Sans Pro"/>
              </a:rPr>
              <a:t>V </a:t>
            </a:r>
            <a:r>
              <a:rPr lang="en" sz="1300">
                <a:latin typeface="Source Sans Pro"/>
                <a:ea typeface="Source Sans Pro"/>
                <a:cs typeface="Source Sans Pro"/>
                <a:sym typeface="Source Sans Pro"/>
              </a:rPr>
              <a:t>is the optimum. The values for </a:t>
            </a:r>
            <a:r>
              <a:rPr i="1" lang="en" sz="1300">
                <a:latin typeface="Source Sans Pro"/>
                <a:ea typeface="Source Sans Pro"/>
                <a:cs typeface="Source Sans Pro"/>
                <a:sym typeface="Source Sans Pro"/>
              </a:rPr>
              <a:t>α </a:t>
            </a:r>
            <a:r>
              <a:rPr lang="en" sz="1300">
                <a:latin typeface="Source Sans Pro"/>
                <a:ea typeface="Source Sans Pro"/>
                <a:cs typeface="Source Sans Pro"/>
                <a:sym typeface="Source Sans Pro"/>
              </a:rPr>
              <a:t>are </a:t>
            </a:r>
            <a:r>
              <a:rPr b="1" lang="en" sz="1300">
                <a:latin typeface="Source Sans Pro"/>
                <a:ea typeface="Source Sans Pro"/>
                <a:cs typeface="Source Sans Pro"/>
                <a:sym typeface="Source Sans Pro"/>
              </a:rPr>
              <a:t>exchange constants</a:t>
            </a:r>
            <a:r>
              <a:rPr lang="en" sz="1300">
                <a:latin typeface="Source Sans Pro"/>
                <a:ea typeface="Source Sans Pro"/>
                <a:cs typeface="Source Sans Pro"/>
                <a:sym typeface="Source Sans Pro"/>
              </a:rPr>
              <a:t> and are such that </a:t>
            </a:r>
            <a:endParaRPr sz="1300">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t/>
            </a:r>
            <a:endParaRPr sz="1300">
              <a:latin typeface="Source Sans Pro"/>
              <a:ea typeface="Source Sans Pro"/>
              <a:cs typeface="Source Sans Pro"/>
              <a:sym typeface="Source Sans Pro"/>
            </a:endParaRPr>
          </a:p>
          <a:p>
            <a:pPr indent="-311150" lvl="0" marL="457200" rtl="0" algn="l">
              <a:lnSpc>
                <a:spcPct val="115000"/>
              </a:lnSpc>
              <a:spcBef>
                <a:spcPts val="0"/>
              </a:spcBef>
              <a:spcAft>
                <a:spcPts val="0"/>
              </a:spcAft>
              <a:buClr>
                <a:schemeClr val="dk1"/>
              </a:buClr>
              <a:buSzPts val="1300"/>
              <a:buFont typeface="Source Sans Pro"/>
              <a:buChar char="●"/>
            </a:pPr>
            <a:r>
              <a:rPr lang="en" sz="1300">
                <a:latin typeface="Source Sans Pro"/>
                <a:ea typeface="Source Sans Pro"/>
                <a:cs typeface="Source Sans Pro"/>
                <a:sym typeface="Source Sans Pro"/>
              </a:rPr>
              <a:t>These constants tend to be derived from technical models.</a:t>
            </a:r>
            <a:endParaRPr sz="1300">
              <a:latin typeface="Source Sans Pro"/>
              <a:ea typeface="Source Sans Pro"/>
              <a:cs typeface="Source Sans Pro"/>
              <a:sym typeface="Source Sans Pro"/>
            </a:endParaRPr>
          </a:p>
          <a:p>
            <a:pPr indent="-311150" lvl="0" marL="457200" rtl="0" algn="l">
              <a:lnSpc>
                <a:spcPct val="115000"/>
              </a:lnSpc>
              <a:spcBef>
                <a:spcPts val="0"/>
              </a:spcBef>
              <a:spcAft>
                <a:spcPts val="0"/>
              </a:spcAft>
              <a:buSzPts val="1300"/>
              <a:buFont typeface="Source Sans Pro"/>
              <a:buChar char="●"/>
            </a:pPr>
            <a:r>
              <a:rPr lang="en" sz="1300">
                <a:latin typeface="Source Sans Pro"/>
                <a:ea typeface="Source Sans Pro"/>
                <a:cs typeface="Source Sans Pro"/>
                <a:sym typeface="Source Sans Pro"/>
              </a:rPr>
              <a:t>Cost </a:t>
            </a:r>
            <a:r>
              <a:rPr lang="en" sz="1300">
                <a:latin typeface="Source Sans Pro"/>
                <a:ea typeface="Source Sans Pro"/>
                <a:cs typeface="Source Sans Pro"/>
                <a:sym typeface="Source Sans Pro"/>
              </a:rPr>
              <a:t>(</a:t>
            </a:r>
            <a:r>
              <a:rPr i="1" lang="en" sz="1300">
                <a:latin typeface="Source Sans Pro"/>
                <a:ea typeface="Source Sans Pro"/>
                <a:cs typeface="Source Sans Pro"/>
                <a:sym typeface="Source Sans Pro"/>
              </a:rPr>
              <a:t>C</a:t>
            </a:r>
            <a:r>
              <a:rPr lang="en" sz="1300">
                <a:latin typeface="Source Sans Pro"/>
                <a:ea typeface="Source Sans Pro"/>
                <a:cs typeface="Source Sans Pro"/>
                <a:sym typeface="Source Sans Pro"/>
              </a:rPr>
              <a:t>) can be included as a performance metric in the value function.</a:t>
            </a:r>
            <a:endParaRPr sz="1300">
              <a:latin typeface="Source Sans Pro"/>
              <a:ea typeface="Source Sans Pro"/>
              <a:cs typeface="Source Sans Pro"/>
              <a:sym typeface="Source Sans Pro"/>
            </a:endParaRPr>
          </a:p>
        </p:txBody>
      </p:sp>
      <p:pic>
        <p:nvPicPr>
          <p:cNvPr id="65" name="Google Shape;65;p14"/>
          <p:cNvPicPr preferRelativeResize="0"/>
          <p:nvPr/>
        </p:nvPicPr>
        <p:blipFill>
          <a:blip r:embed="rId5">
            <a:alphaModFix/>
          </a:blip>
          <a:stretch>
            <a:fillRect/>
          </a:stretch>
        </p:blipFill>
        <p:spPr>
          <a:xfrm>
            <a:off x="4797025" y="3999525"/>
            <a:ext cx="1632350" cy="58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1000125" y="206000"/>
            <a:ext cx="7143750" cy="257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