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4"/>
  </p:sldMasterIdLst>
  <p:sldIdLst>
    <p:sldId id="256" r:id="rId5"/>
    <p:sldId id="264" r:id="rId6"/>
    <p:sldId id="266" r:id="rId7"/>
    <p:sldId id="282" r:id="rId8"/>
    <p:sldId id="283" r:id="rId9"/>
    <p:sldId id="292" r:id="rId10"/>
    <p:sldId id="287" r:id="rId11"/>
    <p:sldId id="288" r:id="rId12"/>
    <p:sldId id="284" r:id="rId13"/>
    <p:sldId id="285" r:id="rId14"/>
    <p:sldId id="286" r:id="rId15"/>
    <p:sldId id="294" r:id="rId16"/>
    <p:sldId id="295" r:id="rId17"/>
    <p:sldId id="296" r:id="rId18"/>
    <p:sldId id="293" r:id="rId19"/>
    <p:sldId id="289" r:id="rId20"/>
    <p:sldId id="290" r:id="rId21"/>
    <p:sldId id="297" r:id="rId22"/>
    <p:sldId id="29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C5CA8F6-BF17-4D06-94A9-CDCE3DA239CF}">
          <p14:sldIdLst>
            <p14:sldId id="256"/>
            <p14:sldId id="264"/>
            <p14:sldId id="266"/>
            <p14:sldId id="282"/>
            <p14:sldId id="283"/>
            <p14:sldId id="292"/>
            <p14:sldId id="287"/>
            <p14:sldId id="288"/>
            <p14:sldId id="284"/>
            <p14:sldId id="285"/>
            <p14:sldId id="286"/>
            <p14:sldId id="294"/>
            <p14:sldId id="295"/>
            <p14:sldId id="296"/>
            <p14:sldId id="293"/>
            <p14:sldId id="289"/>
            <p14:sldId id="290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924DE-E21A-4203-A1B6-2800A234D663}" v="367" dt="2021-11-03T22:40:00.699"/>
    <p1510:client id="{57FA25FA-8220-41D6-894C-40039E922D5D}" v="92" dt="2021-11-03T19:37:34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8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6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755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78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2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0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6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9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  <a:lumOff val="25000"/>
            </a:schemeClr>
          </a:fgClr>
          <a:bgClr>
            <a:schemeClr val="bg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11/19/2021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6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4i_ooQDDM" TargetMode="External"/><Relationship Id="rId2" Type="http://schemas.openxmlformats.org/officeDocument/2006/relationships/hyperlink" Target="https://motchallenge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92D0A-F8E9-47BC-8A96-99F49D58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97" y="2773047"/>
            <a:ext cx="9389806" cy="1311905"/>
          </a:xfrm>
        </p:spPr>
        <p:txBody>
          <a:bodyPr anchor="ctr">
            <a:normAutofit/>
          </a:bodyPr>
          <a:lstStyle/>
          <a:p>
            <a:r>
              <a:rPr lang="fr-FR"/>
              <a:t>LE FILTRE DE KALMAN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84B5201-AB14-44C1-BDDD-3103B16D3388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A4EE356-9B4E-4BFA-91E5-338EC601ACBC}"/>
              </a:ext>
            </a:extLst>
          </p:cNvPr>
          <p:cNvSpPr txBox="1">
            <a:spLocks/>
          </p:cNvSpPr>
          <p:nvPr/>
        </p:nvSpPr>
        <p:spPr>
          <a:xfrm>
            <a:off x="3748548" y="4311094"/>
            <a:ext cx="4694903" cy="54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i="1"/>
              <a:t>Adrien RUGGIERO et Louis BERTHIER</a:t>
            </a:r>
          </a:p>
        </p:txBody>
      </p:sp>
    </p:spTree>
    <p:extLst>
      <p:ext uri="{BB962C8B-B14F-4D97-AF65-F5344CB8AC3E}">
        <p14:creationId xmlns:p14="http://schemas.microsoft.com/office/powerpoint/2010/main" val="38652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EB34D7E-68F7-41FC-A951-4388CB7E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6405282"/>
            <a:ext cx="3637936" cy="314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b="1"/>
              <a:t>II. Notre projet – 1. La base de données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CC08C7A-1657-4AA2-AE36-23862B96AE59}"/>
              </a:ext>
            </a:extLst>
          </p:cNvPr>
          <p:cNvSpPr txBox="1">
            <a:spLocks/>
          </p:cNvSpPr>
          <p:nvPr/>
        </p:nvSpPr>
        <p:spPr>
          <a:xfrm>
            <a:off x="196644" y="354612"/>
            <a:ext cx="9360311" cy="825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Provenance et détails sur les vidéos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1B9A3D-B42E-44A4-9CD0-C3851343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4" y="1416050"/>
            <a:ext cx="10325100" cy="8763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338D5F7-8BA8-4CAE-BE86-02D02ECE6C5A}"/>
              </a:ext>
            </a:extLst>
          </p:cNvPr>
          <p:cNvSpPr txBox="1">
            <a:spLocks/>
          </p:cNvSpPr>
          <p:nvPr/>
        </p:nvSpPr>
        <p:spPr>
          <a:xfrm>
            <a:off x="10544550" y="1605727"/>
            <a:ext cx="1490134" cy="49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200" i="1"/>
              <a:t>Image </a:t>
            </a:r>
            <a:r>
              <a:rPr lang="fr-FR" sz="1200" i="1" err="1"/>
              <a:t>extaite</a:t>
            </a:r>
            <a:r>
              <a:rPr lang="fr-FR" sz="1200" i="1"/>
              <a:t> de MOT Challenge</a:t>
            </a:r>
          </a:p>
          <a:p>
            <a:pPr marL="0" indent="0" algn="just">
              <a:buFont typeface="Wingdings 3" charset="2"/>
              <a:buNone/>
            </a:pPr>
            <a:endParaRPr lang="fr-FR" sz="1050" i="1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59624FD-3242-4B3E-9376-5ABF4E3F79D0}"/>
              </a:ext>
            </a:extLst>
          </p:cNvPr>
          <p:cNvSpPr txBox="1">
            <a:spLocks/>
          </p:cNvSpPr>
          <p:nvPr/>
        </p:nvSpPr>
        <p:spPr>
          <a:xfrm>
            <a:off x="196643" y="2528312"/>
            <a:ext cx="6983089" cy="154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Une BDD </a:t>
            </a:r>
            <a:r>
              <a:rPr lang="fr-FR" sz="1600" b="1"/>
              <a:t>riche</a:t>
            </a:r>
            <a:r>
              <a:rPr lang="fr-FR" sz="1600"/>
              <a:t> et </a:t>
            </a:r>
            <a:r>
              <a:rPr lang="fr-FR" sz="1600" b="1"/>
              <a:t>complète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 b="1"/>
              <a:t>Référence </a:t>
            </a:r>
            <a:r>
              <a:rPr lang="fr-FR" sz="1600"/>
              <a:t>pour du travail informatique sur les « vidéos »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Décomposition de la « vidéo » en une </a:t>
            </a:r>
            <a:r>
              <a:rPr lang="fr-FR" sz="1600" b="1"/>
              <a:t>succession d’images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 b="1"/>
              <a:t>Pré-traitement</a:t>
            </a:r>
            <a:r>
              <a:rPr lang="fr-FR" sz="1600"/>
              <a:t> dans un fichier txt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endParaRPr lang="fr-FR" sz="1200" b="1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7F90B69-76C3-490C-9A46-D439A3FD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976" y="2528312"/>
            <a:ext cx="4607893" cy="348737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9B13A3B-220B-4D0B-A67F-7C3B22A74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1" y="4272001"/>
            <a:ext cx="4276725" cy="1371600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4685449-D8A1-4CEC-A282-517F53C411B5}"/>
              </a:ext>
            </a:extLst>
          </p:cNvPr>
          <p:cNvSpPr txBox="1">
            <a:spLocks/>
          </p:cNvSpPr>
          <p:nvPr/>
        </p:nvSpPr>
        <p:spPr>
          <a:xfrm>
            <a:off x="4647717" y="4497381"/>
            <a:ext cx="2565398" cy="9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fr-FR" sz="1600"/>
              <a:t>Frame n°584</a:t>
            </a:r>
          </a:p>
          <a:p>
            <a:pPr marL="0" indent="0" algn="just">
              <a:buNone/>
            </a:pPr>
            <a:r>
              <a:rPr lang="fr-FR" sz="1600"/>
              <a:t>8 Personnes présentes à cette frame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endParaRPr lang="fr-FR" sz="1200" b="1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0F2677F9-6F75-43B9-BDFC-B162145FDC40}"/>
              </a:ext>
            </a:extLst>
          </p:cNvPr>
          <p:cNvSpPr txBox="1">
            <a:spLocks/>
          </p:cNvSpPr>
          <p:nvPr/>
        </p:nvSpPr>
        <p:spPr>
          <a:xfrm>
            <a:off x="8866566" y="6086943"/>
            <a:ext cx="1576712" cy="49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200" i="1"/>
              <a:t>Exemple de vidéo</a:t>
            </a:r>
          </a:p>
          <a:p>
            <a:pPr marL="0" indent="0" algn="just">
              <a:buFont typeface="Wingdings 3" charset="2"/>
              <a:buNone/>
            </a:pPr>
            <a:endParaRPr lang="fr-FR" sz="1050" i="1"/>
          </a:p>
        </p:txBody>
      </p:sp>
    </p:spTree>
    <p:extLst>
      <p:ext uri="{BB962C8B-B14F-4D97-AF65-F5344CB8AC3E}">
        <p14:creationId xmlns:p14="http://schemas.microsoft.com/office/powerpoint/2010/main" val="11918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11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075B59B-E7E9-427D-B629-FF9AB917E074}"/>
              </a:ext>
            </a:extLst>
          </p:cNvPr>
          <p:cNvSpPr txBox="1">
            <a:spLocks/>
          </p:cNvSpPr>
          <p:nvPr/>
        </p:nvSpPr>
        <p:spPr>
          <a:xfrm>
            <a:off x="196645" y="354612"/>
            <a:ext cx="9853208" cy="825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Application du filtre de </a:t>
            </a:r>
            <a:r>
              <a:rPr lang="fr-FR" err="1"/>
              <a:t>Kalman</a:t>
            </a:r>
            <a:r>
              <a:rPr lang="fr-FR"/>
              <a:t> sur des personnes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E181CED-34C3-45C1-A2E1-B82FC22DF30C}"/>
              </a:ext>
            </a:extLst>
          </p:cNvPr>
          <p:cNvSpPr txBox="1">
            <a:spLocks/>
          </p:cNvSpPr>
          <p:nvPr/>
        </p:nvSpPr>
        <p:spPr>
          <a:xfrm>
            <a:off x="196645" y="6405282"/>
            <a:ext cx="4739149" cy="31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400" b="1"/>
              <a:t>II. Notre projet – 1. 1</a:t>
            </a:r>
            <a:r>
              <a:rPr lang="fr-FR" sz="1400" b="1" baseline="30000"/>
              <a:t>er</a:t>
            </a:r>
            <a:r>
              <a:rPr lang="fr-FR" sz="1400" b="1"/>
              <a:t> exemple avec des personnes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CEFB92-502E-4284-915B-D38F8EBE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0" y="3415420"/>
            <a:ext cx="3998923" cy="270079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0A2EE2-850A-4F8A-A40C-263282F60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4" y="2347994"/>
            <a:ext cx="3981269" cy="4559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531BED-5105-497B-A0AC-AA5D0CBE5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0" y="2892367"/>
            <a:ext cx="3963621" cy="403377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B75801C-AC5E-44FF-908B-AD72D56558C9}"/>
              </a:ext>
            </a:extLst>
          </p:cNvPr>
          <p:cNvSpPr txBox="1">
            <a:spLocks/>
          </p:cNvSpPr>
          <p:nvPr/>
        </p:nvSpPr>
        <p:spPr>
          <a:xfrm>
            <a:off x="1141178" y="1880237"/>
            <a:ext cx="2743104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FR" sz="1600"/>
              <a:t>La collecte des données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1200" b="1"/>
          </a:p>
        </p:txBody>
      </p:sp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1BC689B-8D62-4C5F-8ED9-C541FF74A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0" y="4313628"/>
            <a:ext cx="4298052" cy="1950889"/>
          </a:xfrm>
          <a:prstGeom prst="rect">
            <a:avLst/>
          </a:prstGeom>
        </p:spPr>
      </p:pic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700DD9D7-661C-4D9D-B1A6-3E1E38469C01}"/>
              </a:ext>
            </a:extLst>
          </p:cNvPr>
          <p:cNvSpPr txBox="1">
            <a:spLocks/>
          </p:cNvSpPr>
          <p:nvPr/>
        </p:nvSpPr>
        <p:spPr>
          <a:xfrm>
            <a:off x="745687" y="3971891"/>
            <a:ext cx="3838518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FR" sz="1600"/>
              <a:t>Affichage des données récoltées</a:t>
            </a:r>
            <a:endParaRPr lang="fr-FR" sz="1200" b="1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C833D295-62BC-4FCD-801F-A799086947F7}"/>
              </a:ext>
            </a:extLst>
          </p:cNvPr>
          <p:cNvSpPr txBox="1">
            <a:spLocks/>
          </p:cNvSpPr>
          <p:nvPr/>
        </p:nvSpPr>
        <p:spPr>
          <a:xfrm>
            <a:off x="6936168" y="1570762"/>
            <a:ext cx="2743104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FR" sz="1600"/>
              <a:t>La fonction distance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1200" b="1"/>
          </a:p>
        </p:txBody>
      </p:sp>
      <p:pic>
        <p:nvPicPr>
          <p:cNvPr id="32" name="Image 3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F7C76A-C76D-4256-9012-8C98AD698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67" y="2054580"/>
            <a:ext cx="5937369" cy="915559"/>
          </a:xfrm>
          <a:prstGeom prst="rect">
            <a:avLst/>
          </a:prstGeom>
        </p:spPr>
      </p:pic>
      <p:pic>
        <p:nvPicPr>
          <p:cNvPr id="33" name="Image 3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FCA08A8-C435-4F1D-9B31-3B7AED78A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66" y="3137846"/>
            <a:ext cx="5937370" cy="33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F03B982D-88EE-4170-B2E5-B8D80074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68" y="3978113"/>
            <a:ext cx="7662642" cy="143583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79EB7E-8A3C-44B8-9359-3A170AF9C1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7"/>
          <a:stretch/>
        </p:blipFill>
        <p:spPr>
          <a:xfrm>
            <a:off x="2050668" y="473090"/>
            <a:ext cx="7662642" cy="236082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1A05717-1465-4581-8912-B9C79B539D16}"/>
              </a:ext>
            </a:extLst>
          </p:cNvPr>
          <p:cNvSpPr txBox="1">
            <a:spLocks/>
          </p:cNvSpPr>
          <p:nvPr/>
        </p:nvSpPr>
        <p:spPr>
          <a:xfrm>
            <a:off x="6870769" y="703190"/>
            <a:ext cx="2743104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fr-FR" sz="1200" b="1" err="1"/>
              <a:t>distance_mini</a:t>
            </a:r>
            <a:r>
              <a:rPr lang="fr-FR" sz="1200" b="1"/>
              <a:t> = 500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15E4096-B14C-4700-9B89-BF4B581448DC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341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79EB7E-8A3C-44B8-9359-3A170AF9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7"/>
          <a:stretch/>
        </p:blipFill>
        <p:spPr>
          <a:xfrm>
            <a:off x="2050668" y="473090"/>
            <a:ext cx="7662642" cy="236082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1A05717-1465-4581-8912-B9C79B539D16}"/>
              </a:ext>
            </a:extLst>
          </p:cNvPr>
          <p:cNvSpPr txBox="1">
            <a:spLocks/>
          </p:cNvSpPr>
          <p:nvPr/>
        </p:nvSpPr>
        <p:spPr>
          <a:xfrm>
            <a:off x="6870769" y="703190"/>
            <a:ext cx="2743104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fr-FR" sz="1200" b="1" err="1"/>
              <a:t>distance_mini</a:t>
            </a:r>
            <a:r>
              <a:rPr lang="fr-FR" sz="1200" b="1"/>
              <a:t> = 500 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8A0BB91D-F09F-4809-9330-ABA795548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8" y="3941223"/>
            <a:ext cx="7590372" cy="144578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DF6807E-33C8-4AC6-AF97-5CD97EE0A4AA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49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79EB7E-8A3C-44B8-9359-3A170AF9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7"/>
          <a:stretch/>
        </p:blipFill>
        <p:spPr>
          <a:xfrm>
            <a:off x="2050668" y="473090"/>
            <a:ext cx="7662642" cy="236082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1A05717-1465-4581-8912-B9C79B539D16}"/>
              </a:ext>
            </a:extLst>
          </p:cNvPr>
          <p:cNvSpPr txBox="1">
            <a:spLocks/>
          </p:cNvSpPr>
          <p:nvPr/>
        </p:nvSpPr>
        <p:spPr>
          <a:xfrm>
            <a:off x="6870769" y="703190"/>
            <a:ext cx="2743104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fr-FR" sz="1200" b="1" err="1"/>
              <a:t>distance_mini</a:t>
            </a:r>
            <a:r>
              <a:rPr lang="fr-FR" sz="1200" b="1"/>
              <a:t> = 500 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12BF24BE-4A8E-4FBD-9B63-99DED47ED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68" y="3915436"/>
            <a:ext cx="7662642" cy="148635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1D80CD3B-133C-4B47-BC67-67204972046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06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15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075B59B-E7E9-427D-B629-FF9AB917E074}"/>
              </a:ext>
            </a:extLst>
          </p:cNvPr>
          <p:cNvSpPr txBox="1">
            <a:spLocks/>
          </p:cNvSpPr>
          <p:nvPr/>
        </p:nvSpPr>
        <p:spPr>
          <a:xfrm>
            <a:off x="196645" y="354612"/>
            <a:ext cx="9853208" cy="825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Application du filtre de </a:t>
            </a:r>
            <a:r>
              <a:rPr lang="fr-FR" err="1"/>
              <a:t>Kalman</a:t>
            </a:r>
            <a:r>
              <a:rPr lang="fr-FR"/>
              <a:t> sur des personnes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E181CED-34C3-45C1-A2E1-B82FC22DF30C}"/>
              </a:ext>
            </a:extLst>
          </p:cNvPr>
          <p:cNvSpPr txBox="1">
            <a:spLocks/>
          </p:cNvSpPr>
          <p:nvPr/>
        </p:nvSpPr>
        <p:spPr>
          <a:xfrm>
            <a:off x="196645" y="6405282"/>
            <a:ext cx="4739149" cy="31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400" b="1"/>
              <a:t>II. Notre projet – 1. 1</a:t>
            </a:r>
            <a:r>
              <a:rPr lang="fr-FR" sz="1400" b="1" baseline="30000"/>
              <a:t>er</a:t>
            </a:r>
            <a:r>
              <a:rPr lang="fr-FR" sz="1400" b="1"/>
              <a:t> exemple avec des personnes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E96084-4CC0-4A09-A264-30EDC4A4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69" y="1864340"/>
            <a:ext cx="6400931" cy="4301528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DBF0D021-C08C-4AE7-9358-9474F21B5C4C}"/>
              </a:ext>
            </a:extLst>
          </p:cNvPr>
          <p:cNvSpPr txBox="1">
            <a:spLocks/>
          </p:cNvSpPr>
          <p:nvPr/>
        </p:nvSpPr>
        <p:spPr>
          <a:xfrm>
            <a:off x="7619982" y="1393021"/>
            <a:ext cx="2743104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FR" sz="1600"/>
              <a:t>Le cœur du programme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1200" b="1"/>
          </a:p>
        </p:txBody>
      </p:sp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42F4E3-9149-45D0-B86A-54BAD131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3" y="2070979"/>
            <a:ext cx="5413847" cy="1504909"/>
          </a:xfrm>
          <a:prstGeom prst="rect">
            <a:avLst/>
          </a:prstGeom>
        </p:spPr>
      </p:pic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464DE905-0B3C-4666-8575-4F3BF6F2C031}"/>
              </a:ext>
            </a:extLst>
          </p:cNvPr>
          <p:cNvSpPr txBox="1">
            <a:spLocks/>
          </p:cNvSpPr>
          <p:nvPr/>
        </p:nvSpPr>
        <p:spPr>
          <a:xfrm>
            <a:off x="1178351" y="1721530"/>
            <a:ext cx="3115445" cy="386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FR" sz="1600"/>
              <a:t> Créations des nouveaux filtres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1200" b="1"/>
          </a:p>
        </p:txBody>
      </p:sp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AFF284-92A3-4BF5-82F7-E6D4A3A4A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8" y="3924728"/>
            <a:ext cx="4476915" cy="2480554"/>
          </a:xfrm>
          <a:prstGeom prst="rect">
            <a:avLst/>
          </a:prstGeom>
        </p:spPr>
      </p:pic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919709D4-2358-42A9-B147-EF2D1DFCE81E}"/>
              </a:ext>
            </a:extLst>
          </p:cNvPr>
          <p:cNvSpPr txBox="1">
            <a:spLocks/>
          </p:cNvSpPr>
          <p:nvPr/>
        </p:nvSpPr>
        <p:spPr>
          <a:xfrm>
            <a:off x="1178350" y="3601921"/>
            <a:ext cx="3115445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FR" sz="1600"/>
              <a:t> Nettoyage </a:t>
            </a:r>
            <a:endParaRPr lang="fr-FR" sz="1200" b="1"/>
          </a:p>
        </p:txBody>
      </p:sp>
    </p:spTree>
    <p:extLst>
      <p:ext uri="{BB962C8B-B14F-4D97-AF65-F5344CB8AC3E}">
        <p14:creationId xmlns:p14="http://schemas.microsoft.com/office/powerpoint/2010/main" val="9006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16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075B59B-E7E9-427D-B629-FF9AB917E074}"/>
              </a:ext>
            </a:extLst>
          </p:cNvPr>
          <p:cNvSpPr txBox="1">
            <a:spLocks/>
          </p:cNvSpPr>
          <p:nvPr/>
        </p:nvSpPr>
        <p:spPr>
          <a:xfrm>
            <a:off x="196645" y="354612"/>
            <a:ext cx="9853208" cy="825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Application du filtre de </a:t>
            </a:r>
            <a:r>
              <a:rPr lang="fr-FR" err="1"/>
              <a:t>Kalman</a:t>
            </a:r>
            <a:r>
              <a:rPr lang="fr-FR"/>
              <a:t> sur des abeilles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E181CED-34C3-45C1-A2E1-B82FC22DF30C}"/>
              </a:ext>
            </a:extLst>
          </p:cNvPr>
          <p:cNvSpPr txBox="1">
            <a:spLocks/>
          </p:cNvSpPr>
          <p:nvPr/>
        </p:nvSpPr>
        <p:spPr>
          <a:xfrm>
            <a:off x="196645" y="6405282"/>
            <a:ext cx="4522839" cy="31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400" b="1"/>
              <a:t>II. Notre projet – 1. 1</a:t>
            </a:r>
            <a:r>
              <a:rPr lang="fr-FR" sz="1400" b="1" baseline="30000"/>
              <a:t>er</a:t>
            </a:r>
            <a:r>
              <a:rPr lang="fr-FR" sz="1400" b="1"/>
              <a:t> exemple avec des abeilles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72756B-30B7-4589-A908-5BAE10109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65" y="1545716"/>
            <a:ext cx="4679765" cy="4756763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0F6715-8379-4CBE-95AB-C4DD50993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7" y="3132285"/>
            <a:ext cx="6111770" cy="1950889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DC790A0-94D0-4AE5-9730-0EC11BEF21BB}"/>
              </a:ext>
            </a:extLst>
          </p:cNvPr>
          <p:cNvSpPr txBox="1">
            <a:spLocks/>
          </p:cNvSpPr>
          <p:nvPr/>
        </p:nvSpPr>
        <p:spPr>
          <a:xfrm>
            <a:off x="1531009" y="2553423"/>
            <a:ext cx="3115445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FR" sz="1600"/>
              <a:t> Détecteur </a:t>
            </a:r>
            <a:endParaRPr lang="fr-FR" sz="1200" b="1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528E80A-5A43-46A8-B33B-EBE17B5A382C}"/>
              </a:ext>
            </a:extLst>
          </p:cNvPr>
          <p:cNvSpPr txBox="1">
            <a:spLocks/>
          </p:cNvSpPr>
          <p:nvPr/>
        </p:nvSpPr>
        <p:spPr>
          <a:xfrm>
            <a:off x="7487524" y="1159158"/>
            <a:ext cx="3115445" cy="38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FR" sz="1600"/>
              <a:t> Les Fonctions</a:t>
            </a:r>
            <a:endParaRPr lang="fr-FR" sz="1200" b="1"/>
          </a:p>
        </p:txBody>
      </p:sp>
    </p:spTree>
    <p:extLst>
      <p:ext uri="{BB962C8B-B14F-4D97-AF65-F5344CB8AC3E}">
        <p14:creationId xmlns:p14="http://schemas.microsoft.com/office/powerpoint/2010/main" val="12626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17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075B59B-E7E9-427D-B629-FF9AB917E074}"/>
              </a:ext>
            </a:extLst>
          </p:cNvPr>
          <p:cNvSpPr txBox="1">
            <a:spLocks/>
          </p:cNvSpPr>
          <p:nvPr/>
        </p:nvSpPr>
        <p:spPr>
          <a:xfrm>
            <a:off x="196645" y="354612"/>
            <a:ext cx="9853208" cy="825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Les points positifs et négatifs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E181CED-34C3-45C1-A2E1-B82FC22DF30C}"/>
              </a:ext>
            </a:extLst>
          </p:cNvPr>
          <p:cNvSpPr txBox="1">
            <a:spLocks/>
          </p:cNvSpPr>
          <p:nvPr/>
        </p:nvSpPr>
        <p:spPr>
          <a:xfrm>
            <a:off x="196645" y="6405282"/>
            <a:ext cx="5702710" cy="31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400" b="1"/>
              <a:t>III. Conclusion – 1. Les avantages et inconvénients d’un tel filtre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E054A3-6E69-4B75-8D3B-E7F97FC9C057}"/>
              </a:ext>
            </a:extLst>
          </p:cNvPr>
          <p:cNvSpPr txBox="1">
            <a:spLocks/>
          </p:cNvSpPr>
          <p:nvPr/>
        </p:nvSpPr>
        <p:spPr>
          <a:xfrm>
            <a:off x="1962128" y="1241292"/>
            <a:ext cx="2241385" cy="54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600" b="1">
                <a:solidFill>
                  <a:srgbClr val="00B050"/>
                </a:solidFill>
              </a:rPr>
              <a:t>LES ASPECTS POSITIFS</a:t>
            </a:r>
          </a:p>
          <a:p>
            <a:pPr marL="0" indent="0" algn="just">
              <a:buFont typeface="Wingdings 3" charset="2"/>
              <a:buNone/>
            </a:pPr>
            <a:endParaRPr lang="fr-FR" sz="1200" b="1">
              <a:solidFill>
                <a:srgbClr val="00B05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9E409F5-9F04-4570-B2BE-992C8BC2A294}"/>
              </a:ext>
            </a:extLst>
          </p:cNvPr>
          <p:cNvSpPr txBox="1">
            <a:spLocks/>
          </p:cNvSpPr>
          <p:nvPr/>
        </p:nvSpPr>
        <p:spPr>
          <a:xfrm>
            <a:off x="196644" y="1680979"/>
            <a:ext cx="5772355" cy="4476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Estimation de variables/paramètres à partir de données bruitées avec un système dynamique</a:t>
            </a:r>
          </a:p>
          <a:p>
            <a:pPr marL="0" indent="0" algn="just">
              <a:buNone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Multi-domaine </a:t>
            </a:r>
          </a:p>
          <a:p>
            <a:pPr marL="0" indent="0" algn="just">
              <a:buNone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Sa capacité de prédiction</a:t>
            </a:r>
          </a:p>
          <a:p>
            <a:pPr marL="0" indent="0" algn="just">
              <a:buNone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Sa capacité de correction des erreurs </a:t>
            </a:r>
          </a:p>
          <a:p>
            <a:pPr marL="0" indent="0" algn="just">
              <a:buNone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S’applique à des systèmes linéaires ET non-linéaires</a:t>
            </a:r>
          </a:p>
          <a:p>
            <a:pPr marL="0" indent="0" algn="just">
              <a:buNone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Déterminer l’erreur moyenne des estimations avec certitude de la convergeance</a:t>
            </a:r>
            <a:endParaRPr lang="fr-FR" sz="90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FB7A868-AC68-45ED-809C-7208583E2C9F}"/>
              </a:ext>
            </a:extLst>
          </p:cNvPr>
          <p:cNvSpPr txBox="1">
            <a:spLocks/>
          </p:cNvSpPr>
          <p:nvPr/>
        </p:nvSpPr>
        <p:spPr>
          <a:xfrm>
            <a:off x="7921820" y="1236047"/>
            <a:ext cx="2374715" cy="54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600" b="1">
                <a:solidFill>
                  <a:srgbClr val="FF0000"/>
                </a:solidFill>
              </a:rPr>
              <a:t>LES ASPECTS NEGATIFS</a:t>
            </a:r>
          </a:p>
          <a:p>
            <a:pPr marL="0" indent="0" algn="just">
              <a:buFont typeface="Wingdings 3" charset="2"/>
              <a:buNone/>
            </a:pPr>
            <a:endParaRPr lang="fr-FR" sz="1200" b="1">
              <a:solidFill>
                <a:srgbClr val="FF0000"/>
              </a:solidFill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C463448-6F11-478C-93A4-6B1A7418ACA2}"/>
              </a:ext>
            </a:extLst>
          </p:cNvPr>
          <p:cNvSpPr txBox="1">
            <a:spLocks/>
          </p:cNvSpPr>
          <p:nvPr/>
        </p:nvSpPr>
        <p:spPr>
          <a:xfrm>
            <a:off x="6223001" y="1680979"/>
            <a:ext cx="5772355" cy="4476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endParaRPr lang="fr-FR" sz="90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1544E88-11FD-470E-B7C4-3C1569B44E80}"/>
              </a:ext>
            </a:extLst>
          </p:cNvPr>
          <p:cNvSpPr txBox="1">
            <a:spLocks/>
          </p:cNvSpPr>
          <p:nvPr/>
        </p:nvSpPr>
        <p:spPr>
          <a:xfrm>
            <a:off x="6213574" y="1690406"/>
            <a:ext cx="5772355" cy="4476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fr-FR" sz="1600"/>
          </a:p>
          <a:p>
            <a:pPr marL="0" indent="0" algn="just">
              <a:buNone/>
            </a:pPr>
            <a:endParaRPr lang="fr-FR" sz="160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599A5CB-841B-45BA-9343-969333CCC4CD}"/>
              </a:ext>
            </a:extLst>
          </p:cNvPr>
          <p:cNvSpPr txBox="1">
            <a:spLocks/>
          </p:cNvSpPr>
          <p:nvPr/>
        </p:nvSpPr>
        <p:spPr>
          <a:xfrm>
            <a:off x="6204147" y="1699833"/>
            <a:ext cx="5772355" cy="4476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Cas où les systèmes sont non linéaire très problématiques. La stabilité n’y est plus assurée.</a:t>
            </a:r>
          </a:p>
          <a:p>
            <a:pPr marL="0" indent="0" algn="just">
              <a:buNone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Supposition d’une probabilité de présence et d’un bruit Gaussien</a:t>
            </a:r>
          </a:p>
          <a:p>
            <a:pPr marL="0" indent="0" algn="just">
              <a:buNone/>
            </a:pPr>
            <a:endParaRPr lang="fr-FR" sz="1600"/>
          </a:p>
          <a:p>
            <a:pPr marL="0" indent="0" algn="just">
              <a:buNone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Temps de réaction lent lors de changement d’état brusque</a:t>
            </a:r>
          </a:p>
          <a:p>
            <a:pPr marL="0" indent="0" algn="just">
              <a:buNone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La modélisation du problème doit être parfaitement connue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41319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92D0A-F8E9-47BC-8A96-99F49D58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97" y="2773047"/>
            <a:ext cx="9190703" cy="1311905"/>
          </a:xfrm>
        </p:spPr>
        <p:txBody>
          <a:bodyPr anchor="ctr">
            <a:noAutofit/>
          </a:bodyPr>
          <a:lstStyle/>
          <a:p>
            <a:pPr algn="ctr"/>
            <a:r>
              <a:rPr lang="fr-FR" sz="4800"/>
              <a:t>LES PROBLEMES RENCONTRES AUTOUR DU PROJET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84B5201-AB14-44C1-BDDD-3103B16D3388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18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B3F817-70F5-4F63-B17B-202CDC92857C}"/>
              </a:ext>
            </a:extLst>
          </p:cNvPr>
          <p:cNvSpPr txBox="1">
            <a:spLocks/>
          </p:cNvSpPr>
          <p:nvPr/>
        </p:nvSpPr>
        <p:spPr>
          <a:xfrm>
            <a:off x="196645" y="6405282"/>
            <a:ext cx="2989007" cy="31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400" b="1"/>
              <a:t>III. Conclusion – 2. Nos difficultés</a:t>
            </a:r>
          </a:p>
        </p:txBody>
      </p:sp>
    </p:spTree>
    <p:extLst>
      <p:ext uri="{BB962C8B-B14F-4D97-AF65-F5344CB8AC3E}">
        <p14:creationId xmlns:p14="http://schemas.microsoft.com/office/powerpoint/2010/main" val="37360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19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075B59B-E7E9-427D-B629-FF9AB917E074}"/>
              </a:ext>
            </a:extLst>
          </p:cNvPr>
          <p:cNvSpPr txBox="1">
            <a:spLocks/>
          </p:cNvSpPr>
          <p:nvPr/>
        </p:nvSpPr>
        <p:spPr>
          <a:xfrm>
            <a:off x="196645" y="354612"/>
            <a:ext cx="9853208" cy="825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Bibliographie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9E409F5-9F04-4570-B2BE-992C8BC2A294}"/>
              </a:ext>
            </a:extLst>
          </p:cNvPr>
          <p:cNvSpPr txBox="1">
            <a:spLocks/>
          </p:cNvSpPr>
          <p:nvPr/>
        </p:nvSpPr>
        <p:spPr>
          <a:xfrm>
            <a:off x="196644" y="1680979"/>
            <a:ext cx="11464414" cy="44762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fr-FR" sz="1800" dirty="0" err="1"/>
              <a:t>Spatio-Temporal</a:t>
            </a:r>
            <a:r>
              <a:rPr lang="fr-FR" sz="1800" dirty="0"/>
              <a:t> </a:t>
            </a:r>
            <a:r>
              <a:rPr lang="fr-FR" sz="1800" dirty="0" err="1"/>
              <a:t>Stereo</a:t>
            </a:r>
            <a:r>
              <a:rPr lang="fr-FR" sz="1800" dirty="0"/>
              <a:t> </a:t>
            </a:r>
            <a:r>
              <a:rPr lang="fr-FR" sz="1800" dirty="0" err="1"/>
              <a:t>Disparity</a:t>
            </a:r>
            <a:r>
              <a:rPr lang="fr-FR" sz="1800" dirty="0"/>
              <a:t> </a:t>
            </a:r>
            <a:r>
              <a:rPr lang="fr-FR" sz="1800" dirty="0" err="1"/>
              <a:t>Integration</a:t>
            </a:r>
            <a:r>
              <a:rPr lang="fr-FR" sz="1800" dirty="0"/>
              <a:t> de Sandino Morales et Reinhard </a:t>
            </a:r>
            <a:r>
              <a:rPr lang="fr-FR" sz="1800" dirty="0" err="1"/>
              <a:t>Klette</a:t>
            </a:r>
            <a:endParaRPr lang="fr-FR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dirty="0"/>
              <a:t>FILTRAGE PARTICULAIRE &amp; MODÈLES DE MARKOV CACHÉS de Fabien </a:t>
            </a:r>
            <a:r>
              <a:rPr lang="fr-FR" sz="1800" dirty="0" err="1"/>
              <a:t>Campillo</a:t>
            </a:r>
            <a:endParaRPr lang="fr-FR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dirty="0"/>
              <a:t>Les différents filtres de </a:t>
            </a:r>
            <a:r>
              <a:rPr lang="fr-FR" sz="1800" dirty="0" err="1"/>
              <a:t>Kalman</a:t>
            </a:r>
            <a:r>
              <a:rPr lang="fr-FR" sz="1800" dirty="0"/>
              <a:t> de </a:t>
            </a:r>
            <a:r>
              <a:rPr lang="fr-FR" sz="1800" dirty="0" err="1"/>
              <a:t>Spraakforskaren</a:t>
            </a:r>
            <a:endParaRPr lang="fr-FR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dirty="0"/>
              <a:t>Suivi d'objets dans les vidéos de Antoine </a:t>
            </a:r>
            <a:r>
              <a:rPr lang="fr-FR" sz="1800" dirty="0" err="1"/>
              <a:t>Manzanera</a:t>
            </a:r>
            <a:r>
              <a:rPr lang="fr-FR" sz="1800" dirty="0"/>
              <a:t> à l’ENSTA-Paris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dirty="0"/>
              <a:t>Le Filtre de </a:t>
            </a:r>
            <a:r>
              <a:rPr lang="fr-FR" sz="1800" dirty="0" err="1"/>
              <a:t>Kalman</a:t>
            </a:r>
            <a:r>
              <a:rPr lang="fr-FR" sz="1800" dirty="0"/>
              <a:t> de Ferdinand Piette</a:t>
            </a:r>
            <a:endParaRPr lang="fr-F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dirty="0"/>
              <a:t>MOT Challenge : </a:t>
            </a:r>
            <a:r>
              <a:rPr lang="fr-FR" dirty="0">
                <a:hlinkClick r:id="rId2"/>
              </a:rPr>
              <a:t>https://motchallenge.net/</a:t>
            </a:r>
            <a:endParaRPr lang="fr-F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dirty="0"/>
              <a:t>Vidéos de Monsieur Magnier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b="0" i="0">
                <a:effectLst/>
              </a:rPr>
              <a:t>Filtre </a:t>
            </a:r>
            <a:r>
              <a:rPr lang="fr-FR" sz="1800" b="0" i="0" dirty="0">
                <a:effectLst/>
              </a:rPr>
              <a:t>de </a:t>
            </a:r>
            <a:r>
              <a:rPr lang="fr-FR" sz="1800" b="0" i="0" dirty="0" err="1">
                <a:effectLst/>
              </a:rPr>
              <a:t>Kalman</a:t>
            </a:r>
            <a:r>
              <a:rPr lang="fr-FR" sz="1800" b="0" i="0" dirty="0">
                <a:effectLst/>
              </a:rPr>
              <a:t> et suivi d'objet de Laurent42 : </a:t>
            </a:r>
            <a:r>
              <a:rPr lang="fr-FR" sz="1800" b="0" i="0" dirty="0">
                <a:effectLst/>
                <a:hlinkClick r:id="rId3"/>
              </a:rPr>
              <a:t>https://www.youtube.com/watch?v=IT4i_ooQDDM</a:t>
            </a:r>
            <a:endParaRPr lang="fr-FR" sz="1800" b="0" i="0" dirty="0">
              <a:effectLst/>
            </a:endParaRPr>
          </a:p>
          <a:p>
            <a:pPr marL="0" indent="0" algn="just">
              <a:buNone/>
            </a:pPr>
            <a:endParaRPr lang="en-US" sz="1800" b="0" i="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0" i="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38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7B80F-F61D-4847-8559-F5E5DEFE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13" y="231058"/>
            <a:ext cx="3139309" cy="874637"/>
          </a:xfrm>
        </p:spPr>
        <p:txBody>
          <a:bodyPr/>
          <a:lstStyle/>
          <a:p>
            <a:r>
              <a:rPr lang="fr-FR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960-6F05-4B00-9FCB-153B00D1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122" y="1105695"/>
            <a:ext cx="6666272" cy="56290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1600" b="1"/>
              <a:t>I. Introduction</a:t>
            </a:r>
          </a:p>
          <a:p>
            <a:pPr marL="0" indent="0" algn="just">
              <a:buNone/>
            </a:pPr>
            <a:endParaRPr lang="fr-FR" sz="1600" b="1"/>
          </a:p>
          <a:p>
            <a:pPr marL="0" indent="0" algn="just">
              <a:buNone/>
            </a:pPr>
            <a:r>
              <a:rPr lang="fr-FR" sz="1600" b="1"/>
              <a:t>	1. Le principe : qu’est-ce que c’est?</a:t>
            </a:r>
          </a:p>
          <a:p>
            <a:pPr marL="0" indent="0" algn="just">
              <a:buNone/>
            </a:pPr>
            <a:r>
              <a:rPr lang="fr-FR" sz="1600" b="1"/>
              <a:t>	2. Des exemples d’application</a:t>
            </a:r>
          </a:p>
          <a:p>
            <a:pPr marL="0" indent="0" algn="just">
              <a:buNone/>
            </a:pPr>
            <a:r>
              <a:rPr lang="fr-FR" sz="1600" b="1"/>
              <a:t>	3. Le fonctionnement : les principales équations mathématiques</a:t>
            </a:r>
          </a:p>
          <a:p>
            <a:pPr marL="0" indent="0" algn="just">
              <a:buNone/>
            </a:pPr>
            <a:r>
              <a:rPr lang="fr-FR" sz="1600" b="1"/>
              <a:t>	4. Analogie avec notre code</a:t>
            </a:r>
          </a:p>
          <a:p>
            <a:pPr marL="0" indent="0" algn="just">
              <a:buNone/>
            </a:pPr>
            <a:endParaRPr lang="fr-FR" sz="1600" b="1"/>
          </a:p>
          <a:p>
            <a:pPr marL="0" indent="0" algn="just">
              <a:buNone/>
            </a:pPr>
            <a:r>
              <a:rPr lang="fr-FR" sz="1600" b="1"/>
              <a:t>II. Notre projet</a:t>
            </a:r>
          </a:p>
          <a:p>
            <a:pPr marL="0" indent="0" algn="just">
              <a:buNone/>
            </a:pPr>
            <a:endParaRPr lang="fr-FR" sz="1600" b="1"/>
          </a:p>
          <a:p>
            <a:pPr marL="0" indent="0" algn="just">
              <a:buNone/>
            </a:pPr>
            <a:r>
              <a:rPr lang="fr-FR" sz="1600" b="1"/>
              <a:t>	1. La base de données</a:t>
            </a:r>
          </a:p>
          <a:p>
            <a:pPr marL="0" indent="0" algn="just">
              <a:buNone/>
            </a:pPr>
            <a:r>
              <a:rPr lang="fr-FR" sz="1600" b="1"/>
              <a:t>	2. 1</a:t>
            </a:r>
            <a:r>
              <a:rPr lang="fr-FR" sz="1600" b="1" baseline="30000"/>
              <a:t>er</a:t>
            </a:r>
            <a:r>
              <a:rPr lang="fr-FR" sz="1600" b="1"/>
              <a:t> exemple de code avec des personnes</a:t>
            </a:r>
          </a:p>
          <a:p>
            <a:pPr marL="0" indent="0" algn="just">
              <a:buNone/>
            </a:pPr>
            <a:r>
              <a:rPr lang="fr-FR" sz="1600" b="1"/>
              <a:t>	3. 2</a:t>
            </a:r>
            <a:r>
              <a:rPr lang="fr-FR" sz="1600" b="1" baseline="30000"/>
              <a:t>ème</a:t>
            </a:r>
            <a:r>
              <a:rPr lang="fr-FR" sz="1600" b="1"/>
              <a:t> exemple de code avec des abeilles</a:t>
            </a:r>
          </a:p>
          <a:p>
            <a:pPr marL="0" indent="0" algn="just">
              <a:buNone/>
            </a:pPr>
            <a:endParaRPr lang="fr-FR" sz="1600" b="1"/>
          </a:p>
          <a:p>
            <a:pPr marL="0" indent="0" algn="just">
              <a:buNone/>
            </a:pPr>
            <a:r>
              <a:rPr lang="fr-FR" sz="1600" b="1"/>
              <a:t>III. Conclusion</a:t>
            </a:r>
          </a:p>
          <a:p>
            <a:pPr marL="0" indent="0" algn="just">
              <a:buNone/>
            </a:pPr>
            <a:endParaRPr lang="fr-FR" sz="1600" b="1"/>
          </a:p>
          <a:p>
            <a:pPr marL="0" indent="0" algn="just">
              <a:buNone/>
            </a:pPr>
            <a:r>
              <a:rPr lang="fr-FR" sz="1600" b="1"/>
              <a:t>	1. Les avantages et les inconvénients d’un tel filtre</a:t>
            </a:r>
          </a:p>
          <a:p>
            <a:pPr marL="0" indent="0" algn="just">
              <a:buNone/>
            </a:pPr>
            <a:r>
              <a:rPr lang="fr-FR" sz="1600" b="1"/>
              <a:t>	2. Nos difficultés</a:t>
            </a:r>
          </a:p>
          <a:p>
            <a:pPr marL="0" indent="0" algn="just">
              <a:buNone/>
            </a:pPr>
            <a:endParaRPr lang="fr-FR" sz="1200" b="1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6B9D646-5C76-4B1B-99D8-A334D5F4447A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96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7B80F-F61D-4847-8559-F5E5DEFE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354612"/>
            <a:ext cx="8537218" cy="825476"/>
          </a:xfrm>
        </p:spPr>
        <p:txBody>
          <a:bodyPr/>
          <a:lstStyle/>
          <a:p>
            <a:r>
              <a:rPr lang="fr-FR"/>
              <a:t>Le filtre de </a:t>
            </a:r>
            <a:r>
              <a:rPr lang="fr-FR" err="1"/>
              <a:t>Kalman</a:t>
            </a:r>
            <a:r>
              <a:rPr lang="fr-FR"/>
              <a:t> : c’est quoi ?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EB34D7E-68F7-41FC-A951-4388CB7E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6405282"/>
            <a:ext cx="2772698" cy="314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b="1"/>
              <a:t>I. Introduction – 1. Le principe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3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D954843-D533-4FD2-B218-0C82FAC9BB0E}"/>
              </a:ext>
            </a:extLst>
          </p:cNvPr>
          <p:cNvSpPr txBox="1">
            <a:spLocks/>
          </p:cNvSpPr>
          <p:nvPr/>
        </p:nvSpPr>
        <p:spPr>
          <a:xfrm>
            <a:off x="9915560" y="5133388"/>
            <a:ext cx="2119124" cy="31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200" i="1"/>
              <a:t>Image extraite de </a:t>
            </a:r>
            <a:r>
              <a:rPr lang="fr-FR" sz="1200" i="1" err="1"/>
              <a:t>Edubilla</a:t>
            </a:r>
            <a:endParaRPr lang="fr-FR" sz="1200" i="1"/>
          </a:p>
          <a:p>
            <a:pPr marL="0" indent="0" algn="just">
              <a:buFont typeface="Wingdings 3" charset="2"/>
              <a:buNone/>
            </a:pPr>
            <a:endParaRPr lang="fr-FR" sz="1050" i="1"/>
          </a:p>
        </p:txBody>
      </p:sp>
      <p:pic>
        <p:nvPicPr>
          <p:cNvPr id="1028" name="Picture 4" descr="Rudolf E. Kalman| edubilla.com">
            <a:extLst>
              <a:ext uri="{FF2B5EF4-FFF2-40B4-BE49-F238E27FC236}">
                <a16:creationId xmlns:a16="http://schemas.microsoft.com/office/drawing/2014/main" id="{250C3E4E-39AF-4746-A780-D6395C2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60" y="1875922"/>
            <a:ext cx="2119124" cy="30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C5502FE-03A6-4E13-88DA-EAFC6D13883C}"/>
              </a:ext>
            </a:extLst>
          </p:cNvPr>
          <p:cNvSpPr txBox="1">
            <a:spLocks/>
          </p:cNvSpPr>
          <p:nvPr/>
        </p:nvSpPr>
        <p:spPr>
          <a:xfrm>
            <a:off x="157316" y="1887819"/>
            <a:ext cx="5518356" cy="308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Développé par </a:t>
            </a:r>
            <a:r>
              <a:rPr lang="fr-FR" sz="1600" b="1"/>
              <a:t>Rudolf Emil </a:t>
            </a:r>
            <a:r>
              <a:rPr lang="fr-FR" sz="1600" b="1" err="1"/>
              <a:t>Kalman</a:t>
            </a:r>
            <a:r>
              <a:rPr lang="fr-FR" sz="1600" b="1"/>
              <a:t> </a:t>
            </a:r>
            <a:r>
              <a:rPr lang="fr-FR" sz="1600"/>
              <a:t>dans les </a:t>
            </a:r>
            <a:r>
              <a:rPr lang="fr-FR" sz="1600" b="1"/>
              <a:t>années 60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Algorithme qui </a:t>
            </a:r>
            <a:r>
              <a:rPr lang="fr-FR" sz="1600" b="1"/>
              <a:t>prédit des estimations </a:t>
            </a:r>
            <a:r>
              <a:rPr lang="fr-FR" sz="1600"/>
              <a:t>	de variables (et donc l’état d’un système dynamique) à partir de </a:t>
            </a:r>
            <a:r>
              <a:rPr lang="fr-FR" sz="1600" b="1"/>
              <a:t>données bruitées en entrée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Processus </a:t>
            </a:r>
            <a:r>
              <a:rPr lang="fr-FR" sz="1600" b="1"/>
              <a:t>itératif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Prise en compte des </a:t>
            </a:r>
            <a:r>
              <a:rPr lang="fr-FR" sz="1600" b="1"/>
              <a:t>incertitudes</a:t>
            </a:r>
            <a:r>
              <a:rPr lang="fr-FR" sz="1600"/>
              <a:t> et des </a:t>
            </a:r>
            <a:r>
              <a:rPr lang="fr-FR" sz="1600" b="1"/>
              <a:t>variations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Utilise dans de </a:t>
            </a:r>
            <a:r>
              <a:rPr lang="fr-FR" sz="1600" b="1"/>
              <a:t>nombreux domaines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/>
              <a:t>En deux parties : </a:t>
            </a:r>
            <a:r>
              <a:rPr lang="fr-FR" sz="1600" b="1"/>
              <a:t>la prédiction </a:t>
            </a:r>
            <a:r>
              <a:rPr lang="fr-FR" sz="1600"/>
              <a:t>et</a:t>
            </a:r>
            <a:r>
              <a:rPr lang="fr-FR" sz="1600" b="1"/>
              <a:t> la correction</a:t>
            </a:r>
            <a:r>
              <a:rPr lang="fr-FR" sz="1600"/>
              <a:t>	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1600"/>
          </a:p>
          <a:p>
            <a:pPr algn="just">
              <a:buFont typeface="Wingdings" panose="05000000000000000000" pitchFamily="2" charset="2"/>
              <a:buChar char="Ø"/>
            </a:pPr>
            <a:endParaRPr lang="fr-FR" sz="1200" b="1"/>
          </a:p>
        </p:txBody>
      </p:sp>
      <p:pic>
        <p:nvPicPr>
          <p:cNvPr id="1030" name="Picture 6" descr="Filtro de Kalman com diferentes ponderaçponderaç˜ponderações na saída. Fonte: Autoria própriapr´própria  ">
            <a:extLst>
              <a:ext uri="{FF2B5EF4-FFF2-40B4-BE49-F238E27FC236}">
                <a16:creationId xmlns:a16="http://schemas.microsoft.com/office/drawing/2014/main" id="{00D61F08-F54C-40B2-8F64-E4F7A0E4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708" y="1887819"/>
            <a:ext cx="4109815" cy="30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1C2B40D-3654-4A0B-AE54-69B37BDBD036}"/>
              </a:ext>
            </a:extLst>
          </p:cNvPr>
          <p:cNvSpPr txBox="1">
            <a:spLocks/>
          </p:cNvSpPr>
          <p:nvPr/>
        </p:nvSpPr>
        <p:spPr>
          <a:xfrm>
            <a:off x="6464368" y="5133388"/>
            <a:ext cx="2662493" cy="432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200" i="1"/>
              <a:t>Image extraite de </a:t>
            </a:r>
            <a:r>
              <a:rPr lang="fr-FR" sz="1200" i="1" err="1"/>
              <a:t>Researchgate</a:t>
            </a:r>
            <a:endParaRPr lang="fr-FR" sz="1200" i="1"/>
          </a:p>
          <a:p>
            <a:pPr marL="0" indent="0" algn="just">
              <a:buFont typeface="Wingdings 3" charset="2"/>
              <a:buNone/>
            </a:pPr>
            <a:endParaRPr lang="fr-FR" sz="1050" i="1"/>
          </a:p>
        </p:txBody>
      </p:sp>
    </p:spTree>
    <p:extLst>
      <p:ext uri="{BB962C8B-B14F-4D97-AF65-F5344CB8AC3E}">
        <p14:creationId xmlns:p14="http://schemas.microsoft.com/office/powerpoint/2010/main" val="40439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EB34D7E-68F7-41FC-A951-4388CB7E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4" y="6405282"/>
            <a:ext cx="4188543" cy="314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b="1"/>
              <a:t>I. Introduction – 2. Des exemples d’application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4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026ACF3-B964-4497-816C-4D08880436E7}"/>
              </a:ext>
            </a:extLst>
          </p:cNvPr>
          <p:cNvSpPr txBox="1">
            <a:spLocks/>
          </p:cNvSpPr>
          <p:nvPr/>
        </p:nvSpPr>
        <p:spPr>
          <a:xfrm>
            <a:off x="196645" y="354612"/>
            <a:ext cx="8537218" cy="825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Quelques cas d’utilisation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9D2C355-2A1F-41B3-A812-19A75349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7" y="1949581"/>
            <a:ext cx="6050280" cy="3543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615E11-2B31-4407-B825-305660AA3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51" y="1949581"/>
            <a:ext cx="4118457" cy="3528516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9F7C4CE-D674-444D-B908-A91C42AE949B}"/>
              </a:ext>
            </a:extLst>
          </p:cNvPr>
          <p:cNvSpPr txBox="1">
            <a:spLocks/>
          </p:cNvSpPr>
          <p:nvPr/>
        </p:nvSpPr>
        <p:spPr>
          <a:xfrm>
            <a:off x="2196647" y="5590756"/>
            <a:ext cx="2662493" cy="432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200" i="1"/>
              <a:t>Image extraite de </a:t>
            </a:r>
            <a:r>
              <a:rPr lang="fr-FR" sz="1200" i="1" err="1"/>
              <a:t>Patently</a:t>
            </a:r>
            <a:r>
              <a:rPr lang="fr-FR" sz="1200" i="1"/>
              <a:t> Apple</a:t>
            </a:r>
          </a:p>
          <a:p>
            <a:pPr marL="0" indent="0" algn="just">
              <a:buFont typeface="Wingdings 3" charset="2"/>
              <a:buNone/>
            </a:pPr>
            <a:endParaRPr lang="fr-FR" sz="1050" i="1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4B29AE7-C42F-40FC-B9E6-97BF3CE1B780}"/>
              </a:ext>
            </a:extLst>
          </p:cNvPr>
          <p:cNvSpPr txBox="1">
            <a:spLocks/>
          </p:cNvSpPr>
          <p:nvPr/>
        </p:nvSpPr>
        <p:spPr>
          <a:xfrm>
            <a:off x="7437748" y="5590756"/>
            <a:ext cx="3431357" cy="432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200" i="1"/>
              <a:t>Image extraite de </a:t>
            </a:r>
            <a:r>
              <a:rPr lang="fr-FR" sz="1100"/>
              <a:t>A KALMAN FILTER TECHNIQUE APPLIED FOR MEDICAL IMAGE RECONSTRUCTION </a:t>
            </a:r>
            <a:endParaRPr lang="fr-FR" sz="1200" i="1"/>
          </a:p>
          <a:p>
            <a:pPr marL="0" indent="0" algn="just">
              <a:buFont typeface="Wingdings 3" charset="2"/>
              <a:buNone/>
            </a:pPr>
            <a:endParaRPr lang="fr-FR" sz="1050" i="1"/>
          </a:p>
        </p:txBody>
      </p:sp>
    </p:spTree>
    <p:extLst>
      <p:ext uri="{BB962C8B-B14F-4D97-AF65-F5344CB8AC3E}">
        <p14:creationId xmlns:p14="http://schemas.microsoft.com/office/powerpoint/2010/main" val="5945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7B80F-F61D-4847-8559-F5E5DEFE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69" y="246241"/>
            <a:ext cx="9404723" cy="1400530"/>
          </a:xfrm>
        </p:spPr>
        <p:txBody>
          <a:bodyPr/>
          <a:lstStyle/>
          <a:p>
            <a:r>
              <a:rPr lang="fr-FR"/>
              <a:t>Les principales équations – cas unidimensionnel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EB34D7E-68F7-41FC-A951-4388CB7E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6405282"/>
            <a:ext cx="3362632" cy="314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b="1"/>
              <a:t>I. Introduction – 3. Le fonctionnement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5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D505A73-993E-40FE-9A79-33018BA90312}"/>
              </a:ext>
            </a:extLst>
          </p:cNvPr>
          <p:cNvSpPr txBox="1">
            <a:spLocks/>
          </p:cNvSpPr>
          <p:nvPr/>
        </p:nvSpPr>
        <p:spPr>
          <a:xfrm>
            <a:off x="2315220" y="7497176"/>
            <a:ext cx="2807110" cy="54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600" b="1">
                <a:solidFill>
                  <a:srgbClr val="FF0000"/>
                </a:solidFill>
              </a:rPr>
              <a:t>PHOTO DES 3 EQUATIONS</a:t>
            </a:r>
          </a:p>
          <a:p>
            <a:pPr marL="0" indent="0" algn="just">
              <a:buFont typeface="Wingdings 3" charset="2"/>
              <a:buNone/>
            </a:pPr>
            <a:endParaRPr lang="fr-FR" sz="1200" b="1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A95E9E-B4D0-44BA-8682-FE1E9350528A}"/>
              </a:ext>
            </a:extLst>
          </p:cNvPr>
          <p:cNvSpPr/>
          <p:nvPr/>
        </p:nvSpPr>
        <p:spPr>
          <a:xfrm>
            <a:off x="539773" y="4108050"/>
            <a:ext cx="1828801" cy="5410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Calcul du gain du filtre 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FBBC8C-AC8F-4C12-98F4-3F7E7ACBC2A2}"/>
              </a:ext>
            </a:extLst>
          </p:cNvPr>
          <p:cNvSpPr/>
          <p:nvPr/>
        </p:nvSpPr>
        <p:spPr>
          <a:xfrm>
            <a:off x="4197375" y="4105652"/>
            <a:ext cx="2171204" cy="5410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Calcul de l’estimation (t)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E6AB8A-645B-48AF-B3EF-A06E45C2BF62}"/>
              </a:ext>
            </a:extLst>
          </p:cNvPr>
          <p:cNvSpPr/>
          <p:nvPr/>
        </p:nvSpPr>
        <p:spPr>
          <a:xfrm>
            <a:off x="9230290" y="3971945"/>
            <a:ext cx="1828801" cy="8338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Calcul de l’erreur de l’estimation 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B48F8-9F80-4A60-8962-BCC5C7D6B562}"/>
              </a:ext>
            </a:extLst>
          </p:cNvPr>
          <p:cNvSpPr/>
          <p:nvPr/>
        </p:nvSpPr>
        <p:spPr>
          <a:xfrm>
            <a:off x="519920" y="2827913"/>
            <a:ext cx="1828801" cy="833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Erreur dans l’estimation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F60E9-28CC-47C2-AF8B-8BF9266A0142}"/>
              </a:ext>
            </a:extLst>
          </p:cNvPr>
          <p:cNvSpPr/>
          <p:nvPr/>
        </p:nvSpPr>
        <p:spPr>
          <a:xfrm>
            <a:off x="2494561" y="2827913"/>
            <a:ext cx="1828801" cy="833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Erreur dans les données d’entrée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8CA3AE-D49D-48A2-9EFC-79F46E6F8374}"/>
              </a:ext>
            </a:extLst>
          </p:cNvPr>
          <p:cNvSpPr/>
          <p:nvPr/>
        </p:nvSpPr>
        <p:spPr>
          <a:xfrm>
            <a:off x="505095" y="1736019"/>
            <a:ext cx="1828801" cy="83389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Erreur dans l’estimation originale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D1B8736E-392F-48C5-B5D7-EF0912BCF848}"/>
              </a:ext>
            </a:extLst>
          </p:cNvPr>
          <p:cNvCxnSpPr>
            <a:stCxn id="11" idx="2"/>
            <a:endCxn id="3" idx="0"/>
          </p:cNvCxnSpPr>
          <p:nvPr/>
        </p:nvCxnSpPr>
        <p:spPr>
          <a:xfrm rot="16200000" flipH="1">
            <a:off x="1221124" y="3874999"/>
            <a:ext cx="446247" cy="19853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F2B66E72-99C9-42C9-A29A-BC305D5E632F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208445" y="2907532"/>
            <a:ext cx="446247" cy="1954788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6676B96B-978E-4160-BB6F-62D16E4FE0FA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16200000" flipH="1">
            <a:off x="1297906" y="2691498"/>
            <a:ext cx="258004" cy="148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3F55B-DC54-453A-BAFB-97E10E8F2229}"/>
              </a:ext>
            </a:extLst>
          </p:cNvPr>
          <p:cNvSpPr/>
          <p:nvPr/>
        </p:nvSpPr>
        <p:spPr>
          <a:xfrm>
            <a:off x="6584996" y="2849588"/>
            <a:ext cx="1905472" cy="833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Ancienne estimation (t-1)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DDB0C8-0DE8-4E6D-810D-FFFEB14C445C}"/>
              </a:ext>
            </a:extLst>
          </p:cNvPr>
          <p:cNvSpPr/>
          <p:nvPr/>
        </p:nvSpPr>
        <p:spPr>
          <a:xfrm>
            <a:off x="4501443" y="2849588"/>
            <a:ext cx="1905472" cy="833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Valeur mesurée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710EE-595C-4C85-B7B8-A1879D97A30E}"/>
              </a:ext>
            </a:extLst>
          </p:cNvPr>
          <p:cNvSpPr/>
          <p:nvPr/>
        </p:nvSpPr>
        <p:spPr>
          <a:xfrm>
            <a:off x="6623331" y="1737822"/>
            <a:ext cx="1828801" cy="83389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Estimation originale (initialisation)</a:t>
            </a:r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8336934-843D-405E-AD0D-546B157C3F5C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>
            <a:off x="7398794" y="2710650"/>
            <a:ext cx="277876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E3322B4-6BDE-4D60-9B8E-EABB624ADB88}"/>
              </a:ext>
            </a:extLst>
          </p:cNvPr>
          <p:cNvSpPr/>
          <p:nvPr/>
        </p:nvSpPr>
        <p:spPr>
          <a:xfrm>
            <a:off x="4539778" y="1747741"/>
            <a:ext cx="1828801" cy="83389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Données d’entrée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BFF288D-75B4-43A9-B824-FB4FB8D2B43F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 rot="5400000">
            <a:off x="5320201" y="2715609"/>
            <a:ext cx="267957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D305C7EC-B0C1-4997-B04F-826ABA7C9F4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rot="5400000">
            <a:off x="6199268" y="2767188"/>
            <a:ext cx="422174" cy="225475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A5216357-E779-4F44-8E2A-A585CF0D9F4F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 rot="5400000">
            <a:off x="5157491" y="3808964"/>
            <a:ext cx="422174" cy="171202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D306D58F-DC56-4245-959B-09413472391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368574" y="4376190"/>
            <a:ext cx="1828801" cy="23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33FF8B33-5359-4E4F-94A2-63DD3985C25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368579" y="4376190"/>
            <a:ext cx="2861711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E8656045-72E2-4A6B-A5A8-E22EF82409C0}"/>
              </a:ext>
            </a:extLst>
          </p:cNvPr>
          <p:cNvCxnSpPr>
            <a:cxnSpLocks/>
            <a:stCxn id="9" idx="3"/>
            <a:endCxn id="25" idx="3"/>
          </p:cNvCxnSpPr>
          <p:nvPr/>
        </p:nvCxnSpPr>
        <p:spPr>
          <a:xfrm flipV="1">
            <a:off x="6368579" y="3266533"/>
            <a:ext cx="2121889" cy="1109657"/>
          </a:xfrm>
          <a:prstGeom prst="bentConnector3">
            <a:avLst>
              <a:gd name="adj1" fmla="val 1107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88666737-EABF-46E7-8D6F-5464DFBB6215}"/>
              </a:ext>
            </a:extLst>
          </p:cNvPr>
          <p:cNvCxnSpPr>
            <a:stCxn id="3" idx="3"/>
          </p:cNvCxnSpPr>
          <p:nvPr/>
        </p:nvCxnSpPr>
        <p:spPr>
          <a:xfrm>
            <a:off x="2368574" y="4378588"/>
            <a:ext cx="1190703" cy="3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C7677E1D-F9C7-4892-9893-274F87932EBE}"/>
              </a:ext>
            </a:extLst>
          </p:cNvPr>
          <p:cNvCxnSpPr>
            <a:cxnSpLocks/>
          </p:cNvCxnSpPr>
          <p:nvPr/>
        </p:nvCxnSpPr>
        <p:spPr>
          <a:xfrm>
            <a:off x="3408961" y="4396077"/>
            <a:ext cx="0" cy="568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42130D0C-D8B4-4CA9-95AD-837E3BBBB0D9}"/>
              </a:ext>
            </a:extLst>
          </p:cNvPr>
          <p:cNvCxnSpPr>
            <a:cxnSpLocks/>
          </p:cNvCxnSpPr>
          <p:nvPr/>
        </p:nvCxnSpPr>
        <p:spPr>
          <a:xfrm>
            <a:off x="3408961" y="4964111"/>
            <a:ext cx="55782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A1C89CD-75FF-43C9-AF33-38A7730A8195}"/>
              </a:ext>
            </a:extLst>
          </p:cNvPr>
          <p:cNvCxnSpPr>
            <a:cxnSpLocks/>
          </p:cNvCxnSpPr>
          <p:nvPr/>
        </p:nvCxnSpPr>
        <p:spPr>
          <a:xfrm flipH="1" flipV="1">
            <a:off x="8987246" y="4396077"/>
            <a:ext cx="1" cy="568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D4539EC-034A-41CC-89A1-4934A456B7A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1059091" y="4388890"/>
            <a:ext cx="410098" cy="7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21F3D97-EF6C-49C6-9173-64D2E02230DB}"/>
              </a:ext>
            </a:extLst>
          </p:cNvPr>
          <p:cNvCxnSpPr>
            <a:cxnSpLocks/>
          </p:cNvCxnSpPr>
          <p:nvPr/>
        </p:nvCxnSpPr>
        <p:spPr>
          <a:xfrm flipV="1">
            <a:off x="11469189" y="4396078"/>
            <a:ext cx="0" cy="1003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44FB8C2-2D9C-4162-B22A-320260ACBFB8}"/>
              </a:ext>
            </a:extLst>
          </p:cNvPr>
          <p:cNvCxnSpPr>
            <a:cxnSpLocks/>
          </p:cNvCxnSpPr>
          <p:nvPr/>
        </p:nvCxnSpPr>
        <p:spPr>
          <a:xfrm flipH="1">
            <a:off x="213767" y="5399314"/>
            <a:ext cx="112554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4EE2F1AA-691F-4C8C-AD0E-12B8CCF35B2D}"/>
              </a:ext>
            </a:extLst>
          </p:cNvPr>
          <p:cNvCxnSpPr>
            <a:cxnSpLocks/>
          </p:cNvCxnSpPr>
          <p:nvPr/>
        </p:nvCxnSpPr>
        <p:spPr>
          <a:xfrm>
            <a:off x="196645" y="3235729"/>
            <a:ext cx="0" cy="21635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494312B8-B236-4C77-8B69-25BEBB1AD9D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3767" y="3235729"/>
            <a:ext cx="306153" cy="9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43B39C-C03D-4AC7-A1FA-7FAF763D7E73}"/>
              </a:ext>
            </a:extLst>
          </p:cNvPr>
          <p:cNvSpPr/>
          <p:nvPr/>
        </p:nvSpPr>
        <p:spPr>
          <a:xfrm>
            <a:off x="9265616" y="5668783"/>
            <a:ext cx="1905472" cy="8338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Mise à jour de l’estimation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46C13433-D225-4006-86A5-C109E63166B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368579" y="4376190"/>
            <a:ext cx="135089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C7D75C0F-6966-4C50-AA8F-98453F20D733}"/>
              </a:ext>
            </a:extLst>
          </p:cNvPr>
          <p:cNvCxnSpPr>
            <a:cxnSpLocks/>
          </p:cNvCxnSpPr>
          <p:nvPr/>
        </p:nvCxnSpPr>
        <p:spPr>
          <a:xfrm>
            <a:off x="7719473" y="4376190"/>
            <a:ext cx="45321" cy="17095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4D6B2AE4-96F9-4D7F-84F9-681C092EF3F7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764794" y="6085728"/>
            <a:ext cx="1500822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6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D0C7C77-D1C9-46F6-9D54-078D19D5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69" y="246241"/>
            <a:ext cx="9404723" cy="1400530"/>
          </a:xfrm>
        </p:spPr>
        <p:txBody>
          <a:bodyPr/>
          <a:lstStyle/>
          <a:p>
            <a:r>
              <a:rPr lang="fr-FR"/>
              <a:t>Les principales équations – cas unidimensionnel – 2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F2AD1D5-8349-46B0-BC20-B95AD7416D52}"/>
              </a:ext>
            </a:extLst>
          </p:cNvPr>
          <p:cNvSpPr txBox="1">
            <a:spLocks/>
          </p:cNvSpPr>
          <p:nvPr/>
        </p:nvSpPr>
        <p:spPr>
          <a:xfrm>
            <a:off x="196645" y="6405282"/>
            <a:ext cx="3362632" cy="31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400" b="1"/>
              <a:t>I. Introduction – 3. Le fonctionnement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B85B35B-4B1C-4399-AD11-68510FF090E9}"/>
                  </a:ext>
                </a:extLst>
              </p:cNvPr>
              <p:cNvSpPr txBox="1"/>
              <p:nvPr/>
            </p:nvSpPr>
            <p:spPr>
              <a:xfrm>
                <a:off x="3017410" y="2086095"/>
                <a:ext cx="3281789" cy="7537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𝑲𝑮</m:t>
                      </m:r>
                      <m:r>
                        <a:rPr lang="fr-FR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𝑬𝑺𝑻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𝑬𝑺𝑻</m:t>
                              </m:r>
                            </m:sub>
                          </m:sSub>
                          <m:r>
                            <a:rPr lang="fr-FR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𝑴𝑬𝑨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b="1">
                  <a:latin typeface="+mj-lt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B85B35B-4B1C-4399-AD11-68510FF0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410" y="2086095"/>
                <a:ext cx="3281789" cy="753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F95A30C-34C7-487B-A07A-17A6A97DDC82}"/>
                  </a:ext>
                </a:extLst>
              </p:cNvPr>
              <p:cNvSpPr txBox="1"/>
              <p:nvPr/>
            </p:nvSpPr>
            <p:spPr>
              <a:xfrm>
                <a:off x="3017410" y="3454334"/>
                <a:ext cx="3823657" cy="730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𝑬𝑺𝑻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4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𝑬𝑺𝑻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𝑲𝑮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𝑴𝑬𝑨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𝑬𝑺𝑻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 [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400" b="1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F95A30C-34C7-487B-A07A-17A6A97D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410" y="3454334"/>
                <a:ext cx="3823657" cy="730136"/>
              </a:xfrm>
              <a:prstGeom prst="rect">
                <a:avLst/>
              </a:prstGeom>
              <a:blipFill>
                <a:blip r:embed="rId3"/>
                <a:stretch>
                  <a:fillRect l="-2703" b="-239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9D3358E-9473-4581-A0D9-98847DF39875}"/>
                  </a:ext>
                </a:extLst>
              </p:cNvPr>
              <p:cNvSpPr txBox="1"/>
              <p:nvPr/>
            </p:nvSpPr>
            <p:spPr>
              <a:xfrm>
                <a:off x="3017410" y="4937466"/>
                <a:ext cx="453983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𝑬𝑺𝑻</m:t>
                        </m:r>
                      </m:sub>
                    </m:sSub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fr-FR" sz="2400" b="1">
                    <a:latin typeface="+mj-lt"/>
                  </a:rPr>
                  <a:t> = (1 -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</a:rPr>
                      <m:t>𝑲𝑮</m:t>
                    </m:r>
                  </m:oMath>
                </a14:m>
                <a:r>
                  <a:rPr lang="fr-FR" sz="2400" b="1">
                    <a:latin typeface="+mj-lt"/>
                  </a:rPr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𝑬𝑺𝑻</m:t>
                        </m:r>
                      </m:sub>
                    </m:sSub>
                    <m:r>
                      <a:rPr lang="fr-FR" sz="24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fr-FR" sz="2400" b="1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9D3358E-9473-4581-A0D9-98847DF39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410" y="4937466"/>
                <a:ext cx="4539833" cy="369332"/>
              </a:xfrm>
              <a:prstGeom prst="rect">
                <a:avLst/>
              </a:prstGeom>
              <a:blipFill>
                <a:blip r:embed="rId4"/>
                <a:stretch>
                  <a:fillRect l="-2276" t="-23810" b="-4444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FB9751E-2F8A-4803-97CD-13D8F66128A9}"/>
              </a:ext>
            </a:extLst>
          </p:cNvPr>
          <p:cNvSpPr txBox="1"/>
          <p:nvPr/>
        </p:nvSpPr>
        <p:spPr>
          <a:xfrm>
            <a:off x="196645" y="2232129"/>
            <a:ext cx="2607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Equation 1 (E1) :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419E769-1E85-49A0-B1CB-1F9AE392CE46}"/>
              </a:ext>
            </a:extLst>
          </p:cNvPr>
          <p:cNvSpPr txBox="1"/>
          <p:nvPr/>
        </p:nvSpPr>
        <p:spPr>
          <a:xfrm>
            <a:off x="196645" y="3570545"/>
            <a:ext cx="2607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Equation 2 (E2) :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FBEFF2A-4167-470C-8E2A-D9656920875A}"/>
              </a:ext>
            </a:extLst>
          </p:cNvPr>
          <p:cNvSpPr txBox="1"/>
          <p:nvPr/>
        </p:nvSpPr>
        <p:spPr>
          <a:xfrm>
            <a:off x="196645" y="4910693"/>
            <a:ext cx="2607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Equation 3 (E3) :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FC7C46A-B969-4707-B040-DBA29FD42D13}"/>
              </a:ext>
            </a:extLst>
          </p:cNvPr>
          <p:cNvSpPr txBox="1"/>
          <p:nvPr/>
        </p:nvSpPr>
        <p:spPr>
          <a:xfrm>
            <a:off x="751892" y="2667249"/>
            <a:ext cx="128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/>
              <a:t>Calcul du gain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252186E-4F58-42FC-8FC9-D0F8B6959B26}"/>
              </a:ext>
            </a:extLst>
          </p:cNvPr>
          <p:cNvSpPr txBox="1"/>
          <p:nvPr/>
        </p:nvSpPr>
        <p:spPr>
          <a:xfrm>
            <a:off x="480960" y="4007397"/>
            <a:ext cx="18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/>
              <a:t>Calcul de l’estimation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C89FD-AEC3-4E1B-BC53-6B7942791B54}"/>
              </a:ext>
            </a:extLst>
          </p:cNvPr>
          <p:cNvSpPr txBox="1"/>
          <p:nvPr/>
        </p:nvSpPr>
        <p:spPr>
          <a:xfrm>
            <a:off x="419969" y="5364001"/>
            <a:ext cx="183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/>
              <a:t>Calcul de l’erreur de l’estimation</a:t>
            </a:r>
          </a:p>
        </p:txBody>
      </p:sp>
      <p:graphicFrame>
        <p:nvGraphicFramePr>
          <p:cNvPr id="23" name="Tableau 23">
            <a:extLst>
              <a:ext uri="{FF2B5EF4-FFF2-40B4-BE49-F238E27FC236}">
                <a16:creationId xmlns:a16="http://schemas.microsoft.com/office/drawing/2014/main" id="{076D898C-404B-4DDA-9FCE-C6B75DC2A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92667"/>
              </p:ext>
            </p:extLst>
          </p:nvPr>
        </p:nvGraphicFramePr>
        <p:xfrm>
          <a:off x="9567433" y="1591577"/>
          <a:ext cx="81250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06">
                  <a:extLst>
                    <a:ext uri="{9D8B030D-6E8A-4147-A177-3AD203B41FA5}">
                      <a16:colId xmlns:a16="http://schemas.microsoft.com/office/drawing/2014/main" val="3852452229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8245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3173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3954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998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605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862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237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4278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3678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1104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3605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84196"/>
                  </a:ext>
                </a:extLst>
              </a:tr>
            </a:tbl>
          </a:graphicData>
        </a:graphic>
      </p:graphicFrame>
      <p:sp>
        <p:nvSpPr>
          <p:cNvPr id="24" name="ZoneTexte 23">
            <a:extLst>
              <a:ext uri="{FF2B5EF4-FFF2-40B4-BE49-F238E27FC236}">
                <a16:creationId xmlns:a16="http://schemas.microsoft.com/office/drawing/2014/main" id="{42F91F07-5124-4F6E-927B-D64E608F8377}"/>
              </a:ext>
            </a:extLst>
          </p:cNvPr>
          <p:cNvSpPr txBox="1"/>
          <p:nvPr/>
        </p:nvSpPr>
        <p:spPr>
          <a:xfrm>
            <a:off x="7977438" y="2082474"/>
            <a:ext cx="147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Les mesures sont précises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A8837CA-9252-429E-9EF8-91EB3567EB3A}"/>
              </a:ext>
            </a:extLst>
          </p:cNvPr>
          <p:cNvSpPr txBox="1"/>
          <p:nvPr/>
        </p:nvSpPr>
        <p:spPr>
          <a:xfrm>
            <a:off x="7900389" y="5363800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Les mesures sont inexactes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0B9B94-2737-4641-A69A-2C9BD161DB6B}"/>
              </a:ext>
            </a:extLst>
          </p:cNvPr>
          <p:cNvSpPr txBox="1"/>
          <p:nvPr/>
        </p:nvSpPr>
        <p:spPr>
          <a:xfrm>
            <a:off x="10498432" y="2082473"/>
            <a:ext cx="166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Les estimations sont instables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26D59BC-AFA7-47DB-96C8-43BAB7853542}"/>
              </a:ext>
            </a:extLst>
          </p:cNvPr>
          <p:cNvSpPr txBox="1"/>
          <p:nvPr/>
        </p:nvSpPr>
        <p:spPr>
          <a:xfrm>
            <a:off x="10498431" y="5359825"/>
            <a:ext cx="166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Les estimations sont stables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1E46781-6725-446B-97DC-16E18D2CE37E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8713189" y="2667249"/>
            <a:ext cx="0" cy="26965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A25B550-B5AD-4AA9-8022-D7021A5FF95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1331716" y="2667248"/>
            <a:ext cx="1" cy="26925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6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7B80F-F61D-4847-8559-F5E5DEFE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69" y="246241"/>
            <a:ext cx="9404723" cy="1400530"/>
          </a:xfrm>
        </p:spPr>
        <p:txBody>
          <a:bodyPr/>
          <a:lstStyle/>
          <a:p>
            <a:r>
              <a:rPr lang="fr-FR"/>
              <a:t>Les principales équations – cas multidimensionnel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EB34D7E-68F7-41FC-A951-4388CB7E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6405282"/>
            <a:ext cx="3362632" cy="314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b="1"/>
              <a:t>I. Introduction – 3. Le fonctionnement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A9587-C360-40B7-ACCD-D183216BA462}"/>
              </a:ext>
            </a:extLst>
          </p:cNvPr>
          <p:cNvSpPr/>
          <p:nvPr/>
        </p:nvSpPr>
        <p:spPr>
          <a:xfrm>
            <a:off x="1593126" y="1802306"/>
            <a:ext cx="1329267" cy="60113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Etat précédent (k-1)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13A9A0-8A5E-4D99-AA5D-59498589DCEA}"/>
                  </a:ext>
                </a:extLst>
              </p:cNvPr>
              <p:cNvSpPr/>
              <p:nvPr/>
            </p:nvSpPr>
            <p:spPr>
              <a:xfrm>
                <a:off x="1879185" y="2587191"/>
                <a:ext cx="673346" cy="77611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  <a:p>
                <a:pPr algn="ctr"/>
                <a:endParaRPr lang="fr-FR" sz="1600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fr-FR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13A9A0-8A5E-4D99-AA5D-59498589D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85" y="2587191"/>
                <a:ext cx="673346" cy="776116"/>
              </a:xfrm>
              <a:prstGeom prst="rect">
                <a:avLst/>
              </a:prstGeom>
              <a:blipFill>
                <a:blip r:embed="rId2"/>
                <a:stretch>
                  <a:fillRect b="-752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9E4ED61-4613-4113-8E60-F362A0483548}"/>
              </a:ext>
            </a:extLst>
          </p:cNvPr>
          <p:cNvSpPr/>
          <p:nvPr/>
        </p:nvSpPr>
        <p:spPr>
          <a:xfrm>
            <a:off x="617761" y="1831935"/>
            <a:ext cx="866505" cy="5076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Etat initial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6D4D1EA-F869-4B6B-A3CD-5322E98CB976}"/>
                  </a:ext>
                </a:extLst>
              </p:cNvPr>
              <p:cNvSpPr/>
              <p:nvPr/>
            </p:nvSpPr>
            <p:spPr>
              <a:xfrm>
                <a:off x="820586" y="2587191"/>
                <a:ext cx="460850" cy="776116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  <a:p>
                <a:pPr algn="ctr"/>
                <a:endParaRPr lang="fr-FR" sz="1600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6D4D1EA-F869-4B6B-A3CD-5322E98CB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86" y="2587191"/>
                <a:ext cx="460850" cy="776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3346FA3A-29CE-4299-8501-789DE3D1EC59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1281436" y="2975249"/>
            <a:ext cx="597749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A46C98-15C2-43BF-BEEA-61A4B4EA20D0}"/>
              </a:ext>
            </a:extLst>
          </p:cNvPr>
          <p:cNvSpPr/>
          <p:nvPr/>
        </p:nvSpPr>
        <p:spPr>
          <a:xfrm>
            <a:off x="4057171" y="1785192"/>
            <a:ext cx="1182057" cy="601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Nouvel état (prédiction)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3EFF471-34E6-4D0C-A1F5-71E8E4B41107}"/>
                  </a:ext>
                </a:extLst>
              </p:cNvPr>
              <p:cNvSpPr/>
              <p:nvPr/>
            </p:nvSpPr>
            <p:spPr>
              <a:xfrm>
                <a:off x="3200400" y="2503301"/>
                <a:ext cx="2895600" cy="92569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dirty="0">
                              <a:latin typeface="Cambria Math" panose="02040503050406030204" pitchFamily="18" charset="0"/>
                            </a:rPr>
                            <m:t>𝒌𝒑</m:t>
                          </m:r>
                        </m:sub>
                      </m:sSub>
                      <m:r>
                        <a:rPr lang="fr-FR" sz="1600" b="1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dirty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fr-FR" sz="16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600" b="1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1" i="1" dirty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fr-FR" sz="16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fr-FR" sz="16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fr-FR" sz="1600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  <a:p>
                <a:pPr algn="ctr"/>
                <a:endParaRPr lang="fr-FR" sz="1600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fr-FR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𝒌𝒑</m:t>
                          </m:r>
                        </m:sub>
                      </m:sSub>
                      <m:r>
                        <a:rPr lang="fr-FR" sz="16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fr-FR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fr-FR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fr-FR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fr-FR" sz="16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fr-FR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3EFF471-34E6-4D0C-A1F5-71E8E4B41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03301"/>
                <a:ext cx="2895600" cy="925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4A46F0-DF93-4F5A-A1D5-085168A11203}"/>
                  </a:ext>
                </a:extLst>
              </p:cNvPr>
              <p:cNvSpPr/>
              <p:nvPr/>
            </p:nvSpPr>
            <p:spPr>
              <a:xfrm>
                <a:off x="941167" y="4545873"/>
                <a:ext cx="400717" cy="824119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  <a:p>
                <a:pPr algn="ctr"/>
                <a:endParaRPr lang="fr-FR" sz="1600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4A46F0-DF93-4F5A-A1D5-085168A11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67" y="4545873"/>
                <a:ext cx="400717" cy="824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BD5E6661-31B7-49CA-A671-E5EB5DFC489E}"/>
              </a:ext>
            </a:extLst>
          </p:cNvPr>
          <p:cNvSpPr/>
          <p:nvPr/>
        </p:nvSpPr>
        <p:spPr>
          <a:xfrm>
            <a:off x="629552" y="5523868"/>
            <a:ext cx="1023946" cy="7672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Mise à jour de la sortie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F998FE-FA9F-424D-81A3-75ABD1518721}"/>
                  </a:ext>
                </a:extLst>
              </p:cNvPr>
              <p:cNvSpPr/>
              <p:nvPr/>
            </p:nvSpPr>
            <p:spPr>
              <a:xfrm>
                <a:off x="1885659" y="4662576"/>
                <a:ext cx="2073467" cy="92569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  <a:p>
                <a:pPr algn="ctr"/>
                <a:endParaRPr lang="fr-FR" sz="1600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fr-FR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fr-FR" sz="16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𝑲𝑯</m:t>
                          </m:r>
                        </m:e>
                      </m:d>
                      <m:r>
                        <a:rPr lang="fr-F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fr-FR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fr-FR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fr-FR" sz="1600" b="1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F998FE-FA9F-424D-81A3-75ABD1518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659" y="4662576"/>
                <a:ext cx="2073467" cy="925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EDC2BA-E8B5-4C80-A20E-9D4D6FD0A5F7}"/>
                  </a:ext>
                </a:extLst>
              </p:cNvPr>
              <p:cNvSpPr/>
              <p:nvPr/>
            </p:nvSpPr>
            <p:spPr>
              <a:xfrm>
                <a:off x="4529668" y="4525739"/>
                <a:ext cx="2976993" cy="11993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6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𝒌𝒑</m:t>
                              </m:r>
                            </m:sub>
                          </m:sSub>
                          <m:r>
                            <a:rPr lang="fr-FR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sSub>
                            <m:sSubPr>
                              <m:ctrlP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𝒌𝒑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fr-FR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fr-FR" sz="1600" b="1">
                  <a:latin typeface="+mj-lt"/>
                </a:endParaRPr>
              </a:p>
              <a:p>
                <a:pPr algn="ctr"/>
                <a:endParaRPr lang="fr-FR" sz="1600" b="1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fr-FR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∗(</m:t>
                    </m:r>
                    <m:sSub>
                      <m:sSubPr>
                        <m:ctrlP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fr-FR" sz="1600" b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𝒌𝒑</m:t>
                        </m:r>
                      </m:sub>
                    </m:sSub>
                  </m:oMath>
                </a14:m>
                <a:r>
                  <a:rPr lang="fr-FR" sz="1600" b="1"/>
                  <a:t>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EDC2BA-E8B5-4C80-A20E-9D4D6FD0A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8" y="4525739"/>
                <a:ext cx="2976993" cy="1199371"/>
              </a:xfrm>
              <a:prstGeom prst="rect">
                <a:avLst/>
              </a:prstGeom>
              <a:blipFill>
                <a:blip r:embed="rId7"/>
                <a:stretch>
                  <a:fillRect b="-99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6D42594-F323-408E-ACD2-8349528F7F72}"/>
                  </a:ext>
                </a:extLst>
              </p:cNvPr>
              <p:cNvSpPr/>
              <p:nvPr/>
            </p:nvSpPr>
            <p:spPr>
              <a:xfrm>
                <a:off x="8077203" y="4824857"/>
                <a:ext cx="1615604" cy="60113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fr-FR" sz="16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fr-FR" sz="1600" b="1"/>
                  <a:t> = </a:t>
                </a:r>
                <a14:m>
                  <m:oMath xmlns:m="http://schemas.openxmlformats.org/officeDocument/2006/math">
                    <m:r>
                      <a:rPr lang="fr-FR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sSub>
                      <m:sSubPr>
                        <m:ctrlPr>
                          <a:rPr lang="fr-FR" sz="16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FR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fr-FR" sz="16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</m:oMath>
                </a14:m>
                <a:endParaRPr lang="fr-FR" sz="1600" b="1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6D42594-F323-408E-ACD2-8349528F7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3" y="4824857"/>
                <a:ext cx="1615604" cy="6011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D8B94A86-9BE8-4909-BE46-35CA4BF501B2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rot="10800000" flipV="1">
            <a:off x="3959126" y="5125424"/>
            <a:ext cx="570542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8735176D-DBCA-4A36-8311-6B44F7D7D815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rot="16200000" flipV="1">
            <a:off x="1919492" y="3659674"/>
            <a:ext cx="1299269" cy="7065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B21B5A79-E312-4D2A-AF2C-1A725C6DC43A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rot="10800000" flipV="1">
            <a:off x="7506661" y="5125423"/>
            <a:ext cx="570542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22895252-FAD7-4375-9C33-A44DABD20B60}"/>
              </a:ext>
            </a:extLst>
          </p:cNvPr>
          <p:cNvCxnSpPr>
            <a:cxnSpLocks/>
            <a:stCxn id="16" idx="3"/>
            <a:endCxn id="23" idx="3"/>
          </p:cNvCxnSpPr>
          <p:nvPr/>
        </p:nvCxnSpPr>
        <p:spPr>
          <a:xfrm>
            <a:off x="6096000" y="2966151"/>
            <a:ext cx="1410661" cy="2159274"/>
          </a:xfrm>
          <a:prstGeom prst="bentConnector3">
            <a:avLst>
              <a:gd name="adj1" fmla="val 1162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272D534F-3FDA-4421-94C5-31B34760ADB7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552531" y="2966151"/>
            <a:ext cx="647869" cy="9098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8B1FA2E-0479-4486-91F7-FAE7D89DBCD6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0800000">
            <a:off x="1341885" y="4957934"/>
            <a:ext cx="543775" cy="16749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F33931C-25D0-4432-86B2-EC83FBD8F398}"/>
              </a:ext>
            </a:extLst>
          </p:cNvPr>
          <p:cNvSpPr/>
          <p:nvPr/>
        </p:nvSpPr>
        <p:spPr>
          <a:xfrm>
            <a:off x="8294172" y="5615786"/>
            <a:ext cx="1181665" cy="601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Valeur mesurée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46C56F-05EC-4E7F-A9A3-6B4DADD46C1D}"/>
              </a:ext>
            </a:extLst>
          </p:cNvPr>
          <p:cNvSpPr/>
          <p:nvPr/>
        </p:nvSpPr>
        <p:spPr>
          <a:xfrm>
            <a:off x="4895845" y="5843672"/>
            <a:ext cx="2244638" cy="601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Calcul du gain et MAJ de la matrice d’état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192F3B-EE30-4608-B350-836EE320651E}"/>
              </a:ext>
            </a:extLst>
          </p:cNvPr>
          <p:cNvSpPr/>
          <p:nvPr/>
        </p:nvSpPr>
        <p:spPr>
          <a:xfrm>
            <a:off x="2090726" y="5716179"/>
            <a:ext cx="1571477" cy="601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MAJ de la matrice de covariance</a:t>
            </a:r>
          </a:p>
        </p:txBody>
      </p:sp>
      <p:sp>
        <p:nvSpPr>
          <p:cNvPr id="62" name="Espace réservé du contenu 2">
            <a:extLst>
              <a:ext uri="{FF2B5EF4-FFF2-40B4-BE49-F238E27FC236}">
                <a16:creationId xmlns:a16="http://schemas.microsoft.com/office/drawing/2014/main" id="{C66F1E54-7D37-4AC7-8FB2-4EB2DAB7A3ED}"/>
              </a:ext>
            </a:extLst>
          </p:cNvPr>
          <p:cNvSpPr txBox="1">
            <a:spLocks/>
          </p:cNvSpPr>
          <p:nvPr/>
        </p:nvSpPr>
        <p:spPr>
          <a:xfrm>
            <a:off x="8202362" y="1256876"/>
            <a:ext cx="3708982" cy="340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sz="1200"/>
              <a:t>Détails :</a:t>
            </a:r>
          </a:p>
          <a:p>
            <a:pPr algn="just">
              <a:buFontTx/>
              <a:buChar char="-"/>
            </a:pPr>
            <a:r>
              <a:rPr lang="fr-FR" sz="1200"/>
              <a:t>A, B et C : Matrices de « conversion »</a:t>
            </a:r>
          </a:p>
          <a:p>
            <a:pPr algn="just">
              <a:buFontTx/>
              <a:buChar char="-"/>
            </a:pPr>
            <a:r>
              <a:rPr lang="fr-FR" sz="1200"/>
              <a:t>X : Matrice d’état</a:t>
            </a:r>
          </a:p>
          <a:p>
            <a:pPr algn="just">
              <a:buFontTx/>
              <a:buChar char="-"/>
            </a:pPr>
            <a:r>
              <a:rPr lang="fr-FR" sz="1200"/>
              <a:t>P : Matrice de covariance</a:t>
            </a:r>
          </a:p>
          <a:p>
            <a:pPr algn="just">
              <a:buFontTx/>
              <a:buChar char="-"/>
            </a:pPr>
            <a:r>
              <a:rPr lang="fr-FR" sz="1200"/>
              <a:t>U : Matrice de contrôle</a:t>
            </a:r>
          </a:p>
          <a:p>
            <a:pPr algn="just">
              <a:buFontTx/>
              <a:buChar char="-"/>
            </a:pPr>
            <a:r>
              <a:rPr lang="fr-FR" sz="1200"/>
              <a:t>W : Matrice de bruit pour l’état</a:t>
            </a:r>
          </a:p>
          <a:p>
            <a:pPr algn="just">
              <a:buFontTx/>
              <a:buChar char="-"/>
            </a:pPr>
            <a:r>
              <a:rPr lang="fr-FR" sz="1200"/>
              <a:t>Q : Matrice de bruit pour la covariance</a:t>
            </a:r>
          </a:p>
          <a:p>
            <a:pPr algn="just">
              <a:buFontTx/>
              <a:buChar char="-"/>
            </a:pPr>
            <a:r>
              <a:rPr lang="fr-FR" sz="1200"/>
              <a:t>I : Matrice identité</a:t>
            </a:r>
          </a:p>
          <a:p>
            <a:pPr algn="just">
              <a:buFontTx/>
              <a:buChar char="-"/>
            </a:pPr>
            <a:r>
              <a:rPr lang="fr-FR" sz="1200"/>
              <a:t>K : Matrice du gain de </a:t>
            </a:r>
            <a:r>
              <a:rPr lang="fr-FR" sz="1200" err="1"/>
              <a:t>Kalman</a:t>
            </a:r>
            <a:endParaRPr lang="fr-FR" sz="1200"/>
          </a:p>
          <a:p>
            <a:pPr algn="just">
              <a:buFontTx/>
              <a:buChar char="-"/>
            </a:pPr>
            <a:r>
              <a:rPr lang="fr-FR" sz="1200"/>
              <a:t>Y  : Matrice des valeurs mesurées</a:t>
            </a:r>
          </a:p>
          <a:p>
            <a:pPr algn="just">
              <a:buFontTx/>
              <a:buChar char="-"/>
            </a:pPr>
            <a:r>
              <a:rPr lang="fr-FR" sz="1200"/>
              <a:t>Z : Matrice du bruit pour les données entrantes</a:t>
            </a:r>
          </a:p>
          <a:p>
            <a:pPr algn="just">
              <a:buFontTx/>
              <a:buChar char="-"/>
            </a:pPr>
            <a:r>
              <a:rPr lang="fr-FR" sz="1200"/>
              <a:t>R : Matrice d’estimation des erreurs</a:t>
            </a:r>
          </a:p>
          <a:p>
            <a:pPr algn="just">
              <a:buFontTx/>
              <a:buChar char="-"/>
            </a:pPr>
            <a:r>
              <a:rPr lang="fr-FR" sz="1200"/>
              <a:t>k = à l’instant k ; M = mesurée ; p = prédit  </a:t>
            </a:r>
          </a:p>
          <a:p>
            <a:pPr algn="just">
              <a:buFontTx/>
              <a:buChar char="-"/>
            </a:pPr>
            <a:endParaRPr lang="fr-FR" sz="1200"/>
          </a:p>
          <a:p>
            <a:pPr marL="0" indent="0" algn="just">
              <a:buFont typeface="Wingdings 3" charset="2"/>
              <a:buNone/>
            </a:pP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23127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7B80F-F61D-4847-8559-F5E5DEFE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69" y="246241"/>
            <a:ext cx="9404723" cy="1400530"/>
          </a:xfrm>
        </p:spPr>
        <p:txBody>
          <a:bodyPr/>
          <a:lstStyle/>
          <a:p>
            <a:r>
              <a:rPr lang="fr-FR"/>
              <a:t>Les principales équations – cas multidimensionnel – 2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EB34D7E-68F7-41FC-A951-4388CB7E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6405282"/>
            <a:ext cx="3362632" cy="314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b="1"/>
              <a:t>I. Introduction – 3. Le fonctionnement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8</a:t>
            </a:r>
          </a:p>
        </p:txBody>
      </p:sp>
      <p:graphicFrame>
        <p:nvGraphicFramePr>
          <p:cNvPr id="8" name="Tableau 23">
            <a:extLst>
              <a:ext uri="{FF2B5EF4-FFF2-40B4-BE49-F238E27FC236}">
                <a16:creationId xmlns:a16="http://schemas.microsoft.com/office/drawing/2014/main" id="{6D8D21D2-0767-46BF-BB7B-D7365710D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47120"/>
              </p:ext>
            </p:extLst>
          </p:nvPr>
        </p:nvGraphicFramePr>
        <p:xfrm>
          <a:off x="9567433" y="1591577"/>
          <a:ext cx="81250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06">
                  <a:extLst>
                    <a:ext uri="{9D8B030D-6E8A-4147-A177-3AD203B41FA5}">
                      <a16:colId xmlns:a16="http://schemas.microsoft.com/office/drawing/2014/main" val="3852452229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8245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3173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3954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998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605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862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237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4278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3678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1104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3605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84196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D144B87D-EB78-4667-B278-40437611B38F}"/>
              </a:ext>
            </a:extLst>
          </p:cNvPr>
          <p:cNvSpPr txBox="1"/>
          <p:nvPr/>
        </p:nvSpPr>
        <p:spPr>
          <a:xfrm>
            <a:off x="7977438" y="2082474"/>
            <a:ext cx="147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Les mesures sont précises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FD81E5-50B9-4393-83E3-38D3AAE7AAD7}"/>
              </a:ext>
            </a:extLst>
          </p:cNvPr>
          <p:cNvSpPr txBox="1"/>
          <p:nvPr/>
        </p:nvSpPr>
        <p:spPr>
          <a:xfrm>
            <a:off x="7900389" y="5363800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Les mesures sont inexactes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BE1362A-8A89-4215-850D-0B5460022A0D}"/>
              </a:ext>
            </a:extLst>
          </p:cNvPr>
          <p:cNvSpPr txBox="1"/>
          <p:nvPr/>
        </p:nvSpPr>
        <p:spPr>
          <a:xfrm>
            <a:off x="10498432" y="2082473"/>
            <a:ext cx="166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Les estimations sont instables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7BD826-048D-4CF1-ACE4-77E4EC2C24B9}"/>
              </a:ext>
            </a:extLst>
          </p:cNvPr>
          <p:cNvSpPr txBox="1"/>
          <p:nvPr/>
        </p:nvSpPr>
        <p:spPr>
          <a:xfrm>
            <a:off x="10498431" y="5359825"/>
            <a:ext cx="166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Les estimations sont stables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22B64D6-8CAC-41E1-A847-BE13F22DEED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713189" y="2667249"/>
            <a:ext cx="0" cy="26965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0DFBFED-15A0-4049-805C-461CD8447A6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1331716" y="2667248"/>
            <a:ext cx="1" cy="26925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20C74B-9914-4CE4-A8DA-54073026A783}"/>
                  </a:ext>
                </a:extLst>
              </p:cNvPr>
              <p:cNvSpPr/>
              <p:nvPr/>
            </p:nvSpPr>
            <p:spPr>
              <a:xfrm>
                <a:off x="506882" y="1646771"/>
                <a:ext cx="5186124" cy="23323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1è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𝑟𝑒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𝑟𝑒𝑝𝑟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𝑠𝑒𝑛𝑡𝑎𝑡𝑖𝑜𝑛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FR" sz="1600" b="1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fr-FR" sz="1600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fr-FR" sz="1600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/>
                  <a:t> et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fr-FR" sz="16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1600" b="1"/>
              </a:p>
              <a:p>
                <a:pPr algn="ctr"/>
                <a:endParaRPr lang="fr-FR" sz="1600"/>
              </a:p>
              <a:p>
                <a:pPr algn="ctr"/>
                <a14:m>
                  <m:oMath xmlns:m="http://schemas.openxmlformats.org/officeDocument/2006/math">
                    <m:r>
                      <a:rPr lang="fr-FR" sz="16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𝑟𝑒𝑝𝑟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𝑠𝑒𝑛𝑡𝑎𝑡𝑖𝑜𝑛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FR" sz="1600" b="1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fr-FR" sz="16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fr-FR" sz="1600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/>
                  <a:t> et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fr-FR" sz="16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1600" b="1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20C74B-9914-4CE4-A8DA-54073026A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2" y="1646771"/>
                <a:ext cx="5186124" cy="2332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03E357-FF06-4B3C-9667-34EAE5374686}"/>
                  </a:ext>
                </a:extLst>
              </p:cNvPr>
              <p:cNvSpPr/>
              <p:nvPr/>
            </p:nvSpPr>
            <p:spPr>
              <a:xfrm>
                <a:off x="506882" y="4142207"/>
                <a:ext cx="5186125" cy="20999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1è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𝑟𝑒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𝑟𝑒𝑝𝑟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𝑠𝑒𝑛𝑡𝑎𝑡𝑖𝑜𝑛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1600" b="1" i="0" dirty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fr-FR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fr-F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FR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fr-FR" sz="160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FR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fr-FR" sz="16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fr-FR" sz="16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b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fr-FR" sz="1600" b="1"/>
              </a:p>
              <a:p>
                <a:pPr algn="ctr"/>
                <a:endParaRPr lang="fr-FR" sz="1600"/>
              </a:p>
              <a:p>
                <a:pPr algn="ctr"/>
                <a14:m>
                  <m:oMath xmlns:m="http://schemas.openxmlformats.org/officeDocument/2006/math">
                    <m:r>
                      <a:rPr lang="fr-FR" sz="16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𝑟𝑒𝑝𝑟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𝑠𝑒𝑛𝑡𝑎𝑡𝑖𝑜𝑛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1600" b="1" i="0" dirty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fr-FR" sz="1600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p>
                                <m:sSupPr>
                                  <m:ctrlP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p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p>
                                <m:sSupPr>
                                  <m:ctrlP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p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e>
                              <m:r>
                                <a:rPr lang="fr-FR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fr-FR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b="1">
                    <a:solidFill>
                      <a:schemeClr val="tx1"/>
                    </a:solidFill>
                  </a:rPr>
                  <a:t> </a:t>
                </a:r>
                <a:r>
                  <a:rPr lang="fr-FR" sz="1600"/>
                  <a:t>et </a:t>
                </a:r>
                <a14:m>
                  <m:oMath xmlns:m="http://schemas.openxmlformats.org/officeDocument/2006/math">
                    <m:r>
                      <a:rPr lang="fr-FR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fr-FR" sz="16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b="1">
                    <a:solidFill>
                      <a:schemeClr val="tx1"/>
                    </a:solidFill>
                  </a:rPr>
                  <a:t> </a:t>
                </a:r>
                <a:endParaRPr lang="fr-FR" sz="1600" b="1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03E357-FF06-4B3C-9667-34EAE5374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2" y="4142207"/>
                <a:ext cx="5186125" cy="2099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A6350E1-DAAB-43B4-A4D6-96A6D212EC26}"/>
                  </a:ext>
                </a:extLst>
              </p:cNvPr>
              <p:cNvSpPr/>
              <p:nvPr/>
            </p:nvSpPr>
            <p:spPr>
              <a:xfrm>
                <a:off x="5882702" y="3483989"/>
                <a:ext cx="1127923" cy="49513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16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b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sz="16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fr-FR" sz="16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A6350E1-DAAB-43B4-A4D6-96A6D212E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702" y="3483989"/>
                <a:ext cx="1127923" cy="495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contenu 2">
                <a:extLst>
                  <a:ext uri="{FF2B5EF4-FFF2-40B4-BE49-F238E27FC236}">
                    <a16:creationId xmlns:a16="http://schemas.microsoft.com/office/drawing/2014/main" id="{6582A0FB-1E8D-453B-AE28-87983C8C7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702" y="4176971"/>
                <a:ext cx="1873177" cy="6549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 algn="just">
                  <a:buFont typeface="Wingdings 3" charset="2"/>
                  <a:buNone/>
                </a:pPr>
                <a:r>
                  <a:rPr lang="fr-FR" sz="1200"/>
                  <a:t>Avec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fr-F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1200"/>
                  <a:t> qui représente le temps, la durée pour 1 cycle </a:t>
                </a:r>
              </a:p>
              <a:p>
                <a:pPr marL="0" indent="0" algn="just">
                  <a:buFont typeface="Wingdings 3" charset="2"/>
                  <a:buNone/>
                </a:pPr>
                <a:endParaRPr lang="fr-FR" sz="900"/>
              </a:p>
            </p:txBody>
          </p:sp>
        </mc:Choice>
        <mc:Fallback xmlns="">
          <p:sp>
            <p:nvSpPr>
              <p:cNvPr id="20" name="Espace réservé du contenu 2">
                <a:extLst>
                  <a:ext uri="{FF2B5EF4-FFF2-40B4-BE49-F238E27FC236}">
                    <a16:creationId xmlns:a16="http://schemas.microsoft.com/office/drawing/2014/main" id="{6582A0FB-1E8D-453B-AE28-87983C8C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702" y="4176971"/>
                <a:ext cx="1873177" cy="654990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4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EB34D7E-68F7-41FC-A951-4388CB7E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6405282"/>
            <a:ext cx="2772698" cy="314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b="1"/>
              <a:t>I. Introduction – 4. Analogie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B7B65CE-FB6D-416C-896F-5753C51B184F}"/>
              </a:ext>
            </a:extLst>
          </p:cNvPr>
          <p:cNvSpPr txBox="1">
            <a:spLocks/>
          </p:cNvSpPr>
          <p:nvPr/>
        </p:nvSpPr>
        <p:spPr>
          <a:xfrm>
            <a:off x="11661058" y="6302479"/>
            <a:ext cx="373626" cy="4322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/>
              <a:t>9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87240F-AE9D-4BA8-AEF4-73DF146D9031}"/>
              </a:ext>
            </a:extLst>
          </p:cNvPr>
          <p:cNvSpPr txBox="1">
            <a:spLocks/>
          </p:cNvSpPr>
          <p:nvPr/>
        </p:nvSpPr>
        <p:spPr>
          <a:xfrm>
            <a:off x="196645" y="354612"/>
            <a:ext cx="9202994" cy="825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Correspondance avec notre code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FE23F3-D6A7-46E9-AF5A-89938A68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7" y="1180088"/>
            <a:ext cx="5370433" cy="501934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5EF45F-EDD1-4AF4-9FBF-33D14105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1" y="2547872"/>
            <a:ext cx="5751871" cy="27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0CF5F180E344880B3B201818EE7EC" ma:contentTypeVersion="7" ma:contentTypeDescription="Crée un document." ma:contentTypeScope="" ma:versionID="a0403511e492f712ac153d7dc3c06d24">
  <xsd:schema xmlns:xsd="http://www.w3.org/2001/XMLSchema" xmlns:xs="http://www.w3.org/2001/XMLSchema" xmlns:p="http://schemas.microsoft.com/office/2006/metadata/properties" xmlns:ns3="c86eef70-250a-4528-abb1-7a7c97e0e2a4" xmlns:ns4="c7fd8a08-17bf-455c-87cc-bf3bb8ed0318" targetNamespace="http://schemas.microsoft.com/office/2006/metadata/properties" ma:root="true" ma:fieldsID="1170f6e673b31e527c1bf1d5a514c9d1" ns3:_="" ns4:_="">
    <xsd:import namespace="c86eef70-250a-4528-abb1-7a7c97e0e2a4"/>
    <xsd:import namespace="c7fd8a08-17bf-455c-87cc-bf3bb8ed03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eef70-250a-4528-abb1-7a7c97e0e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fd8a08-17bf-455c-87cc-bf3bb8ed0318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C19175-74C9-4CB9-8E19-14A063675D42}">
  <ds:schemaRefs>
    <ds:schemaRef ds:uri="c7fd8a08-17bf-455c-87cc-bf3bb8ed0318"/>
    <ds:schemaRef ds:uri="c86eef70-250a-4528-abb1-7a7c97e0e2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1631717-53FD-4F2E-A9E5-D01FB4CD010A}">
  <ds:schemaRefs>
    <ds:schemaRef ds:uri="http://schemas.microsoft.com/office/2006/documentManagement/types"/>
    <ds:schemaRef ds:uri="c7fd8a08-17bf-455c-87cc-bf3bb8ed0318"/>
    <ds:schemaRef ds:uri="http://purl.org/dc/terms/"/>
    <ds:schemaRef ds:uri="http://schemas.openxmlformats.org/package/2006/metadata/core-properties"/>
    <ds:schemaRef ds:uri="c86eef70-250a-4528-abb1-7a7c97e0e2a4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B2167C-B7E2-49B9-B732-B7E0F3AE7B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1083</Words>
  <Application>Microsoft Office PowerPoint</Application>
  <PresentationFormat>Grand écran</PresentationFormat>
  <Paragraphs>226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Century Gothic</vt:lpstr>
      <vt:lpstr>Wingdings</vt:lpstr>
      <vt:lpstr>Wingdings 3</vt:lpstr>
      <vt:lpstr>Ion</vt:lpstr>
      <vt:lpstr>LE FILTRE DE KALMAN</vt:lpstr>
      <vt:lpstr>Sommaire :</vt:lpstr>
      <vt:lpstr>Le filtre de Kalman : c’est quoi ?</vt:lpstr>
      <vt:lpstr>Présentation PowerPoint</vt:lpstr>
      <vt:lpstr>Les principales équations – cas unidimensionnel</vt:lpstr>
      <vt:lpstr>Les principales équations – cas unidimensionnel – 2 </vt:lpstr>
      <vt:lpstr>Les principales équations – cas multidimensionnel</vt:lpstr>
      <vt:lpstr>Les principales équations – cas multidimensionnel – 2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PROBLEMES RENCONTRES AUTOUR DU PROJET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RUGGIERO</dc:creator>
  <cp:lastModifiedBy>Adrien RUGGIERO</cp:lastModifiedBy>
  <cp:revision>3</cp:revision>
  <dcterms:created xsi:type="dcterms:W3CDTF">2021-10-27T11:25:25Z</dcterms:created>
  <dcterms:modified xsi:type="dcterms:W3CDTF">2021-11-19T12:19:25Z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0x01010063E0CF5F180E344880B3B201818EE7EC</vt:lpwstr>
  </property>
</Properties>
</file>