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00"/>
    <a:srgbClr val="131D51"/>
    <a:srgbClr val="0D0C3A"/>
    <a:srgbClr val="E4DCAD"/>
    <a:srgbClr val="C76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80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8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2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8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9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3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053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01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E4ABC-E883-416B-9187-90BA5E95F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87" r="2665" b="-1"/>
          <a:stretch/>
        </p:blipFill>
        <p:spPr>
          <a:xfrm>
            <a:off x="5317958" y="-340"/>
            <a:ext cx="6874042" cy="685834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6B9066BF-C57A-43B1-A498-F21234F5CDAA}"/>
              </a:ext>
            </a:extLst>
          </p:cNvPr>
          <p:cNvGrpSpPr/>
          <p:nvPr/>
        </p:nvGrpSpPr>
        <p:grpSpPr>
          <a:xfrm>
            <a:off x="249451" y="892988"/>
            <a:ext cx="5679043" cy="5071684"/>
            <a:chOff x="6096000" y="1467854"/>
            <a:chExt cx="5679043" cy="5071684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12A1E9CF-6F0A-4C10-A639-2DB05DC93BC4}"/>
                </a:ext>
              </a:extLst>
            </p:cNvPr>
            <p:cNvGrpSpPr/>
            <p:nvPr/>
          </p:nvGrpSpPr>
          <p:grpSpPr>
            <a:xfrm>
              <a:off x="6627886" y="1467854"/>
              <a:ext cx="4608093" cy="2702861"/>
              <a:chOff x="433137" y="962528"/>
              <a:chExt cx="4608093" cy="2702861"/>
            </a:xfrm>
          </p:grpSpPr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2FEF8127-654C-43E2-AA60-4F3087BA30E3}"/>
                  </a:ext>
                </a:extLst>
              </p:cNvPr>
              <p:cNvSpPr/>
              <p:nvPr/>
            </p:nvSpPr>
            <p:spPr>
              <a:xfrm>
                <a:off x="433137" y="962528"/>
                <a:ext cx="4608093" cy="2702861"/>
              </a:xfrm>
              <a:prstGeom prst="rect">
                <a:avLst/>
              </a:prstGeom>
              <a:ln w="6350">
                <a:solidFill>
                  <a:srgbClr val="C76517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6" name="Прямоугольник 65">
                <a:extLst>
                  <a:ext uri="{FF2B5EF4-FFF2-40B4-BE49-F238E27FC236}">
                    <a16:creationId xmlns:a16="http://schemas.microsoft.com/office/drawing/2014/main" id="{ECC45414-A4AD-4504-B624-E96E77AA33C7}"/>
                  </a:ext>
                </a:extLst>
              </p:cNvPr>
              <p:cNvSpPr/>
              <p:nvPr/>
            </p:nvSpPr>
            <p:spPr>
              <a:xfrm>
                <a:off x="509501" y="1045388"/>
                <a:ext cx="4471573" cy="2535831"/>
              </a:xfrm>
              <a:prstGeom prst="rect">
                <a:avLst/>
              </a:prstGeom>
              <a:solidFill>
                <a:srgbClr val="E4DCAD"/>
              </a:solidFill>
              <a:ln w="6350">
                <a:solidFill>
                  <a:srgbClr val="C76517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34D49C69-4972-4EBB-897D-94566AECFA38}"/>
                  </a:ext>
                </a:extLst>
              </p:cNvPr>
              <p:cNvSpPr/>
              <p:nvPr/>
            </p:nvSpPr>
            <p:spPr>
              <a:xfrm>
                <a:off x="682413" y="1220009"/>
                <a:ext cx="4125747" cy="2146697"/>
              </a:xfrm>
              <a:prstGeom prst="rect">
                <a:avLst/>
              </a:prstGeom>
              <a:ln w="9525">
                <a:solidFill>
                  <a:srgbClr val="C76517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Разработка игры средствами языка программирования</a:t>
                </a: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 Python</a:t>
                </a:r>
                <a:r>
                  <a:rPr lang="ru-RU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78E6641-65E2-43C4-9520-407405A223FC}"/>
                </a:ext>
              </a:extLst>
            </p:cNvPr>
            <p:cNvSpPr txBox="1"/>
            <p:nvPr/>
          </p:nvSpPr>
          <p:spPr>
            <a:xfrm>
              <a:off x="6096000" y="5114819"/>
              <a:ext cx="5679043" cy="1424719"/>
            </a:xfrm>
            <a:prstGeom prst="rect">
              <a:avLst/>
            </a:prstGeom>
            <a:solidFill>
              <a:srgbClr val="DBECF3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sp>
          <p:nvSpPr>
            <p:cNvPr id="74" name="Подзаголовок 2">
              <a:extLst>
                <a:ext uri="{FF2B5EF4-FFF2-40B4-BE49-F238E27FC236}">
                  <a16:creationId xmlns:a16="http://schemas.microsoft.com/office/drawing/2014/main" id="{5140FEBC-6CFF-4B27-8594-4E9F0317B390}"/>
                </a:ext>
              </a:extLst>
            </p:cNvPr>
            <p:cNvSpPr txBox="1">
              <a:spLocks/>
            </p:cNvSpPr>
            <p:nvPr/>
          </p:nvSpPr>
          <p:spPr>
            <a:xfrm>
              <a:off x="6153778" y="5193400"/>
              <a:ext cx="5556311" cy="126755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vert="horz" lIns="91440" tIns="45720" rIns="91440" bIns="45720" rtlCol="0" anchor="b">
              <a:normAutofit fontScale="25000" lnSpcReduction="20000"/>
            </a:bodyPr>
            <a:lstStyle>
              <a:lvl1pPr marL="0" indent="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1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ru-RU" sz="3700" b="1" i="0" dirty="0">
                <a:solidFill>
                  <a:schemeClr val="tx2">
                    <a:lumMod val="50000"/>
                  </a:schemeClr>
                </a:solidFill>
              </a:endParaRPr>
            </a:p>
            <a:p>
              <a:pPr algn="l"/>
              <a:endParaRPr lang="ru-RU" sz="7200" b="1" i="0" dirty="0">
                <a:solidFill>
                  <a:srgbClr val="0D0C3A"/>
                </a:solidFill>
              </a:endParaRPr>
            </a:p>
            <a:p>
              <a:pPr algn="l"/>
              <a:endParaRPr lang="ru-RU" sz="7200" b="1" dirty="0">
                <a:solidFill>
                  <a:srgbClr val="0D0C3A"/>
                </a:solidFill>
              </a:endParaRPr>
            </a:p>
            <a:p>
              <a:pPr algn="l"/>
              <a:endParaRPr lang="ru-RU" sz="7200" b="1" i="0" dirty="0">
                <a:solidFill>
                  <a:srgbClr val="0D0C3A"/>
                </a:solidFill>
              </a:endParaRPr>
            </a:p>
            <a:p>
              <a:pPr algn="l"/>
              <a:endParaRPr lang="ru-RU" sz="7200" b="1" dirty="0">
                <a:solidFill>
                  <a:srgbClr val="0D0C3A"/>
                </a:solidFill>
              </a:endParaRPr>
            </a:p>
            <a:p>
              <a:pPr algn="l"/>
              <a:endParaRPr lang="en-US" sz="7200" b="1" i="0" dirty="0">
                <a:solidFill>
                  <a:srgbClr val="0D0C3A"/>
                </a:solidFill>
              </a:endParaRPr>
            </a:p>
            <a:p>
              <a:pPr algn="l"/>
              <a:endParaRPr lang="en-US" sz="7200" b="1" dirty="0">
                <a:solidFill>
                  <a:srgbClr val="0D0C3A"/>
                </a:solidFill>
              </a:endParaRPr>
            </a:p>
            <a:p>
              <a:pPr algn="l"/>
              <a:endParaRPr lang="en-US" sz="7200" b="1" i="0" dirty="0">
                <a:solidFill>
                  <a:srgbClr val="0D0C3A"/>
                </a:solidFill>
              </a:endParaRPr>
            </a:p>
            <a:p>
              <a:pPr algn="l"/>
              <a:endParaRPr lang="en-US" sz="7200" b="1" dirty="0">
                <a:solidFill>
                  <a:srgbClr val="0D0C3A"/>
                </a:solidFill>
              </a:endParaRPr>
            </a:p>
            <a:p>
              <a:pPr algn="l"/>
              <a:endParaRPr lang="en-US" sz="7200" b="1" i="0" dirty="0">
                <a:solidFill>
                  <a:srgbClr val="0D0C3A"/>
                </a:solidFill>
              </a:endParaRPr>
            </a:p>
            <a:p>
              <a:pPr algn="l"/>
              <a:endParaRPr lang="en-US" sz="7200" b="1" dirty="0">
                <a:solidFill>
                  <a:srgbClr val="0D0C3A"/>
                </a:solidFill>
              </a:endParaRPr>
            </a:p>
            <a:p>
              <a:pPr algn="l"/>
              <a:endParaRPr lang="en-US" sz="7200" b="1" i="0" dirty="0">
                <a:solidFill>
                  <a:srgbClr val="0D0C3A"/>
                </a:solidFill>
              </a:endParaRPr>
            </a:p>
            <a:p>
              <a:pPr algn="l"/>
              <a:endParaRPr lang="en-US" sz="7200" b="1" dirty="0">
                <a:solidFill>
                  <a:srgbClr val="0D0C3A"/>
                </a:solidFill>
              </a:endParaRPr>
            </a:p>
            <a:p>
              <a:pPr algn="l"/>
              <a:r>
                <a:rPr lang="ru-RU" sz="7200" b="1" i="0" dirty="0">
                  <a:solidFill>
                    <a:srgbClr val="0D0C3A"/>
                  </a:solidFill>
                </a:rPr>
                <a:t>Авторы проекта</a:t>
              </a:r>
              <a:r>
                <a:rPr lang="en-US" sz="7200" b="1" i="0" dirty="0">
                  <a:solidFill>
                    <a:srgbClr val="0D0C3A"/>
                  </a:solidFill>
                </a:rPr>
                <a:t>: </a:t>
              </a:r>
              <a:endParaRPr lang="ru-RU" sz="7200" b="1" i="0" dirty="0">
                <a:solidFill>
                  <a:srgbClr val="0D0C3A"/>
                </a:solidFill>
              </a:endParaRPr>
            </a:p>
            <a:p>
              <a:pPr algn="l"/>
              <a:r>
                <a:rPr lang="ru-RU" sz="7200" b="1" i="0" dirty="0">
                  <a:solidFill>
                    <a:schemeClr val="tx2">
                      <a:lumMod val="50000"/>
                    </a:schemeClr>
                  </a:solidFill>
                </a:rPr>
                <a:t>             </a:t>
              </a:r>
              <a:r>
                <a:rPr lang="ru-RU" sz="7200" i="0" u="sng" dirty="0">
                  <a:solidFill>
                    <a:srgbClr val="131D51"/>
                  </a:solidFill>
                </a:rPr>
                <a:t>Ростислав Бабич</a:t>
              </a:r>
              <a:r>
                <a:rPr lang="ru-RU" sz="7200" b="1" i="0" dirty="0">
                  <a:solidFill>
                    <a:srgbClr val="131D51"/>
                  </a:solidFill>
                </a:rPr>
                <a:t> – </a:t>
              </a:r>
              <a:r>
                <a:rPr lang="ru-RU" sz="7200" i="0" dirty="0">
                  <a:solidFill>
                    <a:srgbClr val="131D51"/>
                  </a:solidFill>
                </a:rPr>
                <a:t>ученик 10 класса;</a:t>
              </a:r>
            </a:p>
            <a:p>
              <a:pPr algn="l"/>
              <a:r>
                <a:rPr lang="ru-RU" sz="7200" b="1" dirty="0">
                  <a:solidFill>
                    <a:srgbClr val="131D51"/>
                  </a:solidFill>
                </a:rPr>
                <a:t>             </a:t>
              </a:r>
              <a:r>
                <a:rPr lang="ru-RU" sz="7200" u="sng" dirty="0">
                  <a:solidFill>
                    <a:srgbClr val="131D51"/>
                  </a:solidFill>
                </a:rPr>
                <a:t>Синицын Виктор</a:t>
              </a:r>
              <a:r>
                <a:rPr lang="ru-RU" sz="7200" dirty="0">
                  <a:solidFill>
                    <a:srgbClr val="131D51"/>
                  </a:solidFill>
                </a:rPr>
                <a:t> </a:t>
              </a:r>
              <a:r>
                <a:rPr lang="ru-RU" sz="7200" b="1" i="0" dirty="0">
                  <a:solidFill>
                    <a:srgbClr val="131D51"/>
                  </a:solidFill>
                </a:rPr>
                <a:t>–</a:t>
              </a:r>
              <a:r>
                <a:rPr lang="ru-RU" sz="7200" dirty="0">
                  <a:solidFill>
                    <a:srgbClr val="131D51"/>
                  </a:solidFill>
                </a:rPr>
                <a:t> ученик 11 класса.</a:t>
              </a:r>
            </a:p>
            <a:p>
              <a:pPr algn="ctr"/>
              <a:endParaRPr lang="ru-RU" sz="1200" dirty="0"/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58BE0B-422B-4CCA-B5E6-68AF61FD9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32" y="3646625"/>
            <a:ext cx="2318047" cy="231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1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6FD5835-4B68-48F4-A0B9-F639D676CA69}"/>
              </a:ext>
            </a:extLst>
          </p:cNvPr>
          <p:cNvSpPr txBox="1">
            <a:spLocks/>
          </p:cNvSpPr>
          <p:nvPr/>
        </p:nvSpPr>
        <p:spPr>
          <a:xfrm>
            <a:off x="1335505" y="866275"/>
            <a:ext cx="9522995" cy="803182"/>
          </a:xfrm>
          <a:prstGeom prst="rect">
            <a:avLst/>
          </a:prstGeom>
          <a:solidFill>
            <a:srgbClr val="E0E5FC"/>
          </a:solidFill>
          <a:ln>
            <a:solidFill>
              <a:srgbClr val="131D5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22CEA2-07B6-4E76-AF9F-8E73F9627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1" y="866275"/>
            <a:ext cx="767783" cy="76778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77D71A-C668-4F2E-A15E-9AE79676C980}"/>
              </a:ext>
            </a:extLst>
          </p:cNvPr>
          <p:cNvSpPr/>
          <p:nvPr/>
        </p:nvSpPr>
        <p:spPr>
          <a:xfrm>
            <a:off x="1251101" y="1966733"/>
            <a:ext cx="9649506" cy="1312530"/>
          </a:xfrm>
          <a:prstGeom prst="rect">
            <a:avLst/>
          </a:prstGeom>
          <a:solidFill>
            <a:srgbClr val="C1CDEA"/>
          </a:solidFill>
          <a:ln w="12700">
            <a:solidFill>
              <a:srgbClr val="131D5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E1281-F5AC-4135-94C5-CF8A19F4D3EA}"/>
              </a:ext>
            </a:extLst>
          </p:cNvPr>
          <p:cNvSpPr txBox="1"/>
          <p:nvPr/>
        </p:nvSpPr>
        <p:spPr>
          <a:xfrm>
            <a:off x="1251101" y="2009626"/>
            <a:ext cx="9649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6">
                    <a:lumMod val="50000"/>
                  </a:schemeClr>
                </a:solidFill>
              </a:rPr>
              <a:t>Разработать игру, состоящую из двух этапов, во время которых игрок будет иметь разный игровой опыт, способную дать отдохнуть и насладиться моментом в свободные минуты.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04C5C6-BD73-469A-87EC-087FB3622C5C}"/>
              </a:ext>
            </a:extLst>
          </p:cNvPr>
          <p:cNvSpPr txBox="1"/>
          <p:nvPr/>
        </p:nvSpPr>
        <p:spPr>
          <a:xfrm>
            <a:off x="1696452" y="3576539"/>
            <a:ext cx="4034606" cy="2308324"/>
          </a:xfrm>
          <a:prstGeom prst="rect">
            <a:avLst/>
          </a:prstGeom>
          <a:solidFill>
            <a:srgbClr val="E0E5FC"/>
          </a:solidFill>
          <a:ln>
            <a:solidFill>
              <a:srgbClr val="131D5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Одними из основных элементов игры, которые затягивают современного игрока, являются простое управление и незагруженный интерфейс.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F9AB96-DFDC-4D79-9C39-C29BF20FCB09}"/>
              </a:ext>
            </a:extLst>
          </p:cNvPr>
          <p:cNvSpPr txBox="1"/>
          <p:nvPr/>
        </p:nvSpPr>
        <p:spPr>
          <a:xfrm>
            <a:off x="6460942" y="3565928"/>
            <a:ext cx="4034606" cy="2308324"/>
          </a:xfrm>
          <a:prstGeom prst="rect">
            <a:avLst/>
          </a:prstGeom>
          <a:solidFill>
            <a:srgbClr val="E0E5FC"/>
          </a:solidFill>
          <a:ln>
            <a:solidFill>
              <a:srgbClr val="131D5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Конечно, наибольшую трудность представляла разработка концепции и правил игры. В качестве прообраза игры была взята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Geometry Dash.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FAAB3F-2AFB-4BD4-B51F-0E46D77D5409}"/>
              </a:ext>
            </a:extLst>
          </p:cNvPr>
          <p:cNvSpPr txBox="1"/>
          <p:nvPr/>
        </p:nvSpPr>
        <p:spPr>
          <a:xfrm>
            <a:off x="1441373" y="6291664"/>
            <a:ext cx="9459234" cy="461665"/>
          </a:xfrm>
          <a:prstGeom prst="rect">
            <a:avLst/>
          </a:prstGeom>
          <a:solidFill>
            <a:srgbClr val="E0E5FC"/>
          </a:solidFill>
          <a:ln>
            <a:solidFill>
              <a:srgbClr val="131D5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Вовлеченность также обеспечивает музыкальное сопровождение.</a:t>
            </a:r>
          </a:p>
        </p:txBody>
      </p:sp>
    </p:spTree>
    <p:extLst>
      <p:ext uri="{BB962C8B-B14F-4D97-AF65-F5344CB8AC3E}">
        <p14:creationId xmlns:p14="http://schemas.microsoft.com/office/powerpoint/2010/main" val="242995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69CAEB2-8916-4907-91FC-91A54FCE6F05}"/>
              </a:ext>
            </a:extLst>
          </p:cNvPr>
          <p:cNvSpPr txBox="1">
            <a:spLocks/>
          </p:cNvSpPr>
          <p:nvPr/>
        </p:nvSpPr>
        <p:spPr>
          <a:xfrm>
            <a:off x="1335505" y="866275"/>
            <a:ext cx="9522995" cy="803182"/>
          </a:xfrm>
          <a:prstGeom prst="rect">
            <a:avLst/>
          </a:prstGeom>
          <a:solidFill>
            <a:srgbClr val="E0E5FC"/>
          </a:solidFill>
          <a:ln>
            <a:solidFill>
              <a:srgbClr val="131D5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СЮЖЕТ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2C1D7B-E3FE-49AA-BB97-80DB64988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1" y="866275"/>
            <a:ext cx="767783" cy="767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95FE1E-1D6D-44F6-997E-744681C12A91}"/>
              </a:ext>
            </a:extLst>
          </p:cNvPr>
          <p:cNvSpPr txBox="1"/>
          <p:nvPr/>
        </p:nvSpPr>
        <p:spPr>
          <a:xfrm>
            <a:off x="1785687" y="1666935"/>
            <a:ext cx="8620626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r>
              <a:rPr lang="ru-RU" sz="2400" dirty="0">
                <a:solidFill>
                  <a:srgbClr val="FABE00"/>
                </a:solidFill>
              </a:rPr>
              <a:t>На далекой-далекой давно-давно планете главный персонаж участвует в необычном забеге. Ему предстоит сначала подготовиться к нему, то есть набрать себе как можно больше бонусов, которые помогут ему преодолевать препятствия. Однако все не так просто, кто-то вставляет ему палки в колеса.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525BF-8A0E-4B7E-BA31-48768635AF95}"/>
              </a:ext>
            </a:extLst>
          </p:cNvPr>
          <p:cNvSpPr txBox="1"/>
          <p:nvPr/>
        </p:nvSpPr>
        <p:spPr>
          <a:xfrm>
            <a:off x="1785687" y="3975259"/>
            <a:ext cx="4034606" cy="1938992"/>
          </a:xfrm>
          <a:prstGeom prst="rect">
            <a:avLst/>
          </a:prstGeom>
          <a:solidFill>
            <a:srgbClr val="E0E5FC"/>
          </a:solidFill>
          <a:ln>
            <a:solidFill>
              <a:srgbClr val="131D5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Именно поэтому мы реализовали две фазы в нашей игре. Игроку предстоит играть за этого самого персонажа.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8299DEC-434C-4098-959F-162B2B08E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926" y="3791854"/>
            <a:ext cx="3350874" cy="220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0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D5696EA-305B-47B7-88A6-0D9AB7982C0B}"/>
              </a:ext>
            </a:extLst>
          </p:cNvPr>
          <p:cNvSpPr txBox="1">
            <a:spLocks/>
          </p:cNvSpPr>
          <p:nvPr/>
        </p:nvSpPr>
        <p:spPr>
          <a:xfrm>
            <a:off x="1335505" y="866275"/>
            <a:ext cx="9522995" cy="803182"/>
          </a:xfrm>
          <a:prstGeom prst="rect">
            <a:avLst/>
          </a:prstGeom>
          <a:solidFill>
            <a:srgbClr val="E0E5FC"/>
          </a:solidFill>
          <a:ln>
            <a:solidFill>
              <a:srgbClr val="131D5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Разбор первой фазы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FD3B6E-421D-40A2-AD66-A7A1738F8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1" y="866275"/>
            <a:ext cx="767783" cy="767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0CDDD7-9095-4A19-9F29-B7142423E018}"/>
              </a:ext>
            </a:extLst>
          </p:cNvPr>
          <p:cNvSpPr txBox="1"/>
          <p:nvPr/>
        </p:nvSpPr>
        <p:spPr>
          <a:xfrm>
            <a:off x="1223210" y="2084624"/>
            <a:ext cx="9745580" cy="830997"/>
          </a:xfrm>
          <a:prstGeom prst="rect">
            <a:avLst/>
          </a:prstGeom>
          <a:solidFill>
            <a:srgbClr val="E0E5FC"/>
          </a:solidFill>
          <a:ln>
            <a:solidFill>
              <a:srgbClr val="131D5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При запуске игры, игрок выбирает один из трех уровней сложности. От сложности зависит скорость препятствий и бонусов.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B1268-D851-4822-82B3-637A6B22894D}"/>
              </a:ext>
            </a:extLst>
          </p:cNvPr>
          <p:cNvSpPr txBox="1"/>
          <p:nvPr/>
        </p:nvSpPr>
        <p:spPr>
          <a:xfrm>
            <a:off x="1471863" y="3222504"/>
            <a:ext cx="3918285" cy="1200329"/>
          </a:xfrm>
          <a:prstGeom prst="rect">
            <a:avLst/>
          </a:prstGeom>
          <a:solidFill>
            <a:srgbClr val="E0E5FC"/>
          </a:solidFill>
          <a:ln>
            <a:solidFill>
              <a:srgbClr val="131D5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Реализовано передвижения игрока, клавишами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A, D, Space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D27AD7-53CB-439A-BC43-38179EC00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78684"/>
            <a:ext cx="714113" cy="714113"/>
          </a:xfrm>
          <a:prstGeom prst="rect">
            <a:avLst/>
          </a:prstGeom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D17D7699-1681-4CEF-B821-7E3DB82FB88D}"/>
              </a:ext>
            </a:extLst>
          </p:cNvPr>
          <p:cNvSpPr/>
          <p:nvPr/>
        </p:nvSpPr>
        <p:spPr>
          <a:xfrm>
            <a:off x="7098632" y="3537283"/>
            <a:ext cx="534217" cy="16844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78076-C375-4819-A36F-EAAEF68485F2}"/>
              </a:ext>
            </a:extLst>
          </p:cNvPr>
          <p:cNvSpPr txBox="1"/>
          <p:nvPr/>
        </p:nvSpPr>
        <p:spPr>
          <a:xfrm>
            <a:off x="7804484" y="3274274"/>
            <a:ext cx="338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Сердечко добавляет здоровье персонажу.</a:t>
            </a:r>
          </a:p>
        </p:txBody>
      </p:sp>
      <p:pic>
        <p:nvPicPr>
          <p:cNvPr id="13" name="Рисунок 12" descr="Изображение выглядит как текст, знак&#10;&#10;Автоматически созданное описание">
            <a:extLst>
              <a:ext uri="{FF2B5EF4-FFF2-40B4-BE49-F238E27FC236}">
                <a16:creationId xmlns:a16="http://schemas.microsoft.com/office/drawing/2014/main" id="{393839C3-540D-4602-948B-74E7CEAEEC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587" y="4122433"/>
            <a:ext cx="1034045" cy="984051"/>
          </a:xfrm>
          <a:prstGeom prst="rect">
            <a:avLst/>
          </a:prstGeom>
        </p:spPr>
      </p:pic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C71D1928-F720-405D-873D-AB235A62AB20}"/>
              </a:ext>
            </a:extLst>
          </p:cNvPr>
          <p:cNvSpPr/>
          <p:nvPr/>
        </p:nvSpPr>
        <p:spPr>
          <a:xfrm>
            <a:off x="7098631" y="4498123"/>
            <a:ext cx="534217" cy="16844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D7108D-050B-41D0-9CC4-3A3D73FEC4E4}"/>
              </a:ext>
            </a:extLst>
          </p:cNvPr>
          <p:cNvSpPr txBox="1"/>
          <p:nvPr/>
        </p:nvSpPr>
        <p:spPr>
          <a:xfrm>
            <a:off x="7773071" y="4279258"/>
            <a:ext cx="3380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Увеличивает скорость персонажа.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519DA1C-57D9-4727-91D9-3C6C2DE7E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587" y="5103812"/>
            <a:ext cx="1002631" cy="984051"/>
          </a:xfrm>
          <a:prstGeom prst="rect">
            <a:avLst/>
          </a:prstGeom>
        </p:spPr>
      </p:pic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EF33A192-B860-4B92-A087-0A438DC63B05}"/>
              </a:ext>
            </a:extLst>
          </p:cNvPr>
          <p:cNvSpPr/>
          <p:nvPr/>
        </p:nvSpPr>
        <p:spPr>
          <a:xfrm>
            <a:off x="7098631" y="5471673"/>
            <a:ext cx="534217" cy="16844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C06043-7623-4D16-B7F9-ECB4EABE9BF0}"/>
              </a:ext>
            </a:extLst>
          </p:cNvPr>
          <p:cNvSpPr txBox="1"/>
          <p:nvPr/>
        </p:nvSpPr>
        <p:spPr>
          <a:xfrm>
            <a:off x="7773071" y="5148507"/>
            <a:ext cx="3380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Препятствие отбрасывает персонажа и меняет его скорость.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47040F-619A-47B0-AC8B-C63D5843A93A}"/>
              </a:ext>
            </a:extLst>
          </p:cNvPr>
          <p:cNvSpPr txBox="1"/>
          <p:nvPr/>
        </p:nvSpPr>
        <p:spPr>
          <a:xfrm>
            <a:off x="1471863" y="4602423"/>
            <a:ext cx="3918286" cy="1200329"/>
          </a:xfrm>
          <a:prstGeom prst="rect">
            <a:avLst/>
          </a:prstGeom>
          <a:solidFill>
            <a:srgbClr val="E0E5FC"/>
          </a:solidFill>
          <a:ln>
            <a:solidFill>
              <a:srgbClr val="131D5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Разберем действие бонусов, когда игрок собирает их.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20AD3EC-CF8F-40C1-A502-AD8EA93D1B0A}"/>
              </a:ext>
            </a:extLst>
          </p:cNvPr>
          <p:cNvCxnSpPr/>
          <p:nvPr/>
        </p:nvCxnSpPr>
        <p:spPr>
          <a:xfrm flipV="1">
            <a:off x="5534526" y="3705725"/>
            <a:ext cx="385011" cy="144278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7168E13D-D8AD-41D2-ABE8-E1CC2CA4F52E}"/>
              </a:ext>
            </a:extLst>
          </p:cNvPr>
          <p:cNvCxnSpPr>
            <a:cxnSpLocks/>
          </p:cNvCxnSpPr>
          <p:nvPr/>
        </p:nvCxnSpPr>
        <p:spPr>
          <a:xfrm flipV="1">
            <a:off x="5534526" y="4602423"/>
            <a:ext cx="385011" cy="53004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BAD76DF-D427-4F74-9ABD-131A0102F0CC}"/>
              </a:ext>
            </a:extLst>
          </p:cNvPr>
          <p:cNvCxnSpPr>
            <a:cxnSpLocks/>
          </p:cNvCxnSpPr>
          <p:nvPr/>
        </p:nvCxnSpPr>
        <p:spPr>
          <a:xfrm>
            <a:off x="5534526" y="5148507"/>
            <a:ext cx="385011" cy="13635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39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F0CE0B4-45C5-4507-BB51-D58304CFE484}"/>
              </a:ext>
            </a:extLst>
          </p:cNvPr>
          <p:cNvSpPr txBox="1">
            <a:spLocks/>
          </p:cNvSpPr>
          <p:nvPr/>
        </p:nvSpPr>
        <p:spPr>
          <a:xfrm>
            <a:off x="1335505" y="866275"/>
            <a:ext cx="9522995" cy="803182"/>
          </a:xfrm>
          <a:prstGeom prst="rect">
            <a:avLst/>
          </a:prstGeom>
          <a:solidFill>
            <a:srgbClr val="E0E5FC"/>
          </a:solidFill>
          <a:ln>
            <a:solidFill>
              <a:srgbClr val="131D5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Разбор второй фазы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02AB30-0ECD-4BCA-AB3F-D0CD87B13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1" y="866275"/>
            <a:ext cx="767783" cy="767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68A88D-C107-48BA-83D2-899BF157F150}"/>
              </a:ext>
            </a:extLst>
          </p:cNvPr>
          <p:cNvSpPr txBox="1"/>
          <p:nvPr/>
        </p:nvSpPr>
        <p:spPr>
          <a:xfrm>
            <a:off x="647292" y="2044191"/>
            <a:ext cx="7499684" cy="1446550"/>
          </a:xfrm>
          <a:prstGeom prst="rect">
            <a:avLst/>
          </a:prstGeom>
          <a:solidFill>
            <a:srgbClr val="E0E5FC"/>
          </a:solidFill>
          <a:ln>
            <a:solidFill>
              <a:srgbClr val="131D51"/>
            </a:solidFill>
          </a:ln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accent6">
                    <a:lumMod val="50000"/>
                  </a:schemeClr>
                </a:solidFill>
              </a:rPr>
              <a:t>Именно в ней и начинается забег. Игроку необходимо продержаться как можно дольше, ведь возможности восстановить здоровье больше нет, а за столкновения с препятствием отнимается одна единица здоровья.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04E68-4FD5-4722-98DF-B3BB3AB2BD28}"/>
              </a:ext>
            </a:extLst>
          </p:cNvPr>
          <p:cNvSpPr txBox="1"/>
          <p:nvPr/>
        </p:nvSpPr>
        <p:spPr>
          <a:xfrm>
            <a:off x="5057273" y="3865475"/>
            <a:ext cx="6372727" cy="1785104"/>
          </a:xfrm>
          <a:prstGeom prst="rect">
            <a:avLst/>
          </a:prstGeom>
          <a:solidFill>
            <a:srgbClr val="E0E5FC"/>
          </a:solidFill>
          <a:ln>
            <a:solidFill>
              <a:srgbClr val="131D51"/>
            </a:solidFill>
          </a:ln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accent6">
                    <a:lumMod val="50000"/>
                  </a:schemeClr>
                </a:solidFill>
              </a:rPr>
              <a:t>Игровой процесс представляет собой перепрыгивание через препятствия, как будто персонаж участвует в беге через препятствия на олимпиаде, только отличие в том, что можно погибнуть, если не перепрыгнуть.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411EC3F-E6F5-4F4B-BB12-87E22B51C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05" y="3661625"/>
            <a:ext cx="2976362" cy="23301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0C760C8-3F71-4333-9EFC-F56CF541E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276" y="2189343"/>
            <a:ext cx="803182" cy="803182"/>
          </a:xfrm>
          <a:prstGeom prst="rect">
            <a:avLst/>
          </a:prstGeom>
        </p:spPr>
      </p:pic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DF80857B-444C-43CA-A24C-C1E54AACB804}"/>
              </a:ext>
            </a:extLst>
          </p:cNvPr>
          <p:cNvSpPr/>
          <p:nvPr/>
        </p:nvSpPr>
        <p:spPr>
          <a:xfrm>
            <a:off x="9312442" y="2542407"/>
            <a:ext cx="534217" cy="16844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9B71D6-1D5D-432A-B402-8E10F43E9A11}"/>
              </a:ext>
            </a:extLst>
          </p:cNvPr>
          <p:cNvSpPr txBox="1"/>
          <p:nvPr/>
        </p:nvSpPr>
        <p:spPr>
          <a:xfrm>
            <a:off x="9967643" y="2441962"/>
            <a:ext cx="167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Сам персонаж </a:t>
            </a:r>
          </a:p>
        </p:txBody>
      </p:sp>
    </p:spTree>
    <p:extLst>
      <p:ext uri="{BB962C8B-B14F-4D97-AF65-F5344CB8AC3E}">
        <p14:creationId xmlns:p14="http://schemas.microsoft.com/office/powerpoint/2010/main" val="3326929897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20382E"/>
      </a:dk2>
      <a:lt2>
        <a:srgbClr val="E6E2E8"/>
      </a:lt2>
      <a:accent1>
        <a:srgbClr val="71B25A"/>
      </a:accent1>
      <a:accent2>
        <a:srgbClr val="4FB45F"/>
      </a:accent2>
      <a:accent3>
        <a:srgbClr val="56B18B"/>
      </a:accent3>
      <a:accent4>
        <a:srgbClr val="4EB0AF"/>
      </a:accent4>
      <a:accent5>
        <a:srgbClr val="5FA7D9"/>
      </a:accent5>
      <a:accent6>
        <a:srgbClr val="6075D9"/>
      </a:accent6>
      <a:hlink>
        <a:srgbClr val="9C69AE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291</Words>
  <Application>Microsoft Office PowerPoint</Application>
  <PresentationFormat>Широкоэкранный</PresentationFormat>
  <Paragraphs>36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Walbaum Display</vt:lpstr>
      <vt:lpstr>RegattaVTI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Ольга Трушина</dc:creator>
  <cp:lastModifiedBy>Ольга Трушина</cp:lastModifiedBy>
  <cp:revision>1</cp:revision>
  <dcterms:created xsi:type="dcterms:W3CDTF">2022-01-18T20:01:29Z</dcterms:created>
  <dcterms:modified xsi:type="dcterms:W3CDTF">2022-01-18T21:52:07Z</dcterms:modified>
</cp:coreProperties>
</file>